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4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2.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43.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44.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4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46.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47.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48.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49.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94" r:id="rId3"/>
    <p:sldId id="264" r:id="rId4"/>
    <p:sldId id="282" r:id="rId5"/>
    <p:sldId id="284" r:id="rId6"/>
    <p:sldId id="283" r:id="rId7"/>
    <p:sldId id="285" r:id="rId8"/>
    <p:sldId id="286" r:id="rId9"/>
    <p:sldId id="288" r:id="rId10"/>
    <p:sldId id="293" r:id="rId11"/>
    <p:sldId id="289"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36" r:id="rId31"/>
    <p:sldId id="314" r:id="rId32"/>
    <p:sldId id="315" r:id="rId33"/>
    <p:sldId id="316" r:id="rId34"/>
    <p:sldId id="317" r:id="rId35"/>
    <p:sldId id="318" r:id="rId36"/>
    <p:sldId id="319" r:id="rId37"/>
    <p:sldId id="320" r:id="rId38"/>
    <p:sldId id="322" r:id="rId39"/>
    <p:sldId id="321" r:id="rId40"/>
    <p:sldId id="323" r:id="rId41"/>
    <p:sldId id="324" r:id="rId42"/>
    <p:sldId id="325" r:id="rId43"/>
    <p:sldId id="326" r:id="rId44"/>
    <p:sldId id="327" r:id="rId45"/>
    <p:sldId id="328" r:id="rId46"/>
    <p:sldId id="330" r:id="rId47"/>
    <p:sldId id="331" r:id="rId48"/>
    <p:sldId id="332" r:id="rId49"/>
    <p:sldId id="333" r:id="rId50"/>
    <p:sldId id="334" r:id="rId51"/>
    <p:sldId id="33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BE8"/>
    <a:srgbClr val="E7DBBB"/>
    <a:srgbClr val="C0D1FF"/>
    <a:srgbClr val="BEC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34"/>
    <p:restoredTop sz="88274"/>
  </p:normalViewPr>
  <p:slideViewPr>
    <p:cSldViewPr snapToGrid="0" snapToObjects="1">
      <p:cViewPr varScale="1">
        <p:scale>
          <a:sx n="112" d="100"/>
          <a:sy n="112" d="100"/>
        </p:scale>
        <p:origin x="10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orp.publicfm.com\Philadelphia-Data\Philadelphia_Folders\clients\V_CLIENT\Vallejo_CA\2013%20POA\Deliverables\Tables%20Used%20in%20Presentation\Vallejo%20Data%20and%20Tables%20for%20Presentation.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file:///\\corp.publicfm.com\Philadelphia-Data\Philadelphia_Folders\clients\V_CLIENT\Vallejo_CA\2013%20POA\Deliverables\Tables%20Used%20in%20Presentation\Vallejo%20Data%20and%20Tables%20for%20Presentation.xlsx" TargetMode="External"/><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orp.publicfm.com\Philadelphia-Data\Philadelphia_Folders\clients\V_CLIENT\Vallejo_CA\2013%20POA\Tables%20Used%20in%20Presentation\Vallejo%20Data%20and%20Tables%20for%20Presentation.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orp.publicfm.com\Philadelphia-Data\Philadelphia_Folders\clients\V_CLIENT\Vallejo_CA\2013%20POA\Deliverables\Tables%20Used%20in%20Presentation\Vallejo%20Data%20and%20Tables%20for%20Presentation.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Average Annual Wages</a:t>
            </a:r>
          </a:p>
          <a:p>
            <a:pPr>
              <a:defRPr/>
            </a:pPr>
            <a:r>
              <a:rPr lang="en-US"/>
              <a:t>May 2012</a:t>
            </a:r>
          </a:p>
        </c:rich>
      </c:tx>
      <c:overlay val="0"/>
    </c:title>
    <c:autoTitleDeleted val="0"/>
    <c:plotArea>
      <c:layout/>
      <c:barChart>
        <c:barDir val="col"/>
        <c:grouping val="clustered"/>
        <c:varyColors val="0"/>
        <c:ser>
          <c:idx val="0"/>
          <c:order val="0"/>
          <c:tx>
            <c:strRef>
              <c:f>'Slide 26 - Annual Wages'!$C$4</c:f>
              <c:strCache>
                <c:ptCount val="1"/>
                <c:pt idx="0">
                  <c:v>Mean Annual Wages (May 2012)</c:v>
                </c:pt>
              </c:strCache>
            </c:strRef>
          </c:tx>
          <c:spPr>
            <a:solidFill>
              <a:schemeClr val="tx2">
                <a:lumMod val="50000"/>
              </a:schemeClr>
            </a:solidFill>
            <a:ln>
              <a:solidFill>
                <a:schemeClr val="tx1"/>
              </a:solidFill>
            </a:ln>
          </c:spPr>
          <c:invertIfNegative val="0"/>
          <c:dPt>
            <c:idx val="1"/>
            <c:invertIfNegative val="0"/>
            <c:bubble3D val="0"/>
            <c:spPr>
              <a:solidFill>
                <a:srgbClr val="C00000"/>
              </a:solidFill>
              <a:ln>
                <a:solidFill>
                  <a:schemeClr val="tx1"/>
                </a:solidFill>
              </a:ln>
            </c:spPr>
            <c:extLst>
              <c:ext xmlns:c16="http://schemas.microsoft.com/office/drawing/2014/chart" uri="{C3380CC4-5D6E-409C-BE32-E72D297353CC}">
                <c16:uniqueId val="{00000001-FD21-E049-B7AC-187989785F69}"/>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26 - Annual Wages'!$B$5:$B$6</c:f>
              <c:strCache>
                <c:ptCount val="2"/>
                <c:pt idx="0">
                  <c:v>Vallejo-Fairfield MSA </c:v>
                </c:pt>
                <c:pt idx="1">
                  <c:v>San Francisco-Oakland-Hayward MSA </c:v>
                </c:pt>
              </c:strCache>
            </c:strRef>
          </c:cat>
          <c:val>
            <c:numRef>
              <c:f>'Slide 26 - Annual Wages'!$C$5:$C$6</c:f>
              <c:numCache>
                <c:formatCode>"$"#,##0_);\("$"#,##0\)</c:formatCode>
                <c:ptCount val="2"/>
                <c:pt idx="0">
                  <c:v>48700</c:v>
                </c:pt>
                <c:pt idx="1">
                  <c:v>62680</c:v>
                </c:pt>
              </c:numCache>
            </c:numRef>
          </c:val>
          <c:extLst>
            <c:ext xmlns:c16="http://schemas.microsoft.com/office/drawing/2014/chart" uri="{C3380CC4-5D6E-409C-BE32-E72D297353CC}">
              <c16:uniqueId val="{00000002-FD21-E049-B7AC-187989785F69}"/>
            </c:ext>
          </c:extLst>
        </c:ser>
        <c:dLbls>
          <c:showLegendKey val="0"/>
          <c:showVal val="0"/>
          <c:showCatName val="0"/>
          <c:showSerName val="0"/>
          <c:showPercent val="0"/>
          <c:showBubbleSize val="0"/>
        </c:dLbls>
        <c:gapWidth val="150"/>
        <c:axId val="370562144"/>
        <c:axId val="370562928"/>
      </c:barChart>
      <c:catAx>
        <c:axId val="370562144"/>
        <c:scaling>
          <c:orientation val="minMax"/>
        </c:scaling>
        <c:delete val="0"/>
        <c:axPos val="b"/>
        <c:numFmt formatCode="General" sourceLinked="0"/>
        <c:majorTickMark val="out"/>
        <c:minorTickMark val="none"/>
        <c:tickLblPos val="nextTo"/>
        <c:crossAx val="370562928"/>
        <c:crosses val="autoZero"/>
        <c:auto val="1"/>
        <c:lblAlgn val="ctr"/>
        <c:lblOffset val="100"/>
        <c:noMultiLvlLbl val="0"/>
      </c:catAx>
      <c:valAx>
        <c:axId val="370562928"/>
        <c:scaling>
          <c:orientation val="minMax"/>
        </c:scaling>
        <c:delete val="0"/>
        <c:axPos val="l"/>
        <c:numFmt formatCode="&quot;$&quot;#,##0_);\(&quot;$&quot;#,##0\)" sourceLinked="1"/>
        <c:majorTickMark val="out"/>
        <c:minorTickMark val="none"/>
        <c:tickLblPos val="nextTo"/>
        <c:crossAx val="370562144"/>
        <c:crosses val="autoZero"/>
        <c:crossBetween val="between"/>
      </c:valAx>
    </c:plotArea>
    <c:plotVisOnly val="1"/>
    <c:dispBlanksAs val="gap"/>
    <c:showDLblsOverMax val="0"/>
  </c:chart>
  <c:txPr>
    <a:bodyPr/>
    <a:lstStyle/>
    <a:p>
      <a:pPr>
        <a:defRPr sz="110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Assessed Value Per Capita, FY2011</a:t>
            </a:r>
          </a:p>
        </c:rich>
      </c:tx>
      <c:overlay val="0"/>
    </c:title>
    <c:autoTitleDeleted val="0"/>
    <c:plotArea>
      <c:layout>
        <c:manualLayout>
          <c:layoutTarget val="inner"/>
          <c:xMode val="edge"/>
          <c:yMode val="edge"/>
          <c:x val="8.1944547041611596E-2"/>
          <c:y val="4.6134963382127997E-2"/>
          <c:w val="0.90360218481270804"/>
          <c:h val="0.87628064650266202"/>
        </c:manualLayout>
      </c:layout>
      <c:barChart>
        <c:barDir val="col"/>
        <c:grouping val="clustered"/>
        <c:varyColors val="0"/>
        <c:ser>
          <c:idx val="0"/>
          <c:order val="0"/>
          <c:tx>
            <c:strRef>
              <c:f>'Slide 52 - Net Assessed Value'!$E$5</c:f>
              <c:strCache>
                <c:ptCount val="1"/>
                <c:pt idx="0">
                  <c:v>Assessed Value Per Capita 2011</c:v>
                </c:pt>
              </c:strCache>
            </c:strRef>
          </c:tx>
          <c:spPr>
            <a:solidFill>
              <a:schemeClr val="tx2">
                <a:lumMod val="50000"/>
              </a:schemeClr>
            </a:solidFill>
          </c:spPr>
          <c:invertIfNegative val="0"/>
          <c:dPt>
            <c:idx val="0"/>
            <c:invertIfNegative val="0"/>
            <c:bubble3D val="0"/>
            <c:spPr>
              <a:solidFill>
                <a:srgbClr val="C00000"/>
              </a:solidFill>
            </c:spPr>
            <c:extLst>
              <c:ext xmlns:c16="http://schemas.microsoft.com/office/drawing/2014/chart" uri="{C3380CC4-5D6E-409C-BE32-E72D297353CC}">
                <c16:uniqueId val="{00000001-5C35-4C4C-852A-CA1C096BA5DB}"/>
              </c:ext>
            </c:extLst>
          </c:dPt>
          <c:dLbls>
            <c:spPr>
              <a:noFill/>
              <a:ln>
                <a:noFill/>
              </a:ln>
              <a:effectLst/>
            </c:spPr>
            <c:txPr>
              <a:bodyPr rot="0"/>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52 - Net Assessed Value'!$B$6:$B$18</c:f>
              <c:strCache>
                <c:ptCount val="13"/>
                <c:pt idx="0">
                  <c:v>Vallejo</c:v>
                </c:pt>
                <c:pt idx="1">
                  <c:v>Antioch</c:v>
                </c:pt>
                <c:pt idx="2">
                  <c:v>Pittsburg</c:v>
                </c:pt>
                <c:pt idx="3">
                  <c:v>Dixon</c:v>
                </c:pt>
                <c:pt idx="4">
                  <c:v>Fairfield</c:v>
                </c:pt>
                <c:pt idx="5">
                  <c:v>Concord</c:v>
                </c:pt>
                <c:pt idx="6">
                  <c:v>Solano County</c:v>
                </c:pt>
                <c:pt idx="7">
                  <c:v>Vacaville</c:v>
                </c:pt>
                <c:pt idx="8">
                  <c:v>Richmond</c:v>
                </c:pt>
                <c:pt idx="9">
                  <c:v>Santa Rosa</c:v>
                </c:pt>
                <c:pt idx="10">
                  <c:v>Napa</c:v>
                </c:pt>
                <c:pt idx="11">
                  <c:v>Berkeley</c:v>
                </c:pt>
                <c:pt idx="12">
                  <c:v>Benicia</c:v>
                </c:pt>
              </c:strCache>
            </c:strRef>
          </c:cat>
          <c:val>
            <c:numRef>
              <c:f>'Slide 52 - Net Assessed Value'!$E$6:$E$18</c:f>
              <c:numCache>
                <c:formatCode>"$"#,##0</c:formatCode>
                <c:ptCount val="13"/>
                <c:pt idx="0">
                  <c:v>62416.890095272647</c:v>
                </c:pt>
                <c:pt idx="1">
                  <c:v>63663.792770850487</c:v>
                </c:pt>
                <c:pt idx="2">
                  <c:v>84469.61647446455</c:v>
                </c:pt>
                <c:pt idx="3">
                  <c:v>88351.171942485395</c:v>
                </c:pt>
                <c:pt idx="4">
                  <c:v>89275.241659194944</c:v>
                </c:pt>
                <c:pt idx="5">
                  <c:v>95518.951223093172</c:v>
                </c:pt>
                <c:pt idx="6">
                  <c:v>95833.773275180138</c:v>
                </c:pt>
                <c:pt idx="7">
                  <c:v>100367.1415432614</c:v>
                </c:pt>
                <c:pt idx="8">
                  <c:v>103664.5359161541</c:v>
                </c:pt>
                <c:pt idx="9">
                  <c:v>103830.8144423153</c:v>
                </c:pt>
                <c:pt idx="10">
                  <c:v>111063.759558595</c:v>
                </c:pt>
                <c:pt idx="11">
                  <c:v>114772.67710335751</c:v>
                </c:pt>
                <c:pt idx="12">
                  <c:v>179698.58314130679</c:v>
                </c:pt>
              </c:numCache>
            </c:numRef>
          </c:val>
          <c:extLst>
            <c:ext xmlns:c16="http://schemas.microsoft.com/office/drawing/2014/chart" uri="{C3380CC4-5D6E-409C-BE32-E72D297353CC}">
              <c16:uniqueId val="{00000002-5C35-4C4C-852A-CA1C096BA5DB}"/>
            </c:ext>
          </c:extLst>
        </c:ser>
        <c:dLbls>
          <c:showLegendKey val="0"/>
          <c:showVal val="0"/>
          <c:showCatName val="0"/>
          <c:showSerName val="0"/>
          <c:showPercent val="0"/>
          <c:showBubbleSize val="0"/>
        </c:dLbls>
        <c:gapWidth val="100"/>
        <c:axId val="311397816"/>
        <c:axId val="311398992"/>
      </c:barChart>
      <c:lineChart>
        <c:grouping val="standard"/>
        <c:varyColors val="0"/>
        <c:ser>
          <c:idx val="1"/>
          <c:order val="1"/>
          <c:tx>
            <c:strRef>
              <c:f>'Slide 52 - Net Assessed Value'!$F$5</c:f>
              <c:strCache>
                <c:ptCount val="1"/>
                <c:pt idx="0">
                  <c:v>Average</c:v>
                </c:pt>
              </c:strCache>
            </c:strRef>
          </c:tx>
          <c:spPr>
            <a:ln w="25400">
              <a:solidFill>
                <a:schemeClr val="bg1">
                  <a:lumMod val="50000"/>
                </a:schemeClr>
              </a:solidFill>
              <a:prstDash val="sysDash"/>
            </a:ln>
          </c:spPr>
          <c:marker>
            <c:symbol val="none"/>
          </c:marker>
          <c:cat>
            <c:strRef>
              <c:f>'Slide 52 - Net Assessed Value'!$B$6:$B$18</c:f>
              <c:strCache>
                <c:ptCount val="13"/>
                <c:pt idx="0">
                  <c:v>Vallejo</c:v>
                </c:pt>
                <c:pt idx="1">
                  <c:v>Antioch</c:v>
                </c:pt>
                <c:pt idx="2">
                  <c:v>Pittsburg</c:v>
                </c:pt>
                <c:pt idx="3">
                  <c:v>Dixon</c:v>
                </c:pt>
                <c:pt idx="4">
                  <c:v>Fairfield</c:v>
                </c:pt>
                <c:pt idx="5">
                  <c:v>Concord</c:v>
                </c:pt>
                <c:pt idx="6">
                  <c:v>Solano County</c:v>
                </c:pt>
                <c:pt idx="7">
                  <c:v>Vacaville</c:v>
                </c:pt>
                <c:pt idx="8">
                  <c:v>Richmond</c:v>
                </c:pt>
                <c:pt idx="9">
                  <c:v>Santa Rosa</c:v>
                </c:pt>
                <c:pt idx="10">
                  <c:v>Napa</c:v>
                </c:pt>
                <c:pt idx="11">
                  <c:v>Berkeley</c:v>
                </c:pt>
                <c:pt idx="12">
                  <c:v>Benicia</c:v>
                </c:pt>
              </c:strCache>
            </c:strRef>
          </c:cat>
          <c:val>
            <c:numRef>
              <c:f>'Slide 52 - Net Assessed Value'!$F$6:$F$18</c:f>
              <c:numCache>
                <c:formatCode>"$"#,##0</c:formatCode>
                <c:ptCount val="13"/>
                <c:pt idx="0">
                  <c:v>99455.919165040861</c:v>
                </c:pt>
                <c:pt idx="1">
                  <c:v>99455.919165040861</c:v>
                </c:pt>
                <c:pt idx="2">
                  <c:v>99455.919165040861</c:v>
                </c:pt>
                <c:pt idx="3">
                  <c:v>99455.919165040861</c:v>
                </c:pt>
                <c:pt idx="4">
                  <c:v>99455.919165040861</c:v>
                </c:pt>
                <c:pt idx="5">
                  <c:v>99455.919165040861</c:v>
                </c:pt>
                <c:pt idx="6">
                  <c:v>99455.919165040861</c:v>
                </c:pt>
                <c:pt idx="7">
                  <c:v>99455.919165040861</c:v>
                </c:pt>
                <c:pt idx="8">
                  <c:v>99455.919165040861</c:v>
                </c:pt>
                <c:pt idx="9">
                  <c:v>99455.919165040861</c:v>
                </c:pt>
                <c:pt idx="10">
                  <c:v>99455.919165040861</c:v>
                </c:pt>
                <c:pt idx="11">
                  <c:v>99455.919165040861</c:v>
                </c:pt>
                <c:pt idx="12">
                  <c:v>99455.919165040861</c:v>
                </c:pt>
              </c:numCache>
            </c:numRef>
          </c:val>
          <c:smooth val="0"/>
          <c:extLst>
            <c:ext xmlns:c16="http://schemas.microsoft.com/office/drawing/2014/chart" uri="{C3380CC4-5D6E-409C-BE32-E72D297353CC}">
              <c16:uniqueId val="{00000003-5C35-4C4C-852A-CA1C096BA5DB}"/>
            </c:ext>
          </c:extLst>
        </c:ser>
        <c:dLbls>
          <c:showLegendKey val="0"/>
          <c:showVal val="0"/>
          <c:showCatName val="0"/>
          <c:showSerName val="0"/>
          <c:showPercent val="0"/>
          <c:showBubbleSize val="0"/>
        </c:dLbls>
        <c:marker val="1"/>
        <c:smooth val="0"/>
        <c:axId val="311397816"/>
        <c:axId val="311398992"/>
      </c:lineChart>
      <c:catAx>
        <c:axId val="311397816"/>
        <c:scaling>
          <c:orientation val="minMax"/>
        </c:scaling>
        <c:delete val="0"/>
        <c:axPos val="b"/>
        <c:numFmt formatCode="General" sourceLinked="0"/>
        <c:majorTickMark val="out"/>
        <c:minorTickMark val="none"/>
        <c:tickLblPos val="nextTo"/>
        <c:crossAx val="311398992"/>
        <c:crosses val="autoZero"/>
        <c:auto val="1"/>
        <c:lblAlgn val="ctr"/>
        <c:lblOffset val="100"/>
        <c:noMultiLvlLbl val="0"/>
      </c:catAx>
      <c:valAx>
        <c:axId val="311398992"/>
        <c:scaling>
          <c:orientation val="minMax"/>
        </c:scaling>
        <c:delete val="0"/>
        <c:axPos val="l"/>
        <c:numFmt formatCode="&quot;$&quot;#,##0" sourceLinked="1"/>
        <c:majorTickMark val="out"/>
        <c:minorTickMark val="none"/>
        <c:tickLblPos val="nextTo"/>
        <c:crossAx val="311397816"/>
        <c:crosses val="autoZero"/>
        <c:crossBetween val="between"/>
      </c:valAx>
    </c:plotArea>
    <c:plotVisOnly val="1"/>
    <c:dispBlanksAs val="gap"/>
    <c:showDLblsOverMax val="0"/>
  </c:chart>
  <c:txPr>
    <a:bodyPr/>
    <a:lstStyle/>
    <a:p>
      <a:pPr>
        <a:defRPr sz="100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Taxable Sales Per Capita by City, 2011</a:t>
            </a:r>
          </a:p>
          <a:p>
            <a:pPr>
              <a:defRPr/>
            </a:pPr>
            <a:r>
              <a:rPr lang="en-US"/>
              <a:t>(in 000’s)</a:t>
            </a:r>
          </a:p>
        </c:rich>
      </c:tx>
      <c:overlay val="1"/>
    </c:title>
    <c:autoTitleDeleted val="0"/>
    <c:plotArea>
      <c:layout/>
      <c:barChart>
        <c:barDir val="col"/>
        <c:grouping val="clustered"/>
        <c:varyColors val="0"/>
        <c:ser>
          <c:idx val="0"/>
          <c:order val="0"/>
          <c:tx>
            <c:strRef>
              <c:f>'Slide 53 - Taxable Sales'!$E$5</c:f>
              <c:strCache>
                <c:ptCount val="1"/>
                <c:pt idx="0">
                  <c:v>Taxable Sales Per Capita, 2011</c:v>
                </c:pt>
              </c:strCache>
            </c:strRef>
          </c:tx>
          <c:spPr>
            <a:solidFill>
              <a:schemeClr val="tx2">
                <a:lumMod val="50000"/>
              </a:schemeClr>
            </a:solidFill>
          </c:spPr>
          <c:invertIfNegative val="0"/>
          <c:dPt>
            <c:idx val="1"/>
            <c:invertIfNegative val="0"/>
            <c:bubble3D val="0"/>
            <c:spPr>
              <a:solidFill>
                <a:srgbClr val="C00000"/>
              </a:solidFill>
            </c:spPr>
            <c:extLst>
              <c:ext xmlns:c16="http://schemas.microsoft.com/office/drawing/2014/chart" uri="{C3380CC4-5D6E-409C-BE32-E72D297353CC}">
                <c16:uniqueId val="{00000001-B947-784E-9710-510624816A4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53 - Taxable Sales'!$B$6:$B$18</c:f>
              <c:strCache>
                <c:ptCount val="13"/>
                <c:pt idx="0">
                  <c:v>Antioch</c:v>
                </c:pt>
                <c:pt idx="1">
                  <c:v>Vallejo</c:v>
                </c:pt>
                <c:pt idx="2">
                  <c:v>Pittsburg</c:v>
                </c:pt>
                <c:pt idx="3">
                  <c:v>Richmond</c:v>
                </c:pt>
                <c:pt idx="4">
                  <c:v>Berkeley</c:v>
                </c:pt>
                <c:pt idx="5">
                  <c:v>Fairfield</c:v>
                </c:pt>
                <c:pt idx="6">
                  <c:v>Napa</c:v>
                </c:pt>
                <c:pt idx="7">
                  <c:v>Solano County</c:v>
                </c:pt>
                <c:pt idx="8">
                  <c:v>Vacaville</c:v>
                </c:pt>
                <c:pt idx="9">
                  <c:v>Santa Rosa</c:v>
                </c:pt>
                <c:pt idx="10">
                  <c:v>Concord</c:v>
                </c:pt>
                <c:pt idx="11">
                  <c:v>Benicia</c:v>
                </c:pt>
                <c:pt idx="12">
                  <c:v>Dixon</c:v>
                </c:pt>
              </c:strCache>
            </c:strRef>
          </c:cat>
          <c:val>
            <c:numRef>
              <c:f>'Slide 53 - Taxable Sales'!$E$6:$E$18</c:f>
              <c:numCache>
                <c:formatCode>"$"#,##0.00_);\("$"#,##0.00\)</c:formatCode>
                <c:ptCount val="13"/>
                <c:pt idx="0">
                  <c:v>8.4846737373247301</c:v>
                </c:pt>
                <c:pt idx="1">
                  <c:v>8.5125612621250202</c:v>
                </c:pt>
                <c:pt idx="2">
                  <c:v>9.1016109672864172</c:v>
                </c:pt>
                <c:pt idx="3">
                  <c:v>10.77067884736832</c:v>
                </c:pt>
                <c:pt idx="4">
                  <c:v>11.6131363001975</c:v>
                </c:pt>
                <c:pt idx="5">
                  <c:v>13.38555588693313</c:v>
                </c:pt>
                <c:pt idx="6">
                  <c:v>13.764544464304221</c:v>
                </c:pt>
                <c:pt idx="7">
                  <c:v>13.980378639109221</c:v>
                </c:pt>
                <c:pt idx="8">
                  <c:v>15.03533341638591</c:v>
                </c:pt>
                <c:pt idx="9">
                  <c:v>15.568383291476721</c:v>
                </c:pt>
                <c:pt idx="10">
                  <c:v>17.349825626636431</c:v>
                </c:pt>
                <c:pt idx="11">
                  <c:v>19.365788634505289</c:v>
                </c:pt>
                <c:pt idx="12">
                  <c:v>23.259063145809421</c:v>
                </c:pt>
              </c:numCache>
            </c:numRef>
          </c:val>
          <c:extLst>
            <c:ext xmlns:c16="http://schemas.microsoft.com/office/drawing/2014/chart" uri="{C3380CC4-5D6E-409C-BE32-E72D297353CC}">
              <c16:uniqueId val="{00000002-B947-784E-9710-510624816A41}"/>
            </c:ext>
          </c:extLst>
        </c:ser>
        <c:dLbls>
          <c:showLegendKey val="0"/>
          <c:showVal val="0"/>
          <c:showCatName val="0"/>
          <c:showSerName val="0"/>
          <c:showPercent val="0"/>
          <c:showBubbleSize val="0"/>
        </c:dLbls>
        <c:gapWidth val="100"/>
        <c:axId val="311397424"/>
        <c:axId val="311400560"/>
      </c:barChart>
      <c:lineChart>
        <c:grouping val="standard"/>
        <c:varyColors val="0"/>
        <c:ser>
          <c:idx val="1"/>
          <c:order val="1"/>
          <c:tx>
            <c:strRef>
              <c:f>'Slide 53 - Taxable Sales'!$F$5</c:f>
              <c:strCache>
                <c:ptCount val="1"/>
                <c:pt idx="0">
                  <c:v>Average</c:v>
                </c:pt>
              </c:strCache>
            </c:strRef>
          </c:tx>
          <c:spPr>
            <a:ln w="25400">
              <a:solidFill>
                <a:schemeClr val="bg1">
                  <a:lumMod val="50000"/>
                </a:schemeClr>
              </a:solidFill>
              <a:prstDash val="sysDash"/>
            </a:ln>
          </c:spPr>
          <c:marker>
            <c:symbol val="none"/>
          </c:marker>
          <c:cat>
            <c:strRef>
              <c:f>'Slide 53 - Taxable Sales'!$B$6:$B$18</c:f>
              <c:strCache>
                <c:ptCount val="13"/>
                <c:pt idx="0">
                  <c:v>Antioch</c:v>
                </c:pt>
                <c:pt idx="1">
                  <c:v>Vallejo</c:v>
                </c:pt>
                <c:pt idx="2">
                  <c:v>Pittsburg</c:v>
                </c:pt>
                <c:pt idx="3">
                  <c:v>Richmond</c:v>
                </c:pt>
                <c:pt idx="4">
                  <c:v>Berkeley</c:v>
                </c:pt>
                <c:pt idx="5">
                  <c:v>Fairfield</c:v>
                </c:pt>
                <c:pt idx="6">
                  <c:v>Napa</c:v>
                </c:pt>
                <c:pt idx="7">
                  <c:v>Solano County</c:v>
                </c:pt>
                <c:pt idx="8">
                  <c:v>Vacaville</c:v>
                </c:pt>
                <c:pt idx="9">
                  <c:v>Santa Rosa</c:v>
                </c:pt>
                <c:pt idx="10">
                  <c:v>Concord</c:v>
                </c:pt>
                <c:pt idx="11">
                  <c:v>Benicia</c:v>
                </c:pt>
                <c:pt idx="12">
                  <c:v>Dixon</c:v>
                </c:pt>
              </c:strCache>
            </c:strRef>
          </c:cat>
          <c:val>
            <c:numRef>
              <c:f>'Slide 53 - Taxable Sales'!$F$6:$F$18</c:f>
              <c:numCache>
                <c:formatCode>"$"#,##0.00_);\("$"#,##0.00\)</c:formatCode>
                <c:ptCount val="13"/>
                <c:pt idx="0">
                  <c:v>13.86088724765095</c:v>
                </c:pt>
                <c:pt idx="1">
                  <c:v>13.86088724765095</c:v>
                </c:pt>
                <c:pt idx="2">
                  <c:v>13.86088724765095</c:v>
                </c:pt>
                <c:pt idx="3">
                  <c:v>13.86088724765095</c:v>
                </c:pt>
                <c:pt idx="4">
                  <c:v>13.86088724765095</c:v>
                </c:pt>
                <c:pt idx="5">
                  <c:v>13.86088724765095</c:v>
                </c:pt>
                <c:pt idx="6">
                  <c:v>13.86088724765095</c:v>
                </c:pt>
                <c:pt idx="7">
                  <c:v>13.86088724765095</c:v>
                </c:pt>
                <c:pt idx="8">
                  <c:v>13.86088724765095</c:v>
                </c:pt>
                <c:pt idx="9">
                  <c:v>13.86088724765095</c:v>
                </c:pt>
                <c:pt idx="10">
                  <c:v>13.86088724765095</c:v>
                </c:pt>
                <c:pt idx="11">
                  <c:v>13.86088724765095</c:v>
                </c:pt>
                <c:pt idx="12">
                  <c:v>13.86088724765095</c:v>
                </c:pt>
              </c:numCache>
            </c:numRef>
          </c:val>
          <c:smooth val="0"/>
          <c:extLst>
            <c:ext xmlns:c16="http://schemas.microsoft.com/office/drawing/2014/chart" uri="{C3380CC4-5D6E-409C-BE32-E72D297353CC}">
              <c16:uniqueId val="{00000003-B947-784E-9710-510624816A41}"/>
            </c:ext>
          </c:extLst>
        </c:ser>
        <c:dLbls>
          <c:showLegendKey val="0"/>
          <c:showVal val="0"/>
          <c:showCatName val="0"/>
          <c:showSerName val="0"/>
          <c:showPercent val="0"/>
          <c:showBubbleSize val="0"/>
        </c:dLbls>
        <c:marker val="1"/>
        <c:smooth val="0"/>
        <c:axId val="311397424"/>
        <c:axId val="311400560"/>
      </c:lineChart>
      <c:catAx>
        <c:axId val="311397424"/>
        <c:scaling>
          <c:orientation val="minMax"/>
        </c:scaling>
        <c:delete val="0"/>
        <c:axPos val="b"/>
        <c:numFmt formatCode="General" sourceLinked="0"/>
        <c:majorTickMark val="out"/>
        <c:minorTickMark val="none"/>
        <c:tickLblPos val="nextTo"/>
        <c:crossAx val="311400560"/>
        <c:crosses val="autoZero"/>
        <c:auto val="1"/>
        <c:lblAlgn val="ctr"/>
        <c:lblOffset val="100"/>
        <c:noMultiLvlLbl val="0"/>
      </c:catAx>
      <c:valAx>
        <c:axId val="311400560"/>
        <c:scaling>
          <c:orientation val="minMax"/>
        </c:scaling>
        <c:delete val="0"/>
        <c:axPos val="l"/>
        <c:numFmt formatCode="&quot;$&quot;#,##0.00_);\(&quot;$&quot;#,##0.00\)" sourceLinked="1"/>
        <c:majorTickMark val="out"/>
        <c:minorTickMark val="none"/>
        <c:tickLblPos val="nextTo"/>
        <c:crossAx val="311397424"/>
        <c:crosses val="autoZero"/>
        <c:crossBetween val="between"/>
      </c:valAx>
    </c:plotArea>
    <c:plotVisOnly val="1"/>
    <c:dispBlanksAs val="gap"/>
    <c:showDLblsOverMax val="0"/>
  </c:chart>
  <c:txPr>
    <a:bodyPr/>
    <a:lstStyle/>
    <a:p>
      <a:pPr>
        <a:defRPr sz="100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10-Year Population Change
2003-2013</a:t>
            </a:r>
          </a:p>
        </c:rich>
      </c:tx>
      <c:overlay val="0"/>
    </c:title>
    <c:autoTitleDeleted val="0"/>
    <c:plotArea>
      <c:layout>
        <c:manualLayout>
          <c:layoutTarget val="inner"/>
          <c:xMode val="edge"/>
          <c:yMode val="edge"/>
          <c:x val="6.8975166599858903E-2"/>
          <c:y val="3.93183466563009E-2"/>
          <c:w val="0.91236495463725997"/>
          <c:h val="0.70307532666671102"/>
        </c:manualLayout>
      </c:layout>
      <c:barChart>
        <c:barDir val="col"/>
        <c:grouping val="clustered"/>
        <c:varyColors val="0"/>
        <c:ser>
          <c:idx val="0"/>
          <c:order val="0"/>
          <c:tx>
            <c:strRef>
              <c:f>'Slide 27 - Population Change'!$E$5</c:f>
              <c:strCache>
                <c:ptCount val="1"/>
                <c:pt idx="0">
                  <c:v>Population Change (2003-2013)</c:v>
                </c:pt>
              </c:strCache>
            </c:strRef>
          </c:tx>
          <c:spPr>
            <a:solidFill>
              <a:schemeClr val="tx2">
                <a:lumMod val="50000"/>
              </a:schemeClr>
            </a:solidFill>
          </c:spPr>
          <c:invertIfNegative val="0"/>
          <c:dPt>
            <c:idx val="1"/>
            <c:invertIfNegative val="0"/>
            <c:bubble3D val="0"/>
            <c:spPr>
              <a:solidFill>
                <a:srgbClr val="C00000"/>
              </a:solidFill>
            </c:spPr>
            <c:extLst>
              <c:ext xmlns:c16="http://schemas.microsoft.com/office/drawing/2014/chart" uri="{C3380CC4-5D6E-409C-BE32-E72D297353CC}">
                <c16:uniqueId val="{00000001-1A84-CC40-B779-E9D6B57BE5E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27 - Population Change'!$B$6:$B$18</c:f>
              <c:strCache>
                <c:ptCount val="13"/>
                <c:pt idx="0">
                  <c:v>Solano County</c:v>
                </c:pt>
                <c:pt idx="1">
                  <c:v>Vallejo</c:v>
                </c:pt>
                <c:pt idx="2">
                  <c:v>Vacaville</c:v>
                </c:pt>
                <c:pt idx="3">
                  <c:v>Concord</c:v>
                </c:pt>
                <c:pt idx="4">
                  <c:v>Benicia</c:v>
                </c:pt>
                <c:pt idx="5">
                  <c:v>Richmond</c:v>
                </c:pt>
                <c:pt idx="6">
                  <c:v>Napa</c:v>
                </c:pt>
                <c:pt idx="7">
                  <c:v>Fairfield</c:v>
                </c:pt>
                <c:pt idx="8">
                  <c:v>Antioch</c:v>
                </c:pt>
                <c:pt idx="9">
                  <c:v>Pittsburg</c:v>
                </c:pt>
                <c:pt idx="10">
                  <c:v>Santa Rosa</c:v>
                </c:pt>
                <c:pt idx="11">
                  <c:v>Berkeley</c:v>
                </c:pt>
                <c:pt idx="12">
                  <c:v>Dixon</c:v>
                </c:pt>
              </c:strCache>
            </c:strRef>
          </c:cat>
          <c:val>
            <c:numRef>
              <c:f>'Slide 27 - Population Change'!$E$6:$E$18</c:f>
              <c:numCache>
                <c:formatCode>0.0%</c:formatCode>
                <c:ptCount val="13"/>
                <c:pt idx="0">
                  <c:v>-2.1252332573087299E-2</c:v>
                </c:pt>
                <c:pt idx="1">
                  <c:v>-1.49798558367608E-2</c:v>
                </c:pt>
                <c:pt idx="2">
                  <c:v>-1.40075640846057E-3</c:v>
                </c:pt>
                <c:pt idx="3">
                  <c:v>6.1026645322238603E-3</c:v>
                </c:pt>
                <c:pt idx="4">
                  <c:v>1.31289396143374E-2</c:v>
                </c:pt>
                <c:pt idx="5">
                  <c:v>5.1906769105059099E-2</c:v>
                </c:pt>
                <c:pt idx="6">
                  <c:v>5.3029381143606599E-2</c:v>
                </c:pt>
                <c:pt idx="7">
                  <c:v>6.5805803439513005E-2</c:v>
                </c:pt>
                <c:pt idx="8">
                  <c:v>6.7535316400418405E-2</c:v>
                </c:pt>
                <c:pt idx="9">
                  <c:v>8.4302759753729695E-2</c:v>
                </c:pt>
                <c:pt idx="10">
                  <c:v>9.8401730651254404E-2</c:v>
                </c:pt>
                <c:pt idx="11">
                  <c:v>0.100600157886227</c:v>
                </c:pt>
                <c:pt idx="12">
                  <c:v>0.12309003469897099</c:v>
                </c:pt>
              </c:numCache>
            </c:numRef>
          </c:val>
          <c:extLst>
            <c:ext xmlns:c16="http://schemas.microsoft.com/office/drawing/2014/chart" uri="{C3380CC4-5D6E-409C-BE32-E72D297353CC}">
              <c16:uniqueId val="{00000002-1A84-CC40-B779-E9D6B57BE5ED}"/>
            </c:ext>
          </c:extLst>
        </c:ser>
        <c:dLbls>
          <c:showLegendKey val="0"/>
          <c:showVal val="0"/>
          <c:showCatName val="0"/>
          <c:showSerName val="0"/>
          <c:showPercent val="0"/>
          <c:showBubbleSize val="0"/>
        </c:dLbls>
        <c:gapWidth val="100"/>
        <c:axId val="275281352"/>
        <c:axId val="275282528"/>
      </c:barChart>
      <c:lineChart>
        <c:grouping val="standard"/>
        <c:varyColors val="0"/>
        <c:ser>
          <c:idx val="1"/>
          <c:order val="1"/>
          <c:tx>
            <c:strRef>
              <c:f>'Slide 27 - Population Change'!$F$5</c:f>
              <c:strCache>
                <c:ptCount val="1"/>
                <c:pt idx="0">
                  <c:v>Average % Change</c:v>
                </c:pt>
              </c:strCache>
            </c:strRef>
          </c:tx>
          <c:spPr>
            <a:ln w="25400">
              <a:solidFill>
                <a:schemeClr val="bg1">
                  <a:lumMod val="50000"/>
                </a:schemeClr>
              </a:solidFill>
              <a:prstDash val="sysDash"/>
            </a:ln>
          </c:spPr>
          <c:marker>
            <c:symbol val="none"/>
          </c:marker>
          <c:cat>
            <c:strRef>
              <c:f>'Slide 27 - Population Change'!$B$6:$B$18</c:f>
              <c:strCache>
                <c:ptCount val="13"/>
                <c:pt idx="0">
                  <c:v>Solano County</c:v>
                </c:pt>
                <c:pt idx="1">
                  <c:v>Vallejo</c:v>
                </c:pt>
                <c:pt idx="2">
                  <c:v>Vacaville</c:v>
                </c:pt>
                <c:pt idx="3">
                  <c:v>Concord</c:v>
                </c:pt>
                <c:pt idx="4">
                  <c:v>Benicia</c:v>
                </c:pt>
                <c:pt idx="5">
                  <c:v>Richmond</c:v>
                </c:pt>
                <c:pt idx="6">
                  <c:v>Napa</c:v>
                </c:pt>
                <c:pt idx="7">
                  <c:v>Fairfield</c:v>
                </c:pt>
                <c:pt idx="8">
                  <c:v>Antioch</c:v>
                </c:pt>
                <c:pt idx="9">
                  <c:v>Pittsburg</c:v>
                </c:pt>
                <c:pt idx="10">
                  <c:v>Santa Rosa</c:v>
                </c:pt>
                <c:pt idx="11">
                  <c:v>Berkeley</c:v>
                </c:pt>
                <c:pt idx="12">
                  <c:v>Dixon</c:v>
                </c:pt>
              </c:strCache>
            </c:strRef>
          </c:cat>
          <c:val>
            <c:numRef>
              <c:f>'Slide 27 - Population Change'!$F$6:$F$18</c:f>
              <c:numCache>
                <c:formatCode>0.0%</c:formatCode>
                <c:ptCount val="13"/>
                <c:pt idx="0">
                  <c:v>4.8174662492848602E-2</c:v>
                </c:pt>
                <c:pt idx="1">
                  <c:v>4.8174662492848602E-2</c:v>
                </c:pt>
                <c:pt idx="2">
                  <c:v>4.8174662492848602E-2</c:v>
                </c:pt>
                <c:pt idx="3">
                  <c:v>4.8174662492848602E-2</c:v>
                </c:pt>
                <c:pt idx="4">
                  <c:v>4.8174662492848602E-2</c:v>
                </c:pt>
                <c:pt idx="5">
                  <c:v>4.8174662492848602E-2</c:v>
                </c:pt>
                <c:pt idx="6">
                  <c:v>4.8174662492848602E-2</c:v>
                </c:pt>
                <c:pt idx="7">
                  <c:v>4.8174662492848602E-2</c:v>
                </c:pt>
                <c:pt idx="8">
                  <c:v>4.8174662492848602E-2</c:v>
                </c:pt>
                <c:pt idx="9">
                  <c:v>4.8174662492848602E-2</c:v>
                </c:pt>
                <c:pt idx="10">
                  <c:v>4.8174662492848602E-2</c:v>
                </c:pt>
                <c:pt idx="11">
                  <c:v>4.8174662492848602E-2</c:v>
                </c:pt>
                <c:pt idx="12">
                  <c:v>4.8174662492848602E-2</c:v>
                </c:pt>
              </c:numCache>
            </c:numRef>
          </c:val>
          <c:smooth val="0"/>
          <c:extLst>
            <c:ext xmlns:c16="http://schemas.microsoft.com/office/drawing/2014/chart" uri="{C3380CC4-5D6E-409C-BE32-E72D297353CC}">
              <c16:uniqueId val="{00000003-1A84-CC40-B779-E9D6B57BE5ED}"/>
            </c:ext>
          </c:extLst>
        </c:ser>
        <c:dLbls>
          <c:showLegendKey val="0"/>
          <c:showVal val="0"/>
          <c:showCatName val="0"/>
          <c:showSerName val="0"/>
          <c:showPercent val="0"/>
          <c:showBubbleSize val="0"/>
        </c:dLbls>
        <c:marker val="1"/>
        <c:smooth val="0"/>
        <c:axId val="275281352"/>
        <c:axId val="275282528"/>
      </c:lineChart>
      <c:catAx>
        <c:axId val="275281352"/>
        <c:scaling>
          <c:orientation val="minMax"/>
        </c:scaling>
        <c:delete val="0"/>
        <c:axPos val="b"/>
        <c:numFmt formatCode="General" sourceLinked="0"/>
        <c:majorTickMark val="out"/>
        <c:minorTickMark val="none"/>
        <c:tickLblPos val="low"/>
        <c:crossAx val="275282528"/>
        <c:crosses val="autoZero"/>
        <c:auto val="1"/>
        <c:lblAlgn val="ctr"/>
        <c:lblOffset val="100"/>
        <c:noMultiLvlLbl val="0"/>
      </c:catAx>
      <c:valAx>
        <c:axId val="275282528"/>
        <c:scaling>
          <c:orientation val="minMax"/>
        </c:scaling>
        <c:delete val="0"/>
        <c:axPos val="l"/>
        <c:numFmt formatCode="0.0%" sourceLinked="1"/>
        <c:majorTickMark val="out"/>
        <c:minorTickMark val="none"/>
        <c:tickLblPos val="nextTo"/>
        <c:crossAx val="275281352"/>
        <c:crosses val="autoZero"/>
        <c:crossBetween val="between"/>
      </c:valAx>
    </c:plotArea>
    <c:plotVisOnly val="1"/>
    <c:dispBlanksAs val="gap"/>
    <c:showDLblsOverMax val="0"/>
  </c:chart>
  <c:txPr>
    <a:bodyPr/>
    <a:lstStyle/>
    <a:p>
      <a:pPr>
        <a:defRPr sz="1400">
          <a:latin typeface="Georgia Pro" panose="02040502050405020303" pitchFamily="18" charset="0"/>
          <a:cs typeface="Arial" panose="020B0604020202020204" pitchFamily="34" charset="0"/>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Per Capita Income, 2012</a:t>
            </a:r>
          </a:p>
        </c:rich>
      </c:tx>
      <c:overlay val="0"/>
    </c:title>
    <c:autoTitleDeleted val="0"/>
    <c:plotArea>
      <c:layout/>
      <c:barChart>
        <c:barDir val="col"/>
        <c:grouping val="clustered"/>
        <c:varyColors val="0"/>
        <c:ser>
          <c:idx val="0"/>
          <c:order val="0"/>
          <c:tx>
            <c:strRef>
              <c:f>'Slide 28 - Per Capita'!$C$4</c:f>
              <c:strCache>
                <c:ptCount val="1"/>
                <c:pt idx="0">
                  <c:v>Per Capita Income, 2012</c:v>
                </c:pt>
              </c:strCache>
            </c:strRef>
          </c:tx>
          <c:spPr>
            <a:solidFill>
              <a:schemeClr val="tx2">
                <a:lumMod val="50000"/>
              </a:schemeClr>
            </a:solidFill>
          </c:spPr>
          <c:invertIfNegative val="0"/>
          <c:dPt>
            <c:idx val="1"/>
            <c:invertIfNegative val="0"/>
            <c:bubble3D val="0"/>
            <c:spPr>
              <a:solidFill>
                <a:srgbClr val="C00000"/>
              </a:solidFill>
            </c:spPr>
            <c:extLst>
              <c:ext xmlns:c16="http://schemas.microsoft.com/office/drawing/2014/chart" uri="{C3380CC4-5D6E-409C-BE32-E72D297353CC}">
                <c16:uniqueId val="{00000001-55E8-5F4E-88DF-0FE9CBF5335D}"/>
              </c:ext>
            </c:extLst>
          </c:dPt>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28 - Per Capita'!$B$5:$B$17</c:f>
              <c:strCache>
                <c:ptCount val="13"/>
                <c:pt idx="0">
                  <c:v>Pittsburg</c:v>
                </c:pt>
                <c:pt idx="1">
                  <c:v>Vallejo</c:v>
                </c:pt>
                <c:pt idx="2">
                  <c:v>Antioch</c:v>
                </c:pt>
                <c:pt idx="3">
                  <c:v>Fairfield</c:v>
                </c:pt>
                <c:pt idx="4">
                  <c:v>Richmond</c:v>
                </c:pt>
                <c:pt idx="5">
                  <c:v>Dixon</c:v>
                </c:pt>
                <c:pt idx="6">
                  <c:v>Solano County</c:v>
                </c:pt>
                <c:pt idx="7">
                  <c:v>Vacaville</c:v>
                </c:pt>
                <c:pt idx="8">
                  <c:v>Santa Rosa</c:v>
                </c:pt>
                <c:pt idx="9">
                  <c:v>Napa</c:v>
                </c:pt>
                <c:pt idx="10">
                  <c:v>Concord</c:v>
                </c:pt>
                <c:pt idx="11">
                  <c:v>Benicia</c:v>
                </c:pt>
                <c:pt idx="12">
                  <c:v>Berkeley</c:v>
                </c:pt>
              </c:strCache>
            </c:strRef>
          </c:cat>
          <c:val>
            <c:numRef>
              <c:f>'Slide 28 - Per Capita'!$C$5:$C$17</c:f>
              <c:numCache>
                <c:formatCode>"$"#,##0_);\("$"#,##0\)</c:formatCode>
                <c:ptCount val="13"/>
                <c:pt idx="0">
                  <c:v>19963</c:v>
                </c:pt>
                <c:pt idx="1">
                  <c:v>23334</c:v>
                </c:pt>
                <c:pt idx="2">
                  <c:v>24367</c:v>
                </c:pt>
                <c:pt idx="3">
                  <c:v>26519</c:v>
                </c:pt>
                <c:pt idx="4">
                  <c:v>26751</c:v>
                </c:pt>
                <c:pt idx="5">
                  <c:v>27624</c:v>
                </c:pt>
                <c:pt idx="6">
                  <c:v>27589</c:v>
                </c:pt>
                <c:pt idx="7">
                  <c:v>28623</c:v>
                </c:pt>
                <c:pt idx="8">
                  <c:v>28767</c:v>
                </c:pt>
                <c:pt idx="9">
                  <c:v>29088</c:v>
                </c:pt>
                <c:pt idx="10">
                  <c:v>30286</c:v>
                </c:pt>
                <c:pt idx="11">
                  <c:v>40488</c:v>
                </c:pt>
                <c:pt idx="12">
                  <c:v>42937</c:v>
                </c:pt>
              </c:numCache>
            </c:numRef>
          </c:val>
          <c:extLst>
            <c:ext xmlns:c16="http://schemas.microsoft.com/office/drawing/2014/chart" uri="{C3380CC4-5D6E-409C-BE32-E72D297353CC}">
              <c16:uniqueId val="{00000002-55E8-5F4E-88DF-0FE9CBF5335D}"/>
            </c:ext>
          </c:extLst>
        </c:ser>
        <c:dLbls>
          <c:showLegendKey val="0"/>
          <c:showVal val="0"/>
          <c:showCatName val="0"/>
          <c:showSerName val="0"/>
          <c:showPercent val="0"/>
          <c:showBubbleSize val="0"/>
        </c:dLbls>
        <c:gapWidth val="100"/>
        <c:axId val="370564496"/>
        <c:axId val="311403696"/>
      </c:barChart>
      <c:lineChart>
        <c:grouping val="standard"/>
        <c:varyColors val="0"/>
        <c:ser>
          <c:idx val="1"/>
          <c:order val="1"/>
          <c:tx>
            <c:strRef>
              <c:f>'Slide 28 - Per Capita'!$D$4</c:f>
              <c:strCache>
                <c:ptCount val="1"/>
                <c:pt idx="0">
                  <c:v>Average</c:v>
                </c:pt>
              </c:strCache>
            </c:strRef>
          </c:tx>
          <c:spPr>
            <a:ln w="25400">
              <a:solidFill>
                <a:schemeClr val="bg1">
                  <a:lumMod val="50000"/>
                </a:schemeClr>
              </a:solidFill>
              <a:prstDash val="sysDash"/>
            </a:ln>
          </c:spPr>
          <c:marker>
            <c:symbol val="none"/>
          </c:marker>
          <c:cat>
            <c:strRef>
              <c:f>'Slide 28 - Per Capita'!$B$5:$B$17</c:f>
              <c:strCache>
                <c:ptCount val="13"/>
                <c:pt idx="0">
                  <c:v>Pittsburg</c:v>
                </c:pt>
                <c:pt idx="1">
                  <c:v>Vallejo</c:v>
                </c:pt>
                <c:pt idx="2">
                  <c:v>Antioch</c:v>
                </c:pt>
                <c:pt idx="3">
                  <c:v>Fairfield</c:v>
                </c:pt>
                <c:pt idx="4">
                  <c:v>Richmond</c:v>
                </c:pt>
                <c:pt idx="5">
                  <c:v>Dixon</c:v>
                </c:pt>
                <c:pt idx="6">
                  <c:v>Solano County</c:v>
                </c:pt>
                <c:pt idx="7">
                  <c:v>Vacaville</c:v>
                </c:pt>
                <c:pt idx="8">
                  <c:v>Santa Rosa</c:v>
                </c:pt>
                <c:pt idx="9">
                  <c:v>Napa</c:v>
                </c:pt>
                <c:pt idx="10">
                  <c:v>Concord</c:v>
                </c:pt>
                <c:pt idx="11">
                  <c:v>Benicia</c:v>
                </c:pt>
                <c:pt idx="12">
                  <c:v>Berkeley</c:v>
                </c:pt>
              </c:strCache>
            </c:strRef>
          </c:cat>
          <c:val>
            <c:numRef>
              <c:f>'Slide 28 - Per Capita'!$D$5:$D$17</c:f>
              <c:numCache>
                <c:formatCode>_("$"* #,##0.00_);_("$"* \(#,##0.00\);_("$"* "-"??_);_(@_)</c:formatCode>
                <c:ptCount val="13"/>
                <c:pt idx="0">
                  <c:v>28948.923076923082</c:v>
                </c:pt>
                <c:pt idx="1">
                  <c:v>28948.923076923082</c:v>
                </c:pt>
                <c:pt idx="2">
                  <c:v>28948.923076923082</c:v>
                </c:pt>
                <c:pt idx="3">
                  <c:v>28948.923076923082</c:v>
                </c:pt>
                <c:pt idx="4">
                  <c:v>28948.923076923082</c:v>
                </c:pt>
                <c:pt idx="5">
                  <c:v>28948.923076923082</c:v>
                </c:pt>
                <c:pt idx="6">
                  <c:v>28948.923076923082</c:v>
                </c:pt>
                <c:pt idx="7">
                  <c:v>28948.923076923082</c:v>
                </c:pt>
                <c:pt idx="8">
                  <c:v>28948.923076923082</c:v>
                </c:pt>
                <c:pt idx="9">
                  <c:v>28948.923076923082</c:v>
                </c:pt>
                <c:pt idx="10">
                  <c:v>28948.923076923082</c:v>
                </c:pt>
                <c:pt idx="11">
                  <c:v>28948.923076923082</c:v>
                </c:pt>
                <c:pt idx="12">
                  <c:v>28948.923076923082</c:v>
                </c:pt>
              </c:numCache>
            </c:numRef>
          </c:val>
          <c:smooth val="0"/>
          <c:extLst>
            <c:ext xmlns:c16="http://schemas.microsoft.com/office/drawing/2014/chart" uri="{C3380CC4-5D6E-409C-BE32-E72D297353CC}">
              <c16:uniqueId val="{00000003-55E8-5F4E-88DF-0FE9CBF5335D}"/>
            </c:ext>
          </c:extLst>
        </c:ser>
        <c:dLbls>
          <c:showLegendKey val="0"/>
          <c:showVal val="0"/>
          <c:showCatName val="0"/>
          <c:showSerName val="0"/>
          <c:showPercent val="0"/>
          <c:showBubbleSize val="0"/>
        </c:dLbls>
        <c:marker val="1"/>
        <c:smooth val="0"/>
        <c:axId val="370564496"/>
        <c:axId val="311403696"/>
      </c:lineChart>
      <c:catAx>
        <c:axId val="370564496"/>
        <c:scaling>
          <c:orientation val="minMax"/>
        </c:scaling>
        <c:delete val="0"/>
        <c:axPos val="b"/>
        <c:numFmt formatCode="General" sourceLinked="0"/>
        <c:majorTickMark val="out"/>
        <c:minorTickMark val="none"/>
        <c:tickLblPos val="nextTo"/>
        <c:crossAx val="311403696"/>
        <c:crosses val="autoZero"/>
        <c:auto val="1"/>
        <c:lblAlgn val="ctr"/>
        <c:lblOffset val="100"/>
        <c:noMultiLvlLbl val="0"/>
      </c:catAx>
      <c:valAx>
        <c:axId val="311403696"/>
        <c:scaling>
          <c:orientation val="minMax"/>
        </c:scaling>
        <c:delete val="0"/>
        <c:axPos val="l"/>
        <c:numFmt formatCode="&quot;$&quot;#,##0_);\(&quot;$&quot;#,##0\)" sourceLinked="1"/>
        <c:majorTickMark val="out"/>
        <c:minorTickMark val="none"/>
        <c:tickLblPos val="nextTo"/>
        <c:crossAx val="370564496"/>
        <c:crosses val="autoZero"/>
        <c:crossBetween val="between"/>
      </c:valAx>
    </c:plotArea>
    <c:plotVisOnly val="1"/>
    <c:dispBlanksAs val="gap"/>
    <c:showDLblsOverMax val="0"/>
  </c:chart>
  <c:txPr>
    <a:bodyPr/>
    <a:lstStyle/>
    <a:p>
      <a:pPr>
        <a:defRPr sz="100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Median Household income, 2012</a:t>
            </a:r>
          </a:p>
        </c:rich>
      </c:tx>
      <c:overlay val="1"/>
    </c:title>
    <c:autoTitleDeleted val="0"/>
    <c:plotArea>
      <c:layout/>
      <c:barChart>
        <c:barDir val="col"/>
        <c:grouping val="clustered"/>
        <c:varyColors val="0"/>
        <c:ser>
          <c:idx val="0"/>
          <c:order val="0"/>
          <c:tx>
            <c:strRef>
              <c:f>'Slide 29 - Median Household Inc'!$C$4</c:f>
              <c:strCache>
                <c:ptCount val="1"/>
                <c:pt idx="0">
                  <c:v>Median Household Income (2012)</c:v>
                </c:pt>
              </c:strCache>
            </c:strRef>
          </c:tx>
          <c:spPr>
            <a:solidFill>
              <a:schemeClr val="tx2">
                <a:lumMod val="50000"/>
              </a:schemeClr>
            </a:solidFill>
          </c:spPr>
          <c:invertIfNegative val="0"/>
          <c:dPt>
            <c:idx val="2"/>
            <c:invertIfNegative val="0"/>
            <c:bubble3D val="0"/>
            <c:spPr>
              <a:solidFill>
                <a:srgbClr val="C00000"/>
              </a:solidFill>
            </c:spPr>
            <c:extLst>
              <c:ext xmlns:c16="http://schemas.microsoft.com/office/drawing/2014/chart" uri="{C3380CC4-5D6E-409C-BE32-E72D297353CC}">
                <c16:uniqueId val="{00000001-116A-114D-88DE-62590BBF1FBB}"/>
              </c:ext>
            </c:extLst>
          </c:dPt>
          <c:dLbls>
            <c:spPr>
              <a:noFill/>
              <a:ln>
                <a:noFill/>
              </a:ln>
              <a:effectLst/>
            </c:spPr>
            <c:txPr>
              <a:bodyPr rot="0"/>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29 - Median Household Inc'!$B$5:$B$17</c:f>
              <c:strCache>
                <c:ptCount val="13"/>
                <c:pt idx="0">
                  <c:v>Richmond</c:v>
                </c:pt>
                <c:pt idx="1">
                  <c:v>Pittsburg</c:v>
                </c:pt>
                <c:pt idx="2">
                  <c:v>Vallejo</c:v>
                </c:pt>
                <c:pt idx="3">
                  <c:v>Santa Rosa</c:v>
                </c:pt>
                <c:pt idx="4">
                  <c:v>Antioch</c:v>
                </c:pt>
                <c:pt idx="5">
                  <c:v>Solano County</c:v>
                </c:pt>
                <c:pt idx="6">
                  <c:v>Fairfield</c:v>
                </c:pt>
                <c:pt idx="7">
                  <c:v>Concord</c:v>
                </c:pt>
                <c:pt idx="8">
                  <c:v>Napa</c:v>
                </c:pt>
                <c:pt idx="9">
                  <c:v>Berkeley</c:v>
                </c:pt>
                <c:pt idx="10">
                  <c:v>Vacaville</c:v>
                </c:pt>
                <c:pt idx="11">
                  <c:v>Dixon</c:v>
                </c:pt>
                <c:pt idx="12">
                  <c:v>Benicia</c:v>
                </c:pt>
              </c:strCache>
            </c:strRef>
          </c:cat>
          <c:val>
            <c:numRef>
              <c:f>'Slide 29 - Median Household Inc'!$C$5:$C$17</c:f>
              <c:numCache>
                <c:formatCode>"$"#,##0_);\("$"#,##0\)</c:formatCode>
                <c:ptCount val="13"/>
                <c:pt idx="0">
                  <c:v>51765</c:v>
                </c:pt>
                <c:pt idx="1">
                  <c:v>51950</c:v>
                </c:pt>
                <c:pt idx="2">
                  <c:v>52388</c:v>
                </c:pt>
                <c:pt idx="3">
                  <c:v>57653</c:v>
                </c:pt>
                <c:pt idx="4">
                  <c:v>59971</c:v>
                </c:pt>
                <c:pt idx="5">
                  <c:v>62066</c:v>
                </c:pt>
                <c:pt idx="6">
                  <c:v>63020</c:v>
                </c:pt>
                <c:pt idx="7">
                  <c:v>64164</c:v>
                </c:pt>
                <c:pt idx="8">
                  <c:v>65217</c:v>
                </c:pt>
                <c:pt idx="9">
                  <c:v>65887</c:v>
                </c:pt>
                <c:pt idx="10">
                  <c:v>70848</c:v>
                </c:pt>
                <c:pt idx="11">
                  <c:v>72626</c:v>
                </c:pt>
                <c:pt idx="12">
                  <c:v>87162</c:v>
                </c:pt>
              </c:numCache>
            </c:numRef>
          </c:val>
          <c:extLst>
            <c:ext xmlns:c16="http://schemas.microsoft.com/office/drawing/2014/chart" uri="{C3380CC4-5D6E-409C-BE32-E72D297353CC}">
              <c16:uniqueId val="{00000002-116A-114D-88DE-62590BBF1FBB}"/>
            </c:ext>
          </c:extLst>
        </c:ser>
        <c:dLbls>
          <c:showLegendKey val="0"/>
          <c:showVal val="0"/>
          <c:showCatName val="0"/>
          <c:showSerName val="0"/>
          <c:showPercent val="0"/>
          <c:showBubbleSize val="0"/>
        </c:dLbls>
        <c:gapWidth val="100"/>
        <c:axId val="311404088"/>
        <c:axId val="311400952"/>
      </c:barChart>
      <c:lineChart>
        <c:grouping val="standard"/>
        <c:varyColors val="0"/>
        <c:ser>
          <c:idx val="1"/>
          <c:order val="1"/>
          <c:tx>
            <c:strRef>
              <c:f>'Slide 29 - Median Household Inc'!$D$4</c:f>
              <c:strCache>
                <c:ptCount val="1"/>
                <c:pt idx="0">
                  <c:v>Average</c:v>
                </c:pt>
              </c:strCache>
            </c:strRef>
          </c:tx>
          <c:spPr>
            <a:ln w="25400">
              <a:solidFill>
                <a:schemeClr val="bg1">
                  <a:lumMod val="50000"/>
                </a:schemeClr>
              </a:solidFill>
              <a:prstDash val="sysDash"/>
            </a:ln>
          </c:spPr>
          <c:marker>
            <c:symbol val="none"/>
          </c:marker>
          <c:cat>
            <c:strRef>
              <c:f>'Slide 29 - Median Household Inc'!$B$5:$B$17</c:f>
              <c:strCache>
                <c:ptCount val="13"/>
                <c:pt idx="0">
                  <c:v>Richmond</c:v>
                </c:pt>
                <c:pt idx="1">
                  <c:v>Pittsburg</c:v>
                </c:pt>
                <c:pt idx="2">
                  <c:v>Vallejo</c:v>
                </c:pt>
                <c:pt idx="3">
                  <c:v>Santa Rosa</c:v>
                </c:pt>
                <c:pt idx="4">
                  <c:v>Antioch</c:v>
                </c:pt>
                <c:pt idx="5">
                  <c:v>Solano County</c:v>
                </c:pt>
                <c:pt idx="6">
                  <c:v>Fairfield</c:v>
                </c:pt>
                <c:pt idx="7">
                  <c:v>Concord</c:v>
                </c:pt>
                <c:pt idx="8">
                  <c:v>Napa</c:v>
                </c:pt>
                <c:pt idx="9">
                  <c:v>Berkeley</c:v>
                </c:pt>
                <c:pt idx="10">
                  <c:v>Vacaville</c:v>
                </c:pt>
                <c:pt idx="11">
                  <c:v>Dixon</c:v>
                </c:pt>
                <c:pt idx="12">
                  <c:v>Benicia</c:v>
                </c:pt>
              </c:strCache>
            </c:strRef>
          </c:cat>
          <c:val>
            <c:numRef>
              <c:f>'Slide 29 - Median Household Inc'!$D$5:$D$17</c:f>
              <c:numCache>
                <c:formatCode>_("$"* #,##0.00_);_("$"* \(#,##0.00\);_("$"* "-"??_);_(@_)</c:formatCode>
                <c:ptCount val="13"/>
                <c:pt idx="0">
                  <c:v>63439.769230769212</c:v>
                </c:pt>
                <c:pt idx="1">
                  <c:v>63439.769230769212</c:v>
                </c:pt>
                <c:pt idx="2">
                  <c:v>63439.769230769212</c:v>
                </c:pt>
                <c:pt idx="3">
                  <c:v>63439.769230769212</c:v>
                </c:pt>
                <c:pt idx="4">
                  <c:v>63439.769230769212</c:v>
                </c:pt>
                <c:pt idx="5">
                  <c:v>63439.769230769212</c:v>
                </c:pt>
                <c:pt idx="6">
                  <c:v>63439.769230769212</c:v>
                </c:pt>
                <c:pt idx="7">
                  <c:v>63439.769230769212</c:v>
                </c:pt>
                <c:pt idx="8">
                  <c:v>63439.769230769212</c:v>
                </c:pt>
                <c:pt idx="9">
                  <c:v>63439.769230769212</c:v>
                </c:pt>
                <c:pt idx="10">
                  <c:v>63439.769230769212</c:v>
                </c:pt>
                <c:pt idx="11">
                  <c:v>63439.769230769212</c:v>
                </c:pt>
                <c:pt idx="12">
                  <c:v>63439.769230769212</c:v>
                </c:pt>
              </c:numCache>
            </c:numRef>
          </c:val>
          <c:smooth val="0"/>
          <c:extLst>
            <c:ext xmlns:c16="http://schemas.microsoft.com/office/drawing/2014/chart" uri="{C3380CC4-5D6E-409C-BE32-E72D297353CC}">
              <c16:uniqueId val="{00000003-116A-114D-88DE-62590BBF1FBB}"/>
            </c:ext>
          </c:extLst>
        </c:ser>
        <c:dLbls>
          <c:showLegendKey val="0"/>
          <c:showVal val="0"/>
          <c:showCatName val="0"/>
          <c:showSerName val="0"/>
          <c:showPercent val="0"/>
          <c:showBubbleSize val="0"/>
        </c:dLbls>
        <c:marker val="1"/>
        <c:smooth val="0"/>
        <c:axId val="311404088"/>
        <c:axId val="311400952"/>
      </c:lineChart>
      <c:catAx>
        <c:axId val="311404088"/>
        <c:scaling>
          <c:orientation val="minMax"/>
        </c:scaling>
        <c:delete val="0"/>
        <c:axPos val="b"/>
        <c:numFmt formatCode="General" sourceLinked="0"/>
        <c:majorTickMark val="out"/>
        <c:minorTickMark val="none"/>
        <c:tickLblPos val="nextTo"/>
        <c:crossAx val="311400952"/>
        <c:crosses val="autoZero"/>
        <c:auto val="1"/>
        <c:lblAlgn val="ctr"/>
        <c:lblOffset val="100"/>
        <c:noMultiLvlLbl val="0"/>
      </c:catAx>
      <c:valAx>
        <c:axId val="311400952"/>
        <c:scaling>
          <c:orientation val="minMax"/>
        </c:scaling>
        <c:delete val="0"/>
        <c:axPos val="l"/>
        <c:numFmt formatCode="&quot;$&quot;#,##0_);\(&quot;$&quot;#,##0\)" sourceLinked="1"/>
        <c:majorTickMark val="out"/>
        <c:minorTickMark val="none"/>
        <c:tickLblPos val="nextTo"/>
        <c:crossAx val="311404088"/>
        <c:crosses val="autoZero"/>
        <c:crossBetween val="between"/>
      </c:valAx>
    </c:plotArea>
    <c:plotVisOnly val="1"/>
    <c:dispBlanksAs val="gap"/>
    <c:showDLblsOverMax val="0"/>
  </c:chart>
  <c:txPr>
    <a:bodyPr/>
    <a:lstStyle/>
    <a:p>
      <a:pPr>
        <a:defRPr sz="105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Unemployment Rate, August 2013</a:t>
            </a:r>
          </a:p>
        </c:rich>
      </c:tx>
      <c:overlay val="1"/>
    </c:title>
    <c:autoTitleDeleted val="0"/>
    <c:plotArea>
      <c:layout>
        <c:manualLayout>
          <c:layoutTarget val="inner"/>
          <c:xMode val="edge"/>
          <c:yMode val="edge"/>
          <c:x val="5.7907276676622321E-2"/>
          <c:y val="1.8798203109226731E-2"/>
          <c:w val="0.91910421757625127"/>
          <c:h val="0.84731778719967699"/>
        </c:manualLayout>
      </c:layout>
      <c:barChart>
        <c:barDir val="col"/>
        <c:grouping val="clustered"/>
        <c:varyColors val="0"/>
        <c:ser>
          <c:idx val="0"/>
          <c:order val="0"/>
          <c:tx>
            <c:strRef>
              <c:f>'Slide 30 - Unemployment Rate'!$C$4</c:f>
              <c:strCache>
                <c:ptCount val="1"/>
                <c:pt idx="0">
                  <c:v>Unemployment Rate</c:v>
                </c:pt>
              </c:strCache>
            </c:strRef>
          </c:tx>
          <c:spPr>
            <a:solidFill>
              <a:schemeClr val="tx2">
                <a:lumMod val="50000"/>
              </a:schemeClr>
            </a:solidFill>
          </c:spPr>
          <c:invertIfNegative val="0"/>
          <c:dPt>
            <c:idx val="2"/>
            <c:invertIfNegative val="0"/>
            <c:bubble3D val="0"/>
            <c:spPr>
              <a:solidFill>
                <a:srgbClr val="C00000"/>
              </a:solidFill>
            </c:spPr>
            <c:extLst>
              <c:ext xmlns:c16="http://schemas.microsoft.com/office/drawing/2014/chart" uri="{C3380CC4-5D6E-409C-BE32-E72D297353CC}">
                <c16:uniqueId val="{00000001-EE54-604B-93E3-FA632FA27093}"/>
              </c:ext>
            </c:extLst>
          </c:dPt>
          <c:dLbls>
            <c:spPr>
              <a:noFill/>
              <a:ln>
                <a:noFill/>
              </a:ln>
              <a:effectLst/>
            </c:spPr>
            <c:txPr>
              <a:bodyPr rot="0"/>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30 - Unemployment Rate'!$B$5:$B$17</c:f>
              <c:strCache>
                <c:ptCount val="13"/>
                <c:pt idx="0">
                  <c:v>Richmond</c:v>
                </c:pt>
                <c:pt idx="1">
                  <c:v>Pittsburg</c:v>
                </c:pt>
                <c:pt idx="2">
                  <c:v>Vallejo</c:v>
                </c:pt>
                <c:pt idx="3">
                  <c:v>Fairfield</c:v>
                </c:pt>
                <c:pt idx="4">
                  <c:v>Antioch</c:v>
                </c:pt>
                <c:pt idx="5">
                  <c:v>Solano County</c:v>
                </c:pt>
                <c:pt idx="6">
                  <c:v>Concord</c:v>
                </c:pt>
                <c:pt idx="7">
                  <c:v>Berkeley</c:v>
                </c:pt>
                <c:pt idx="8">
                  <c:v>Santa Rosa</c:v>
                </c:pt>
                <c:pt idx="9">
                  <c:v>Dixon</c:v>
                </c:pt>
                <c:pt idx="10">
                  <c:v>Napa</c:v>
                </c:pt>
                <c:pt idx="11">
                  <c:v>Vacaville</c:v>
                </c:pt>
                <c:pt idx="12">
                  <c:v>Benicia</c:v>
                </c:pt>
              </c:strCache>
            </c:strRef>
          </c:cat>
          <c:val>
            <c:numRef>
              <c:f>'Slide 30 - Unemployment Rate'!$C$5:$C$17</c:f>
              <c:numCache>
                <c:formatCode>0.0%</c:formatCode>
                <c:ptCount val="13"/>
                <c:pt idx="0">
                  <c:v>0.11899999999999999</c:v>
                </c:pt>
                <c:pt idx="1">
                  <c:v>0.11600000000000001</c:v>
                </c:pt>
                <c:pt idx="2">
                  <c:v>0.10100000000000001</c:v>
                </c:pt>
                <c:pt idx="3">
                  <c:v>8.8999999999999996E-2</c:v>
                </c:pt>
                <c:pt idx="4">
                  <c:v>8.2000000000000003E-2</c:v>
                </c:pt>
                <c:pt idx="5">
                  <c:v>8.2000000000000003E-2</c:v>
                </c:pt>
                <c:pt idx="6">
                  <c:v>7.9000000000000001E-2</c:v>
                </c:pt>
                <c:pt idx="7">
                  <c:v>7.0999999999999994E-2</c:v>
                </c:pt>
                <c:pt idx="8">
                  <c:v>6.5000000000000002E-2</c:v>
                </c:pt>
                <c:pt idx="9">
                  <c:v>6.5000000000000002E-2</c:v>
                </c:pt>
                <c:pt idx="10">
                  <c:v>0.06</c:v>
                </c:pt>
                <c:pt idx="11">
                  <c:v>0.06</c:v>
                </c:pt>
                <c:pt idx="12">
                  <c:v>0.05</c:v>
                </c:pt>
              </c:numCache>
            </c:numRef>
          </c:val>
          <c:extLst>
            <c:ext xmlns:c16="http://schemas.microsoft.com/office/drawing/2014/chart" uri="{C3380CC4-5D6E-409C-BE32-E72D297353CC}">
              <c16:uniqueId val="{00000002-EE54-604B-93E3-FA632FA27093}"/>
            </c:ext>
          </c:extLst>
        </c:ser>
        <c:dLbls>
          <c:showLegendKey val="0"/>
          <c:showVal val="0"/>
          <c:showCatName val="0"/>
          <c:showSerName val="0"/>
          <c:showPercent val="0"/>
          <c:showBubbleSize val="0"/>
        </c:dLbls>
        <c:gapWidth val="100"/>
        <c:axId val="311399384"/>
        <c:axId val="311399776"/>
      </c:barChart>
      <c:lineChart>
        <c:grouping val="standard"/>
        <c:varyColors val="0"/>
        <c:ser>
          <c:idx val="1"/>
          <c:order val="1"/>
          <c:tx>
            <c:strRef>
              <c:f>'Slide 30 - Unemployment Rate'!$D$4</c:f>
              <c:strCache>
                <c:ptCount val="1"/>
                <c:pt idx="0">
                  <c:v>Average</c:v>
                </c:pt>
              </c:strCache>
            </c:strRef>
          </c:tx>
          <c:spPr>
            <a:ln w="25400">
              <a:solidFill>
                <a:schemeClr val="bg1">
                  <a:lumMod val="50000"/>
                </a:schemeClr>
              </a:solidFill>
              <a:prstDash val="sysDash"/>
            </a:ln>
          </c:spPr>
          <c:marker>
            <c:symbol val="none"/>
          </c:marker>
          <c:cat>
            <c:strRef>
              <c:f>'Slide 30 - Unemployment Rate'!$B$5:$B$17</c:f>
              <c:strCache>
                <c:ptCount val="13"/>
                <c:pt idx="0">
                  <c:v>Richmond</c:v>
                </c:pt>
                <c:pt idx="1">
                  <c:v>Pittsburg</c:v>
                </c:pt>
                <c:pt idx="2">
                  <c:v>Vallejo</c:v>
                </c:pt>
                <c:pt idx="3">
                  <c:v>Fairfield</c:v>
                </c:pt>
                <c:pt idx="4">
                  <c:v>Antioch</c:v>
                </c:pt>
                <c:pt idx="5">
                  <c:v>Solano County</c:v>
                </c:pt>
                <c:pt idx="6">
                  <c:v>Concord</c:v>
                </c:pt>
                <c:pt idx="7">
                  <c:v>Berkeley</c:v>
                </c:pt>
                <c:pt idx="8">
                  <c:v>Santa Rosa</c:v>
                </c:pt>
                <c:pt idx="9">
                  <c:v>Dixon</c:v>
                </c:pt>
                <c:pt idx="10">
                  <c:v>Napa</c:v>
                </c:pt>
                <c:pt idx="11">
                  <c:v>Vacaville</c:v>
                </c:pt>
                <c:pt idx="12">
                  <c:v>Benicia</c:v>
                </c:pt>
              </c:strCache>
            </c:strRef>
          </c:cat>
          <c:val>
            <c:numRef>
              <c:f>'Slide 30 - Unemployment Rate'!$D$5:$D$17</c:f>
              <c:numCache>
                <c:formatCode>0.0%</c:formatCode>
                <c:ptCount val="13"/>
                <c:pt idx="0">
                  <c:v>7.9923076923076902E-2</c:v>
                </c:pt>
                <c:pt idx="1">
                  <c:v>7.9923076923076902E-2</c:v>
                </c:pt>
                <c:pt idx="2">
                  <c:v>7.9923076923076902E-2</c:v>
                </c:pt>
                <c:pt idx="3">
                  <c:v>7.9923076923076902E-2</c:v>
                </c:pt>
                <c:pt idx="4">
                  <c:v>7.9923076923076902E-2</c:v>
                </c:pt>
                <c:pt idx="5">
                  <c:v>7.9923076923076902E-2</c:v>
                </c:pt>
                <c:pt idx="6">
                  <c:v>7.9923076923076902E-2</c:v>
                </c:pt>
                <c:pt idx="7">
                  <c:v>7.9923076923076902E-2</c:v>
                </c:pt>
                <c:pt idx="8">
                  <c:v>7.9923076923076902E-2</c:v>
                </c:pt>
                <c:pt idx="9">
                  <c:v>7.9923076923076902E-2</c:v>
                </c:pt>
                <c:pt idx="10">
                  <c:v>7.9923076923076902E-2</c:v>
                </c:pt>
                <c:pt idx="11">
                  <c:v>7.9923076923076902E-2</c:v>
                </c:pt>
                <c:pt idx="12">
                  <c:v>7.9923076923076902E-2</c:v>
                </c:pt>
              </c:numCache>
            </c:numRef>
          </c:val>
          <c:smooth val="0"/>
          <c:extLst>
            <c:ext xmlns:c16="http://schemas.microsoft.com/office/drawing/2014/chart" uri="{C3380CC4-5D6E-409C-BE32-E72D297353CC}">
              <c16:uniqueId val="{00000003-EE54-604B-93E3-FA632FA27093}"/>
            </c:ext>
          </c:extLst>
        </c:ser>
        <c:dLbls>
          <c:showLegendKey val="0"/>
          <c:showVal val="0"/>
          <c:showCatName val="0"/>
          <c:showSerName val="0"/>
          <c:showPercent val="0"/>
          <c:showBubbleSize val="0"/>
        </c:dLbls>
        <c:marker val="1"/>
        <c:smooth val="0"/>
        <c:axId val="311399384"/>
        <c:axId val="311399776"/>
      </c:lineChart>
      <c:catAx>
        <c:axId val="311399384"/>
        <c:scaling>
          <c:orientation val="minMax"/>
        </c:scaling>
        <c:delete val="0"/>
        <c:axPos val="b"/>
        <c:numFmt formatCode="General" sourceLinked="0"/>
        <c:majorTickMark val="out"/>
        <c:minorTickMark val="none"/>
        <c:tickLblPos val="nextTo"/>
        <c:crossAx val="311399776"/>
        <c:crosses val="autoZero"/>
        <c:auto val="1"/>
        <c:lblAlgn val="ctr"/>
        <c:lblOffset val="100"/>
        <c:noMultiLvlLbl val="0"/>
      </c:catAx>
      <c:valAx>
        <c:axId val="311399776"/>
        <c:scaling>
          <c:orientation val="minMax"/>
        </c:scaling>
        <c:delete val="0"/>
        <c:axPos val="l"/>
        <c:numFmt formatCode="0.0%" sourceLinked="1"/>
        <c:majorTickMark val="out"/>
        <c:minorTickMark val="none"/>
        <c:tickLblPos val="nextTo"/>
        <c:crossAx val="311399384"/>
        <c:crosses val="autoZero"/>
        <c:crossBetween val="between"/>
      </c:valAx>
    </c:plotArea>
    <c:plotVisOnly val="1"/>
    <c:dispBlanksAs val="gap"/>
    <c:showDLblsOverMax val="0"/>
  </c:chart>
  <c:txPr>
    <a:bodyPr/>
    <a:lstStyle/>
    <a:p>
      <a:pPr>
        <a:defRPr sz="105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Median Owner Occupied Monthly Housing Costs, 2012</a:t>
            </a:r>
          </a:p>
        </c:rich>
      </c:tx>
      <c:overlay val="1"/>
    </c:title>
    <c:autoTitleDeleted val="0"/>
    <c:plotArea>
      <c:layout/>
      <c:barChart>
        <c:barDir val="col"/>
        <c:grouping val="clustered"/>
        <c:varyColors val="0"/>
        <c:ser>
          <c:idx val="0"/>
          <c:order val="0"/>
          <c:tx>
            <c:strRef>
              <c:f>'Slide 31 - Housing Costs'!$C$4</c:f>
              <c:strCache>
                <c:ptCount val="1"/>
                <c:pt idx="0">
                  <c:v>Median Housing Costs (with mortgage) 2012</c:v>
                </c:pt>
              </c:strCache>
            </c:strRef>
          </c:tx>
          <c:spPr>
            <a:solidFill>
              <a:schemeClr val="tx2">
                <a:lumMod val="50000"/>
              </a:schemeClr>
            </a:solidFill>
          </c:spPr>
          <c:invertIfNegative val="0"/>
          <c:dPt>
            <c:idx val="1"/>
            <c:invertIfNegative val="0"/>
            <c:bubble3D val="0"/>
            <c:spPr>
              <a:solidFill>
                <a:srgbClr val="C00000"/>
              </a:solidFill>
            </c:spPr>
            <c:extLst>
              <c:ext xmlns:c16="http://schemas.microsoft.com/office/drawing/2014/chart" uri="{C3380CC4-5D6E-409C-BE32-E72D297353CC}">
                <c16:uniqueId val="{00000001-4C13-1340-81F8-0A8876983D6E}"/>
              </c:ext>
            </c:extLst>
          </c:dPt>
          <c:dLbls>
            <c:spPr>
              <a:noFill/>
              <a:ln>
                <a:noFill/>
              </a:ln>
              <a:effectLst/>
            </c:spPr>
            <c:txPr>
              <a:bodyPr rot="0"/>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31 - Housing Costs'!$B$5:$B$17</c:f>
              <c:strCache>
                <c:ptCount val="13"/>
                <c:pt idx="0">
                  <c:v>Pittsburg</c:v>
                </c:pt>
                <c:pt idx="1">
                  <c:v>Vallejo</c:v>
                </c:pt>
                <c:pt idx="2">
                  <c:v>Richmond</c:v>
                </c:pt>
                <c:pt idx="3">
                  <c:v>Santa Rosa</c:v>
                </c:pt>
                <c:pt idx="4">
                  <c:v>Solano County</c:v>
                </c:pt>
                <c:pt idx="5">
                  <c:v>Vacaville</c:v>
                </c:pt>
                <c:pt idx="6">
                  <c:v>Antioch</c:v>
                </c:pt>
                <c:pt idx="7">
                  <c:v>Fairfield</c:v>
                </c:pt>
                <c:pt idx="8">
                  <c:v>Concord</c:v>
                </c:pt>
                <c:pt idx="9">
                  <c:v>Napa</c:v>
                </c:pt>
                <c:pt idx="10">
                  <c:v>Dixon</c:v>
                </c:pt>
                <c:pt idx="11">
                  <c:v>Benicia</c:v>
                </c:pt>
                <c:pt idx="12">
                  <c:v>Berkeley</c:v>
                </c:pt>
              </c:strCache>
            </c:strRef>
          </c:cat>
          <c:val>
            <c:numRef>
              <c:f>'Slide 31 - Housing Costs'!$C$5:$C$17</c:f>
              <c:numCache>
                <c:formatCode>"$"#,##0_);\("$"#,##0\)</c:formatCode>
                <c:ptCount val="13"/>
                <c:pt idx="0">
                  <c:v>1693</c:v>
                </c:pt>
                <c:pt idx="1">
                  <c:v>1740</c:v>
                </c:pt>
                <c:pt idx="2">
                  <c:v>1839</c:v>
                </c:pt>
                <c:pt idx="3">
                  <c:v>1870</c:v>
                </c:pt>
                <c:pt idx="4">
                  <c:v>1948</c:v>
                </c:pt>
                <c:pt idx="5">
                  <c:v>2020</c:v>
                </c:pt>
                <c:pt idx="6">
                  <c:v>2059</c:v>
                </c:pt>
                <c:pt idx="7">
                  <c:v>2084</c:v>
                </c:pt>
                <c:pt idx="8">
                  <c:v>2172</c:v>
                </c:pt>
                <c:pt idx="9">
                  <c:v>2196</c:v>
                </c:pt>
                <c:pt idx="10">
                  <c:v>2329</c:v>
                </c:pt>
                <c:pt idx="11">
                  <c:v>2549</c:v>
                </c:pt>
                <c:pt idx="12">
                  <c:v>2763</c:v>
                </c:pt>
              </c:numCache>
            </c:numRef>
          </c:val>
          <c:extLst>
            <c:ext xmlns:c16="http://schemas.microsoft.com/office/drawing/2014/chart" uri="{C3380CC4-5D6E-409C-BE32-E72D297353CC}">
              <c16:uniqueId val="{00000002-4C13-1340-81F8-0A8876983D6E}"/>
            </c:ext>
          </c:extLst>
        </c:ser>
        <c:dLbls>
          <c:showLegendKey val="0"/>
          <c:showVal val="0"/>
          <c:showCatName val="0"/>
          <c:showSerName val="0"/>
          <c:showPercent val="0"/>
          <c:showBubbleSize val="0"/>
        </c:dLbls>
        <c:gapWidth val="100"/>
        <c:axId val="311402912"/>
        <c:axId val="275284096"/>
      </c:barChart>
      <c:lineChart>
        <c:grouping val="standard"/>
        <c:varyColors val="0"/>
        <c:ser>
          <c:idx val="1"/>
          <c:order val="1"/>
          <c:tx>
            <c:strRef>
              <c:f>'Slide 31 - Housing Costs'!$D$4</c:f>
              <c:strCache>
                <c:ptCount val="1"/>
                <c:pt idx="0">
                  <c:v>Average</c:v>
                </c:pt>
              </c:strCache>
            </c:strRef>
          </c:tx>
          <c:spPr>
            <a:ln w="25400">
              <a:solidFill>
                <a:schemeClr val="bg1">
                  <a:lumMod val="50000"/>
                </a:schemeClr>
              </a:solidFill>
              <a:prstDash val="sysDash"/>
            </a:ln>
          </c:spPr>
          <c:marker>
            <c:symbol val="none"/>
          </c:marker>
          <c:cat>
            <c:strRef>
              <c:f>'Slide 31 - Housing Costs'!$B$5:$B$17</c:f>
              <c:strCache>
                <c:ptCount val="13"/>
                <c:pt idx="0">
                  <c:v>Pittsburg</c:v>
                </c:pt>
                <c:pt idx="1">
                  <c:v>Vallejo</c:v>
                </c:pt>
                <c:pt idx="2">
                  <c:v>Richmond</c:v>
                </c:pt>
                <c:pt idx="3">
                  <c:v>Santa Rosa</c:v>
                </c:pt>
                <c:pt idx="4">
                  <c:v>Solano County</c:v>
                </c:pt>
                <c:pt idx="5">
                  <c:v>Vacaville</c:v>
                </c:pt>
                <c:pt idx="6">
                  <c:v>Antioch</c:v>
                </c:pt>
                <c:pt idx="7">
                  <c:v>Fairfield</c:v>
                </c:pt>
                <c:pt idx="8">
                  <c:v>Concord</c:v>
                </c:pt>
                <c:pt idx="9">
                  <c:v>Napa</c:v>
                </c:pt>
                <c:pt idx="10">
                  <c:v>Dixon</c:v>
                </c:pt>
                <c:pt idx="11">
                  <c:v>Benicia</c:v>
                </c:pt>
                <c:pt idx="12">
                  <c:v>Berkeley</c:v>
                </c:pt>
              </c:strCache>
            </c:strRef>
          </c:cat>
          <c:val>
            <c:numRef>
              <c:f>'Slide 31 - Housing Costs'!$D$5:$D$17</c:f>
              <c:numCache>
                <c:formatCode>_("$"* #,##0_);_("$"* \(#,##0\);_("$"* "-"??_);_(@_)</c:formatCode>
                <c:ptCount val="13"/>
                <c:pt idx="0">
                  <c:v>2097.0769230769229</c:v>
                </c:pt>
                <c:pt idx="1">
                  <c:v>2097.0769230769229</c:v>
                </c:pt>
                <c:pt idx="2">
                  <c:v>2097.0769230769229</c:v>
                </c:pt>
                <c:pt idx="3">
                  <c:v>2097.0769230769229</c:v>
                </c:pt>
                <c:pt idx="4">
                  <c:v>2097.0769230769229</c:v>
                </c:pt>
                <c:pt idx="5">
                  <c:v>2097.0769230769229</c:v>
                </c:pt>
                <c:pt idx="6">
                  <c:v>2097.0769230769229</c:v>
                </c:pt>
                <c:pt idx="7">
                  <c:v>2097.0769230769229</c:v>
                </c:pt>
                <c:pt idx="8">
                  <c:v>2097.0769230769229</c:v>
                </c:pt>
                <c:pt idx="9">
                  <c:v>2097.0769230769229</c:v>
                </c:pt>
                <c:pt idx="10">
                  <c:v>2097.0769230769229</c:v>
                </c:pt>
                <c:pt idx="11">
                  <c:v>2097.0769230769229</c:v>
                </c:pt>
                <c:pt idx="12">
                  <c:v>2097.0769230769229</c:v>
                </c:pt>
              </c:numCache>
            </c:numRef>
          </c:val>
          <c:smooth val="0"/>
          <c:extLst>
            <c:ext xmlns:c16="http://schemas.microsoft.com/office/drawing/2014/chart" uri="{C3380CC4-5D6E-409C-BE32-E72D297353CC}">
              <c16:uniqueId val="{00000003-4C13-1340-81F8-0A8876983D6E}"/>
            </c:ext>
          </c:extLst>
        </c:ser>
        <c:dLbls>
          <c:showLegendKey val="0"/>
          <c:showVal val="0"/>
          <c:showCatName val="0"/>
          <c:showSerName val="0"/>
          <c:showPercent val="0"/>
          <c:showBubbleSize val="0"/>
        </c:dLbls>
        <c:marker val="1"/>
        <c:smooth val="0"/>
        <c:axId val="311402912"/>
        <c:axId val="275284096"/>
      </c:lineChart>
      <c:catAx>
        <c:axId val="311402912"/>
        <c:scaling>
          <c:orientation val="minMax"/>
        </c:scaling>
        <c:delete val="0"/>
        <c:axPos val="b"/>
        <c:numFmt formatCode="General" sourceLinked="0"/>
        <c:majorTickMark val="out"/>
        <c:minorTickMark val="none"/>
        <c:tickLblPos val="nextTo"/>
        <c:crossAx val="275284096"/>
        <c:crosses val="autoZero"/>
        <c:auto val="1"/>
        <c:lblAlgn val="ctr"/>
        <c:lblOffset val="100"/>
        <c:noMultiLvlLbl val="0"/>
      </c:catAx>
      <c:valAx>
        <c:axId val="275284096"/>
        <c:scaling>
          <c:orientation val="minMax"/>
        </c:scaling>
        <c:delete val="0"/>
        <c:axPos val="l"/>
        <c:numFmt formatCode="&quot;$&quot;#,##0_);\(&quot;$&quot;#,##0\)" sourceLinked="1"/>
        <c:majorTickMark val="out"/>
        <c:minorTickMark val="none"/>
        <c:tickLblPos val="nextTo"/>
        <c:crossAx val="311402912"/>
        <c:crosses val="autoZero"/>
        <c:crossBetween val="between"/>
      </c:valAx>
    </c:plotArea>
    <c:plotVisOnly val="1"/>
    <c:dispBlanksAs val="gap"/>
    <c:showDLblsOverMax val="0"/>
  </c:chart>
  <c:txPr>
    <a:bodyPr/>
    <a:lstStyle/>
    <a:p>
      <a:pPr>
        <a:defRPr sz="105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Median Home Value, 2012</a:t>
            </a:r>
          </a:p>
        </c:rich>
      </c:tx>
      <c:overlay val="1"/>
    </c:title>
    <c:autoTitleDeleted val="0"/>
    <c:plotArea>
      <c:layout/>
      <c:barChart>
        <c:barDir val="col"/>
        <c:grouping val="clustered"/>
        <c:varyColors val="0"/>
        <c:ser>
          <c:idx val="0"/>
          <c:order val="0"/>
          <c:tx>
            <c:strRef>
              <c:f>'Slide 32 - Median Home Value'!$C$4</c:f>
              <c:strCache>
                <c:ptCount val="1"/>
                <c:pt idx="0">
                  <c:v>Median Household Owner's Value (2012)</c:v>
                </c:pt>
              </c:strCache>
            </c:strRef>
          </c:tx>
          <c:spPr>
            <a:solidFill>
              <a:schemeClr val="tx2">
                <a:lumMod val="50000"/>
              </a:schemeClr>
            </a:solidFill>
          </c:spPr>
          <c:invertIfNegative val="0"/>
          <c:dPt>
            <c:idx val="0"/>
            <c:invertIfNegative val="0"/>
            <c:bubble3D val="0"/>
            <c:spPr>
              <a:solidFill>
                <a:srgbClr val="C00000"/>
              </a:solidFill>
            </c:spPr>
            <c:extLst>
              <c:ext xmlns:c16="http://schemas.microsoft.com/office/drawing/2014/chart" uri="{C3380CC4-5D6E-409C-BE32-E72D297353CC}">
                <c16:uniqueId val="{00000001-B8FF-3548-9308-7796AFA2B5A3}"/>
              </c:ext>
            </c:extLst>
          </c:dPt>
          <c:dLbls>
            <c:spPr>
              <a:noFill/>
              <a:ln>
                <a:noFill/>
              </a:ln>
              <a:effectLst/>
            </c:spPr>
            <c:txPr>
              <a:bodyPr rot="0"/>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32 - Median Home Value'!$B$5:$B$17</c:f>
              <c:strCache>
                <c:ptCount val="13"/>
                <c:pt idx="0">
                  <c:v>Vallejo</c:v>
                </c:pt>
                <c:pt idx="1">
                  <c:v>Pittsburg</c:v>
                </c:pt>
                <c:pt idx="2">
                  <c:v>Antioch</c:v>
                </c:pt>
                <c:pt idx="3">
                  <c:v>Richmond</c:v>
                </c:pt>
                <c:pt idx="4">
                  <c:v>Solano County</c:v>
                </c:pt>
                <c:pt idx="5">
                  <c:v>Fairfield</c:v>
                </c:pt>
                <c:pt idx="6">
                  <c:v>Vacaville</c:v>
                </c:pt>
                <c:pt idx="7">
                  <c:v>Santa Rosa</c:v>
                </c:pt>
                <c:pt idx="8">
                  <c:v>Concord</c:v>
                </c:pt>
                <c:pt idx="9">
                  <c:v>Dixon</c:v>
                </c:pt>
                <c:pt idx="10">
                  <c:v>Napa</c:v>
                </c:pt>
                <c:pt idx="11">
                  <c:v>Benicia</c:v>
                </c:pt>
                <c:pt idx="12">
                  <c:v>Berkeley</c:v>
                </c:pt>
              </c:strCache>
            </c:strRef>
          </c:cat>
          <c:val>
            <c:numRef>
              <c:f>'Slide 32 - Median Home Value'!$C$5:$C$17</c:f>
              <c:numCache>
                <c:formatCode>"$"#,##0_);\("$"#,##0\)</c:formatCode>
                <c:ptCount val="13"/>
                <c:pt idx="0">
                  <c:v>191500</c:v>
                </c:pt>
                <c:pt idx="1">
                  <c:v>192300</c:v>
                </c:pt>
                <c:pt idx="2">
                  <c:v>211600</c:v>
                </c:pt>
                <c:pt idx="3">
                  <c:v>231800</c:v>
                </c:pt>
                <c:pt idx="4">
                  <c:v>234900</c:v>
                </c:pt>
                <c:pt idx="5">
                  <c:v>238500</c:v>
                </c:pt>
                <c:pt idx="6">
                  <c:v>251700</c:v>
                </c:pt>
                <c:pt idx="7">
                  <c:v>336300</c:v>
                </c:pt>
                <c:pt idx="8">
                  <c:v>337200</c:v>
                </c:pt>
                <c:pt idx="9">
                  <c:v>343800</c:v>
                </c:pt>
                <c:pt idx="10">
                  <c:v>373200</c:v>
                </c:pt>
                <c:pt idx="11">
                  <c:v>426100</c:v>
                </c:pt>
                <c:pt idx="12">
                  <c:v>684100</c:v>
                </c:pt>
              </c:numCache>
            </c:numRef>
          </c:val>
          <c:extLst>
            <c:ext xmlns:c16="http://schemas.microsoft.com/office/drawing/2014/chart" uri="{C3380CC4-5D6E-409C-BE32-E72D297353CC}">
              <c16:uniqueId val="{00000002-B8FF-3548-9308-7796AFA2B5A3}"/>
            </c:ext>
          </c:extLst>
        </c:ser>
        <c:dLbls>
          <c:showLegendKey val="0"/>
          <c:showVal val="0"/>
          <c:showCatName val="0"/>
          <c:showSerName val="0"/>
          <c:showPercent val="0"/>
          <c:showBubbleSize val="0"/>
        </c:dLbls>
        <c:gapWidth val="100"/>
        <c:axId val="424019696"/>
        <c:axId val="424023224"/>
      </c:barChart>
      <c:lineChart>
        <c:grouping val="standard"/>
        <c:varyColors val="0"/>
        <c:ser>
          <c:idx val="1"/>
          <c:order val="1"/>
          <c:tx>
            <c:strRef>
              <c:f>'Slide 32 - Median Home Value'!$D$4</c:f>
              <c:strCache>
                <c:ptCount val="1"/>
                <c:pt idx="0">
                  <c:v>Average</c:v>
                </c:pt>
              </c:strCache>
            </c:strRef>
          </c:tx>
          <c:spPr>
            <a:ln w="25400">
              <a:solidFill>
                <a:schemeClr val="bg1">
                  <a:lumMod val="50000"/>
                </a:schemeClr>
              </a:solidFill>
              <a:prstDash val="sysDash"/>
            </a:ln>
          </c:spPr>
          <c:marker>
            <c:symbol val="none"/>
          </c:marker>
          <c:cat>
            <c:strRef>
              <c:f>'Slide 32 - Median Home Value'!$B$5:$B$17</c:f>
              <c:strCache>
                <c:ptCount val="13"/>
                <c:pt idx="0">
                  <c:v>Vallejo</c:v>
                </c:pt>
                <c:pt idx="1">
                  <c:v>Pittsburg</c:v>
                </c:pt>
                <c:pt idx="2">
                  <c:v>Antioch</c:v>
                </c:pt>
                <c:pt idx="3">
                  <c:v>Richmond</c:v>
                </c:pt>
                <c:pt idx="4">
                  <c:v>Solano County</c:v>
                </c:pt>
                <c:pt idx="5">
                  <c:v>Fairfield</c:v>
                </c:pt>
                <c:pt idx="6">
                  <c:v>Vacaville</c:v>
                </c:pt>
                <c:pt idx="7">
                  <c:v>Santa Rosa</c:v>
                </c:pt>
                <c:pt idx="8">
                  <c:v>Concord</c:v>
                </c:pt>
                <c:pt idx="9">
                  <c:v>Dixon</c:v>
                </c:pt>
                <c:pt idx="10">
                  <c:v>Napa</c:v>
                </c:pt>
                <c:pt idx="11">
                  <c:v>Benicia</c:v>
                </c:pt>
                <c:pt idx="12">
                  <c:v>Berkeley</c:v>
                </c:pt>
              </c:strCache>
            </c:strRef>
          </c:cat>
          <c:val>
            <c:numRef>
              <c:f>'Slide 32 - Median Home Value'!$D$5:$D$17</c:f>
              <c:numCache>
                <c:formatCode>_("$"* #,##0.00_);_("$"* \(#,##0.00\);_("$"* "-"??_);_(@_)</c:formatCode>
                <c:ptCount val="13"/>
                <c:pt idx="0">
                  <c:v>311769.23076923081</c:v>
                </c:pt>
                <c:pt idx="1">
                  <c:v>311769.23076923081</c:v>
                </c:pt>
                <c:pt idx="2">
                  <c:v>311769.23076923081</c:v>
                </c:pt>
                <c:pt idx="3">
                  <c:v>311769.23076923081</c:v>
                </c:pt>
                <c:pt idx="4">
                  <c:v>311769.23076923081</c:v>
                </c:pt>
                <c:pt idx="5">
                  <c:v>311769.23076923081</c:v>
                </c:pt>
                <c:pt idx="6">
                  <c:v>311769.23076923081</c:v>
                </c:pt>
                <c:pt idx="7">
                  <c:v>311769.23076923081</c:v>
                </c:pt>
                <c:pt idx="8">
                  <c:v>311769.23076923081</c:v>
                </c:pt>
                <c:pt idx="9">
                  <c:v>311769.23076923081</c:v>
                </c:pt>
                <c:pt idx="10">
                  <c:v>311769.23076923081</c:v>
                </c:pt>
                <c:pt idx="11">
                  <c:v>311769.23076923081</c:v>
                </c:pt>
                <c:pt idx="12">
                  <c:v>311769.23076923081</c:v>
                </c:pt>
              </c:numCache>
            </c:numRef>
          </c:val>
          <c:smooth val="0"/>
          <c:extLst>
            <c:ext xmlns:c16="http://schemas.microsoft.com/office/drawing/2014/chart" uri="{C3380CC4-5D6E-409C-BE32-E72D297353CC}">
              <c16:uniqueId val="{00000003-B8FF-3548-9308-7796AFA2B5A3}"/>
            </c:ext>
          </c:extLst>
        </c:ser>
        <c:dLbls>
          <c:showLegendKey val="0"/>
          <c:showVal val="0"/>
          <c:showCatName val="0"/>
          <c:showSerName val="0"/>
          <c:showPercent val="0"/>
          <c:showBubbleSize val="0"/>
        </c:dLbls>
        <c:marker val="1"/>
        <c:smooth val="0"/>
        <c:axId val="424019696"/>
        <c:axId val="424023224"/>
      </c:lineChart>
      <c:catAx>
        <c:axId val="424019696"/>
        <c:scaling>
          <c:orientation val="minMax"/>
        </c:scaling>
        <c:delete val="0"/>
        <c:axPos val="b"/>
        <c:numFmt formatCode="General" sourceLinked="0"/>
        <c:majorTickMark val="out"/>
        <c:minorTickMark val="none"/>
        <c:tickLblPos val="nextTo"/>
        <c:crossAx val="424023224"/>
        <c:crosses val="autoZero"/>
        <c:auto val="1"/>
        <c:lblAlgn val="ctr"/>
        <c:lblOffset val="100"/>
        <c:noMultiLvlLbl val="0"/>
      </c:catAx>
      <c:valAx>
        <c:axId val="424023224"/>
        <c:scaling>
          <c:orientation val="minMax"/>
        </c:scaling>
        <c:delete val="0"/>
        <c:axPos val="l"/>
        <c:numFmt formatCode="&quot;$&quot;#,##0_);\(&quot;$&quot;#,##0\)" sourceLinked="1"/>
        <c:majorTickMark val="out"/>
        <c:minorTickMark val="none"/>
        <c:tickLblPos val="nextTo"/>
        <c:crossAx val="424019696"/>
        <c:crosses val="autoZero"/>
        <c:crossBetween val="between"/>
      </c:valAx>
    </c:plotArea>
    <c:plotVisOnly val="1"/>
    <c:dispBlanksAs val="gap"/>
    <c:showDLblsOverMax val="0"/>
  </c:chart>
  <c:txPr>
    <a:bodyPr/>
    <a:lstStyle/>
    <a:p>
      <a:pPr>
        <a:defRPr sz="105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Median Home Sale Price, August 2013</a:t>
            </a:r>
          </a:p>
        </c:rich>
      </c:tx>
      <c:overlay val="1"/>
    </c:title>
    <c:autoTitleDeleted val="0"/>
    <c:plotArea>
      <c:layout/>
      <c:barChart>
        <c:barDir val="col"/>
        <c:grouping val="clustered"/>
        <c:varyColors val="0"/>
        <c:ser>
          <c:idx val="0"/>
          <c:order val="0"/>
          <c:tx>
            <c:strRef>
              <c:f>'Slide 34 - Home Sale Prices ''13'!$C$5</c:f>
              <c:strCache>
                <c:ptCount val="1"/>
                <c:pt idx="0">
                  <c:v>Home Sale Prices 2013 (August)</c:v>
                </c:pt>
              </c:strCache>
            </c:strRef>
          </c:tx>
          <c:spPr>
            <a:solidFill>
              <a:schemeClr val="tx2">
                <a:lumMod val="50000"/>
              </a:schemeClr>
            </a:solidFill>
          </c:spPr>
          <c:invertIfNegative val="0"/>
          <c:dPt>
            <c:idx val="0"/>
            <c:invertIfNegative val="0"/>
            <c:bubble3D val="0"/>
            <c:spPr>
              <a:solidFill>
                <a:srgbClr val="C00000"/>
              </a:solidFill>
            </c:spPr>
            <c:extLst>
              <c:ext xmlns:c16="http://schemas.microsoft.com/office/drawing/2014/chart" uri="{C3380CC4-5D6E-409C-BE32-E72D297353CC}">
                <c16:uniqueId val="{00000001-B830-B94A-B326-DC3917CEE57E}"/>
              </c:ext>
            </c:extLst>
          </c:dPt>
          <c:dLbls>
            <c:spPr>
              <a:noFill/>
              <a:ln>
                <a:noFill/>
              </a:ln>
              <a:effectLst/>
            </c:spPr>
            <c:txPr>
              <a:bodyPr rot="0"/>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34 - Home Sale Prices ''13'!$B$6:$B$18</c:f>
              <c:strCache>
                <c:ptCount val="13"/>
                <c:pt idx="0">
                  <c:v>Vallejo</c:v>
                </c:pt>
                <c:pt idx="1">
                  <c:v>Richmond</c:v>
                </c:pt>
                <c:pt idx="2">
                  <c:v>Antioch</c:v>
                </c:pt>
                <c:pt idx="3">
                  <c:v>Solano County</c:v>
                </c:pt>
                <c:pt idx="4">
                  <c:v>Pittsburg</c:v>
                </c:pt>
                <c:pt idx="5">
                  <c:v>Vacaville</c:v>
                </c:pt>
                <c:pt idx="6">
                  <c:v>Fairfield</c:v>
                </c:pt>
                <c:pt idx="7">
                  <c:v>Dixon</c:v>
                </c:pt>
                <c:pt idx="8">
                  <c:v>Santa Rosa</c:v>
                </c:pt>
                <c:pt idx="9">
                  <c:v>Concord</c:v>
                </c:pt>
                <c:pt idx="10">
                  <c:v>Benicia</c:v>
                </c:pt>
                <c:pt idx="11">
                  <c:v>Napa</c:v>
                </c:pt>
                <c:pt idx="12">
                  <c:v>Berkeley</c:v>
                </c:pt>
              </c:strCache>
            </c:strRef>
          </c:cat>
          <c:val>
            <c:numRef>
              <c:f>'Slide 34 - Home Sale Prices ''13'!$C$6:$C$18</c:f>
              <c:numCache>
                <c:formatCode>"$"#,##0_);\("$"#,##0\)</c:formatCode>
                <c:ptCount val="13"/>
                <c:pt idx="0">
                  <c:v>230000</c:v>
                </c:pt>
                <c:pt idx="1">
                  <c:v>245000</c:v>
                </c:pt>
                <c:pt idx="2">
                  <c:v>277500</c:v>
                </c:pt>
                <c:pt idx="3">
                  <c:v>277500</c:v>
                </c:pt>
                <c:pt idx="4">
                  <c:v>278000</c:v>
                </c:pt>
                <c:pt idx="5">
                  <c:v>290000</c:v>
                </c:pt>
                <c:pt idx="6">
                  <c:v>297500</c:v>
                </c:pt>
                <c:pt idx="7">
                  <c:v>330000</c:v>
                </c:pt>
                <c:pt idx="8">
                  <c:v>376750</c:v>
                </c:pt>
                <c:pt idx="9">
                  <c:v>380000</c:v>
                </c:pt>
                <c:pt idx="10">
                  <c:v>415000</c:v>
                </c:pt>
                <c:pt idx="11">
                  <c:v>477500</c:v>
                </c:pt>
                <c:pt idx="12">
                  <c:v>742500</c:v>
                </c:pt>
              </c:numCache>
            </c:numRef>
          </c:val>
          <c:extLst>
            <c:ext xmlns:c16="http://schemas.microsoft.com/office/drawing/2014/chart" uri="{C3380CC4-5D6E-409C-BE32-E72D297353CC}">
              <c16:uniqueId val="{00000002-B830-B94A-B326-DC3917CEE57E}"/>
            </c:ext>
          </c:extLst>
        </c:ser>
        <c:dLbls>
          <c:showLegendKey val="0"/>
          <c:showVal val="0"/>
          <c:showCatName val="0"/>
          <c:showSerName val="0"/>
          <c:showPercent val="0"/>
          <c:showBubbleSize val="0"/>
        </c:dLbls>
        <c:gapWidth val="100"/>
        <c:axId val="424020088"/>
        <c:axId val="424024008"/>
      </c:barChart>
      <c:lineChart>
        <c:grouping val="standard"/>
        <c:varyColors val="0"/>
        <c:ser>
          <c:idx val="1"/>
          <c:order val="1"/>
          <c:tx>
            <c:strRef>
              <c:f>'Slide 34 - Home Sale Prices ''13'!$D$5</c:f>
              <c:strCache>
                <c:ptCount val="1"/>
                <c:pt idx="0">
                  <c:v>Average</c:v>
                </c:pt>
              </c:strCache>
            </c:strRef>
          </c:tx>
          <c:spPr>
            <a:ln w="25400">
              <a:solidFill>
                <a:schemeClr val="bg1">
                  <a:lumMod val="50000"/>
                </a:schemeClr>
              </a:solidFill>
              <a:prstDash val="sysDash"/>
            </a:ln>
          </c:spPr>
          <c:marker>
            <c:symbol val="none"/>
          </c:marker>
          <c:cat>
            <c:strRef>
              <c:f>'Slide 34 - Home Sale Prices ''13'!$B$6:$B$18</c:f>
              <c:strCache>
                <c:ptCount val="13"/>
                <c:pt idx="0">
                  <c:v>Vallejo</c:v>
                </c:pt>
                <c:pt idx="1">
                  <c:v>Richmond</c:v>
                </c:pt>
                <c:pt idx="2">
                  <c:v>Antioch</c:v>
                </c:pt>
                <c:pt idx="3">
                  <c:v>Solano County</c:v>
                </c:pt>
                <c:pt idx="4">
                  <c:v>Pittsburg</c:v>
                </c:pt>
                <c:pt idx="5">
                  <c:v>Vacaville</c:v>
                </c:pt>
                <c:pt idx="6">
                  <c:v>Fairfield</c:v>
                </c:pt>
                <c:pt idx="7">
                  <c:v>Dixon</c:v>
                </c:pt>
                <c:pt idx="8">
                  <c:v>Santa Rosa</c:v>
                </c:pt>
                <c:pt idx="9">
                  <c:v>Concord</c:v>
                </c:pt>
                <c:pt idx="10">
                  <c:v>Benicia</c:v>
                </c:pt>
                <c:pt idx="11">
                  <c:v>Napa</c:v>
                </c:pt>
                <c:pt idx="12">
                  <c:v>Berkeley</c:v>
                </c:pt>
              </c:strCache>
            </c:strRef>
          </c:cat>
          <c:val>
            <c:numRef>
              <c:f>'Slide 34 - Home Sale Prices ''13'!$D$6:$D$18</c:f>
              <c:numCache>
                <c:formatCode>"$"#,##0_);\("$"#,##0\)</c:formatCode>
                <c:ptCount val="13"/>
                <c:pt idx="0">
                  <c:v>355173.07692307688</c:v>
                </c:pt>
                <c:pt idx="1">
                  <c:v>355173.07692307688</c:v>
                </c:pt>
                <c:pt idx="2">
                  <c:v>355173.07692307688</c:v>
                </c:pt>
                <c:pt idx="3">
                  <c:v>355173.07692307688</c:v>
                </c:pt>
                <c:pt idx="4">
                  <c:v>355173.07692307688</c:v>
                </c:pt>
                <c:pt idx="5">
                  <c:v>355173.07692307688</c:v>
                </c:pt>
                <c:pt idx="6">
                  <c:v>355173.07692307688</c:v>
                </c:pt>
                <c:pt idx="7">
                  <c:v>355173.07692307688</c:v>
                </c:pt>
                <c:pt idx="8">
                  <c:v>355173.07692307688</c:v>
                </c:pt>
                <c:pt idx="9">
                  <c:v>355173.07692307688</c:v>
                </c:pt>
                <c:pt idx="10">
                  <c:v>355173.07692307688</c:v>
                </c:pt>
                <c:pt idx="11">
                  <c:v>355173.07692307688</c:v>
                </c:pt>
                <c:pt idx="12">
                  <c:v>355173.07692307688</c:v>
                </c:pt>
              </c:numCache>
            </c:numRef>
          </c:val>
          <c:smooth val="0"/>
          <c:extLst>
            <c:ext xmlns:c16="http://schemas.microsoft.com/office/drawing/2014/chart" uri="{C3380CC4-5D6E-409C-BE32-E72D297353CC}">
              <c16:uniqueId val="{00000003-B830-B94A-B326-DC3917CEE57E}"/>
            </c:ext>
          </c:extLst>
        </c:ser>
        <c:dLbls>
          <c:showLegendKey val="0"/>
          <c:showVal val="0"/>
          <c:showCatName val="0"/>
          <c:showSerName val="0"/>
          <c:showPercent val="0"/>
          <c:showBubbleSize val="0"/>
        </c:dLbls>
        <c:marker val="1"/>
        <c:smooth val="0"/>
        <c:axId val="424020088"/>
        <c:axId val="424024008"/>
      </c:lineChart>
      <c:catAx>
        <c:axId val="424020088"/>
        <c:scaling>
          <c:orientation val="minMax"/>
        </c:scaling>
        <c:delete val="0"/>
        <c:axPos val="b"/>
        <c:numFmt formatCode="General" sourceLinked="0"/>
        <c:majorTickMark val="out"/>
        <c:minorTickMark val="none"/>
        <c:tickLblPos val="nextTo"/>
        <c:crossAx val="424024008"/>
        <c:crosses val="autoZero"/>
        <c:auto val="1"/>
        <c:lblAlgn val="ctr"/>
        <c:lblOffset val="100"/>
        <c:noMultiLvlLbl val="0"/>
      </c:catAx>
      <c:valAx>
        <c:axId val="424024008"/>
        <c:scaling>
          <c:orientation val="minMax"/>
        </c:scaling>
        <c:delete val="0"/>
        <c:axPos val="l"/>
        <c:numFmt formatCode="&quot;$&quot;#,##0_);\(&quot;$&quot;#,##0\)" sourceLinked="1"/>
        <c:majorTickMark val="out"/>
        <c:minorTickMark val="none"/>
        <c:tickLblPos val="nextTo"/>
        <c:crossAx val="424020088"/>
        <c:crosses val="autoZero"/>
        <c:crossBetween val="between"/>
      </c:valAx>
    </c:plotArea>
    <c:plotVisOnly val="1"/>
    <c:dispBlanksAs val="gap"/>
    <c:showDLblsOverMax val="0"/>
  </c:chart>
  <c:txPr>
    <a:bodyPr/>
    <a:lstStyle/>
    <a:p>
      <a:pPr>
        <a:defRPr sz="1050">
          <a:latin typeface="Georgia Pro" panose="02040502050405020303" pitchFamily="18" charset="0"/>
          <a:cs typeface="Arial" panose="020B0604020202020204"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Home Foreclosure Rates, September 2013</a:t>
            </a:r>
          </a:p>
        </c:rich>
      </c:tx>
      <c:overlay val="0"/>
    </c:title>
    <c:autoTitleDeleted val="0"/>
    <c:plotArea>
      <c:layout/>
      <c:barChart>
        <c:barDir val="col"/>
        <c:grouping val="clustered"/>
        <c:varyColors val="0"/>
        <c:ser>
          <c:idx val="0"/>
          <c:order val="0"/>
          <c:tx>
            <c:strRef>
              <c:f>'Slide 51 - Foreclosure Data'!$C$5</c:f>
              <c:strCache>
                <c:ptCount val="1"/>
                <c:pt idx="0">
                  <c:v>Foreclosure Rate (September 2013)</c:v>
                </c:pt>
              </c:strCache>
            </c:strRef>
          </c:tx>
          <c:spPr>
            <a:solidFill>
              <a:schemeClr val="tx2">
                <a:lumMod val="50000"/>
              </a:schemeClr>
            </a:solidFill>
          </c:spPr>
          <c:invertIfNegative val="0"/>
          <c:dPt>
            <c:idx val="1"/>
            <c:invertIfNegative val="0"/>
            <c:bubble3D val="0"/>
            <c:spPr>
              <a:solidFill>
                <a:srgbClr val="C00000"/>
              </a:solidFill>
            </c:spPr>
            <c:extLst>
              <c:ext xmlns:c16="http://schemas.microsoft.com/office/drawing/2014/chart" uri="{C3380CC4-5D6E-409C-BE32-E72D297353CC}">
                <c16:uniqueId val="{00000001-A6E2-EE47-AFF2-E739105CAD33}"/>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'Slide 51 - Foreclosure Data'!$B$6:$B$18</c:f>
              <c:strCache>
                <c:ptCount val="13"/>
                <c:pt idx="0">
                  <c:v>Antioch</c:v>
                </c:pt>
                <c:pt idx="1">
                  <c:v>Vallejo</c:v>
                </c:pt>
                <c:pt idx="2">
                  <c:v>Pittsburg</c:v>
                </c:pt>
                <c:pt idx="3">
                  <c:v>Solano County</c:v>
                </c:pt>
                <c:pt idx="4">
                  <c:v>Fairfield</c:v>
                </c:pt>
                <c:pt idx="5">
                  <c:v>Vacaville</c:v>
                </c:pt>
                <c:pt idx="6">
                  <c:v>Richmond</c:v>
                </c:pt>
                <c:pt idx="7">
                  <c:v>Benicia</c:v>
                </c:pt>
                <c:pt idx="8">
                  <c:v>Napa</c:v>
                </c:pt>
                <c:pt idx="9">
                  <c:v>Dixon</c:v>
                </c:pt>
                <c:pt idx="10">
                  <c:v>Concord</c:v>
                </c:pt>
                <c:pt idx="11">
                  <c:v>Santa Rosa</c:v>
                </c:pt>
                <c:pt idx="12">
                  <c:v>Berkeley</c:v>
                </c:pt>
              </c:strCache>
            </c:strRef>
          </c:cat>
          <c:val>
            <c:numRef>
              <c:f>'Slide 51 - Foreclosure Data'!$C$6:$C$18</c:f>
              <c:numCache>
                <c:formatCode>0.00%</c:formatCode>
                <c:ptCount val="13"/>
                <c:pt idx="0">
                  <c:v>2.3255813953488402E-3</c:v>
                </c:pt>
                <c:pt idx="1">
                  <c:v>1.59744408945687E-3</c:v>
                </c:pt>
                <c:pt idx="2">
                  <c:v>1.5748031496063001E-3</c:v>
                </c:pt>
                <c:pt idx="3">
                  <c:v>1.3698630136986299E-3</c:v>
                </c:pt>
                <c:pt idx="4">
                  <c:v>1.3440860215053799E-3</c:v>
                </c:pt>
                <c:pt idx="5">
                  <c:v>1.30208333333333E-3</c:v>
                </c:pt>
                <c:pt idx="6">
                  <c:v>1.21212121212121E-3</c:v>
                </c:pt>
                <c:pt idx="7">
                  <c:v>1.12612612612613E-3</c:v>
                </c:pt>
                <c:pt idx="8">
                  <c:v>1.0204081632653099E-3</c:v>
                </c:pt>
                <c:pt idx="9">
                  <c:v>8.1833060556464805E-4</c:v>
                </c:pt>
                <c:pt idx="10">
                  <c:v>8.0321285140562198E-4</c:v>
                </c:pt>
                <c:pt idx="11">
                  <c:v>4.6061722708429302E-4</c:v>
                </c:pt>
                <c:pt idx="12">
                  <c:v>1.75839634253561E-4</c:v>
                </c:pt>
              </c:numCache>
            </c:numRef>
          </c:val>
          <c:extLst>
            <c:ext xmlns:c16="http://schemas.microsoft.com/office/drawing/2014/chart" uri="{C3380CC4-5D6E-409C-BE32-E72D297353CC}">
              <c16:uniqueId val="{00000002-A6E2-EE47-AFF2-E739105CAD33}"/>
            </c:ext>
          </c:extLst>
        </c:ser>
        <c:dLbls>
          <c:showLegendKey val="0"/>
          <c:showVal val="0"/>
          <c:showCatName val="0"/>
          <c:showSerName val="0"/>
          <c:showPercent val="0"/>
          <c:showBubbleSize val="0"/>
        </c:dLbls>
        <c:gapWidth val="100"/>
        <c:axId val="311402128"/>
        <c:axId val="311402520"/>
      </c:barChart>
      <c:lineChart>
        <c:grouping val="standard"/>
        <c:varyColors val="0"/>
        <c:ser>
          <c:idx val="1"/>
          <c:order val="1"/>
          <c:tx>
            <c:strRef>
              <c:f>'Slide 51 - Foreclosure Data'!$D$5</c:f>
              <c:strCache>
                <c:ptCount val="1"/>
                <c:pt idx="0">
                  <c:v>Average</c:v>
                </c:pt>
              </c:strCache>
            </c:strRef>
          </c:tx>
          <c:spPr>
            <a:ln w="25400">
              <a:solidFill>
                <a:schemeClr val="bg1">
                  <a:lumMod val="50000"/>
                </a:schemeClr>
              </a:solidFill>
              <a:prstDash val="sysDash"/>
            </a:ln>
          </c:spPr>
          <c:marker>
            <c:symbol val="none"/>
          </c:marker>
          <c:cat>
            <c:strRef>
              <c:f>'Slide 51 - Foreclosure Data'!$B$6:$B$18</c:f>
              <c:strCache>
                <c:ptCount val="13"/>
                <c:pt idx="0">
                  <c:v>Antioch</c:v>
                </c:pt>
                <c:pt idx="1">
                  <c:v>Vallejo</c:v>
                </c:pt>
                <c:pt idx="2">
                  <c:v>Pittsburg</c:v>
                </c:pt>
                <c:pt idx="3">
                  <c:v>Solano County</c:v>
                </c:pt>
                <c:pt idx="4">
                  <c:v>Fairfield</c:v>
                </c:pt>
                <c:pt idx="5">
                  <c:v>Vacaville</c:v>
                </c:pt>
                <c:pt idx="6">
                  <c:v>Richmond</c:v>
                </c:pt>
                <c:pt idx="7">
                  <c:v>Benicia</c:v>
                </c:pt>
                <c:pt idx="8">
                  <c:v>Napa</c:v>
                </c:pt>
                <c:pt idx="9">
                  <c:v>Dixon</c:v>
                </c:pt>
                <c:pt idx="10">
                  <c:v>Concord</c:v>
                </c:pt>
                <c:pt idx="11">
                  <c:v>Santa Rosa</c:v>
                </c:pt>
                <c:pt idx="12">
                  <c:v>Berkeley</c:v>
                </c:pt>
              </c:strCache>
            </c:strRef>
          </c:cat>
          <c:val>
            <c:numRef>
              <c:f>'Slide 51 - Foreclosure Data'!$D$6:$D$18</c:f>
              <c:numCache>
                <c:formatCode>0.00%</c:formatCode>
                <c:ptCount val="13"/>
                <c:pt idx="0">
                  <c:v>1.16388590944386E-3</c:v>
                </c:pt>
                <c:pt idx="1">
                  <c:v>1.16388590944386E-3</c:v>
                </c:pt>
                <c:pt idx="2">
                  <c:v>1.16388590944386E-3</c:v>
                </c:pt>
                <c:pt idx="3">
                  <c:v>1.16388590944386E-3</c:v>
                </c:pt>
                <c:pt idx="4">
                  <c:v>1.16388590944386E-3</c:v>
                </c:pt>
                <c:pt idx="5">
                  <c:v>1.16388590944386E-3</c:v>
                </c:pt>
                <c:pt idx="6">
                  <c:v>1.16388590944386E-3</c:v>
                </c:pt>
                <c:pt idx="7">
                  <c:v>1.16388590944386E-3</c:v>
                </c:pt>
                <c:pt idx="8">
                  <c:v>1.16388590944386E-3</c:v>
                </c:pt>
                <c:pt idx="9">
                  <c:v>1.16388590944386E-3</c:v>
                </c:pt>
                <c:pt idx="10">
                  <c:v>1.16388590944386E-3</c:v>
                </c:pt>
                <c:pt idx="11">
                  <c:v>1.16388590944386E-3</c:v>
                </c:pt>
                <c:pt idx="12">
                  <c:v>1.16388590944386E-3</c:v>
                </c:pt>
              </c:numCache>
            </c:numRef>
          </c:val>
          <c:smooth val="0"/>
          <c:extLst>
            <c:ext xmlns:c16="http://schemas.microsoft.com/office/drawing/2014/chart" uri="{C3380CC4-5D6E-409C-BE32-E72D297353CC}">
              <c16:uniqueId val="{00000003-A6E2-EE47-AFF2-E739105CAD33}"/>
            </c:ext>
          </c:extLst>
        </c:ser>
        <c:dLbls>
          <c:showLegendKey val="0"/>
          <c:showVal val="0"/>
          <c:showCatName val="0"/>
          <c:showSerName val="0"/>
          <c:showPercent val="0"/>
          <c:showBubbleSize val="0"/>
        </c:dLbls>
        <c:marker val="1"/>
        <c:smooth val="0"/>
        <c:axId val="311402128"/>
        <c:axId val="311402520"/>
      </c:lineChart>
      <c:catAx>
        <c:axId val="311402128"/>
        <c:scaling>
          <c:orientation val="minMax"/>
        </c:scaling>
        <c:delete val="0"/>
        <c:axPos val="b"/>
        <c:numFmt formatCode="General" sourceLinked="0"/>
        <c:majorTickMark val="out"/>
        <c:minorTickMark val="none"/>
        <c:tickLblPos val="nextTo"/>
        <c:crossAx val="311402520"/>
        <c:crosses val="autoZero"/>
        <c:auto val="1"/>
        <c:lblAlgn val="ctr"/>
        <c:lblOffset val="100"/>
        <c:noMultiLvlLbl val="0"/>
      </c:catAx>
      <c:valAx>
        <c:axId val="311402520"/>
        <c:scaling>
          <c:orientation val="minMax"/>
        </c:scaling>
        <c:delete val="0"/>
        <c:axPos val="l"/>
        <c:numFmt formatCode="0.00%" sourceLinked="1"/>
        <c:majorTickMark val="out"/>
        <c:minorTickMark val="none"/>
        <c:tickLblPos val="nextTo"/>
        <c:crossAx val="311402128"/>
        <c:crosses val="autoZero"/>
        <c:crossBetween val="between"/>
      </c:valAx>
    </c:plotArea>
    <c:plotVisOnly val="1"/>
    <c:dispBlanksAs val="gap"/>
    <c:showDLblsOverMax val="0"/>
  </c:chart>
  <c:txPr>
    <a:bodyPr/>
    <a:lstStyle/>
    <a:p>
      <a:pPr>
        <a:defRPr>
          <a:latin typeface="Georgia Pro" panose="02040502050405020303" pitchFamily="18" charset="0"/>
          <a:cs typeface="Arial" panose="020B0604020202020204" pitchFamily="34" charset="0"/>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0.88966</cdr:x>
      <cdr:y>0.43107</cdr:y>
    </cdr:from>
    <cdr:to>
      <cdr:x>1</cdr:x>
      <cdr:y>0.64114</cdr:y>
    </cdr:to>
    <cdr:sp macro="" textlink="">
      <cdr:nvSpPr>
        <cdr:cNvPr id="2" name="TextBox 1"/>
        <cdr:cNvSpPr txBox="1"/>
      </cdr:nvSpPr>
      <cdr:spPr>
        <a:xfrm xmlns:a="http://schemas.openxmlformats.org/drawingml/2006/main">
          <a:off x="8143878" y="18764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4FD2D-5A19-CD4D-819F-5466330BA31B}"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639BD-53A4-B547-A66B-15231F6D23C2}" type="slidenum">
              <a:rPr lang="en-US" smtClean="0"/>
              <a:t>‹#›</a:t>
            </a:fld>
            <a:endParaRPr lang="en-US"/>
          </a:p>
        </p:txBody>
      </p:sp>
    </p:spTree>
    <p:extLst>
      <p:ext uri="{BB962C8B-B14F-4D97-AF65-F5344CB8AC3E}">
        <p14:creationId xmlns:p14="http://schemas.microsoft.com/office/powerpoint/2010/main" val="144369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a:t>
            </a:fld>
            <a:endParaRPr lang="en-US"/>
          </a:p>
        </p:txBody>
      </p:sp>
    </p:spTree>
    <p:extLst>
      <p:ext uri="{BB962C8B-B14F-4D97-AF65-F5344CB8AC3E}">
        <p14:creationId xmlns:p14="http://schemas.microsoft.com/office/powerpoint/2010/main" val="369248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10</a:t>
            </a:fld>
            <a:endParaRPr lang="en-US"/>
          </a:p>
        </p:txBody>
      </p:sp>
    </p:spTree>
    <p:extLst>
      <p:ext uri="{BB962C8B-B14F-4D97-AF65-F5344CB8AC3E}">
        <p14:creationId xmlns:p14="http://schemas.microsoft.com/office/powerpoint/2010/main" val="2615457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11</a:t>
            </a:fld>
            <a:endParaRPr lang="en-US"/>
          </a:p>
        </p:txBody>
      </p:sp>
    </p:spTree>
    <p:extLst>
      <p:ext uri="{BB962C8B-B14F-4D97-AF65-F5344CB8AC3E}">
        <p14:creationId xmlns:p14="http://schemas.microsoft.com/office/powerpoint/2010/main" val="199463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12</a:t>
            </a:fld>
            <a:endParaRPr lang="en-US"/>
          </a:p>
        </p:txBody>
      </p:sp>
    </p:spTree>
    <p:extLst>
      <p:ext uri="{BB962C8B-B14F-4D97-AF65-F5344CB8AC3E}">
        <p14:creationId xmlns:p14="http://schemas.microsoft.com/office/powerpoint/2010/main" val="304576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13</a:t>
            </a:fld>
            <a:endParaRPr lang="en-US"/>
          </a:p>
        </p:txBody>
      </p:sp>
    </p:spTree>
    <p:extLst>
      <p:ext uri="{BB962C8B-B14F-4D97-AF65-F5344CB8AC3E}">
        <p14:creationId xmlns:p14="http://schemas.microsoft.com/office/powerpoint/2010/main" val="78093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14</a:t>
            </a:fld>
            <a:endParaRPr lang="en-US"/>
          </a:p>
        </p:txBody>
      </p:sp>
    </p:spTree>
    <p:extLst>
      <p:ext uri="{BB962C8B-B14F-4D97-AF65-F5344CB8AC3E}">
        <p14:creationId xmlns:p14="http://schemas.microsoft.com/office/powerpoint/2010/main" val="1161511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15</a:t>
            </a:fld>
            <a:endParaRPr lang="en-US"/>
          </a:p>
        </p:txBody>
      </p:sp>
    </p:spTree>
    <p:extLst>
      <p:ext uri="{BB962C8B-B14F-4D97-AF65-F5344CB8AC3E}">
        <p14:creationId xmlns:p14="http://schemas.microsoft.com/office/powerpoint/2010/main" val="679909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16</a:t>
            </a:fld>
            <a:endParaRPr lang="en-US"/>
          </a:p>
        </p:txBody>
      </p:sp>
    </p:spTree>
    <p:extLst>
      <p:ext uri="{BB962C8B-B14F-4D97-AF65-F5344CB8AC3E}">
        <p14:creationId xmlns:p14="http://schemas.microsoft.com/office/powerpoint/2010/main" val="4216704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17</a:t>
            </a:fld>
            <a:endParaRPr lang="en-US"/>
          </a:p>
        </p:txBody>
      </p:sp>
    </p:spTree>
    <p:extLst>
      <p:ext uri="{BB962C8B-B14F-4D97-AF65-F5344CB8AC3E}">
        <p14:creationId xmlns:p14="http://schemas.microsoft.com/office/powerpoint/2010/main" val="267362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18</a:t>
            </a:fld>
            <a:endParaRPr lang="en-US"/>
          </a:p>
        </p:txBody>
      </p:sp>
    </p:spTree>
    <p:extLst>
      <p:ext uri="{BB962C8B-B14F-4D97-AF65-F5344CB8AC3E}">
        <p14:creationId xmlns:p14="http://schemas.microsoft.com/office/powerpoint/2010/main" val="4078487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19</a:t>
            </a:fld>
            <a:endParaRPr lang="en-US"/>
          </a:p>
        </p:txBody>
      </p:sp>
    </p:spTree>
    <p:extLst>
      <p:ext uri="{BB962C8B-B14F-4D97-AF65-F5344CB8AC3E}">
        <p14:creationId xmlns:p14="http://schemas.microsoft.com/office/powerpoint/2010/main" val="302562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a:t>
            </a:fld>
            <a:endParaRPr lang="en-US"/>
          </a:p>
        </p:txBody>
      </p:sp>
    </p:spTree>
    <p:extLst>
      <p:ext uri="{BB962C8B-B14F-4D97-AF65-F5344CB8AC3E}">
        <p14:creationId xmlns:p14="http://schemas.microsoft.com/office/powerpoint/2010/main" val="2584933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20</a:t>
            </a:fld>
            <a:endParaRPr lang="en-US"/>
          </a:p>
        </p:txBody>
      </p:sp>
    </p:spTree>
    <p:extLst>
      <p:ext uri="{BB962C8B-B14F-4D97-AF65-F5344CB8AC3E}">
        <p14:creationId xmlns:p14="http://schemas.microsoft.com/office/powerpoint/2010/main" val="2992826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21</a:t>
            </a:fld>
            <a:endParaRPr lang="en-US"/>
          </a:p>
        </p:txBody>
      </p:sp>
    </p:spTree>
    <p:extLst>
      <p:ext uri="{BB962C8B-B14F-4D97-AF65-F5344CB8AC3E}">
        <p14:creationId xmlns:p14="http://schemas.microsoft.com/office/powerpoint/2010/main" val="226700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22</a:t>
            </a:fld>
            <a:endParaRPr lang="en-US"/>
          </a:p>
        </p:txBody>
      </p:sp>
    </p:spTree>
    <p:extLst>
      <p:ext uri="{BB962C8B-B14F-4D97-AF65-F5344CB8AC3E}">
        <p14:creationId xmlns:p14="http://schemas.microsoft.com/office/powerpoint/2010/main" val="915018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23</a:t>
            </a:fld>
            <a:endParaRPr lang="en-US"/>
          </a:p>
        </p:txBody>
      </p:sp>
    </p:spTree>
    <p:extLst>
      <p:ext uri="{BB962C8B-B14F-4D97-AF65-F5344CB8AC3E}">
        <p14:creationId xmlns:p14="http://schemas.microsoft.com/office/powerpoint/2010/main" val="572485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24</a:t>
            </a:fld>
            <a:endParaRPr lang="en-US"/>
          </a:p>
        </p:txBody>
      </p:sp>
    </p:spTree>
    <p:extLst>
      <p:ext uri="{BB962C8B-B14F-4D97-AF65-F5344CB8AC3E}">
        <p14:creationId xmlns:p14="http://schemas.microsoft.com/office/powerpoint/2010/main" val="3994564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25</a:t>
            </a:fld>
            <a:endParaRPr lang="en-US"/>
          </a:p>
        </p:txBody>
      </p:sp>
    </p:spTree>
    <p:extLst>
      <p:ext uri="{BB962C8B-B14F-4D97-AF65-F5344CB8AC3E}">
        <p14:creationId xmlns:p14="http://schemas.microsoft.com/office/powerpoint/2010/main" val="367287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26</a:t>
            </a:fld>
            <a:endParaRPr lang="en-US"/>
          </a:p>
        </p:txBody>
      </p:sp>
    </p:spTree>
    <p:extLst>
      <p:ext uri="{BB962C8B-B14F-4D97-AF65-F5344CB8AC3E}">
        <p14:creationId xmlns:p14="http://schemas.microsoft.com/office/powerpoint/2010/main" val="2089024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27</a:t>
            </a:fld>
            <a:endParaRPr lang="en-US"/>
          </a:p>
        </p:txBody>
      </p:sp>
    </p:spTree>
    <p:extLst>
      <p:ext uri="{BB962C8B-B14F-4D97-AF65-F5344CB8AC3E}">
        <p14:creationId xmlns:p14="http://schemas.microsoft.com/office/powerpoint/2010/main" val="1433386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28</a:t>
            </a:fld>
            <a:endParaRPr lang="en-US"/>
          </a:p>
        </p:txBody>
      </p:sp>
    </p:spTree>
    <p:extLst>
      <p:ext uri="{BB962C8B-B14F-4D97-AF65-F5344CB8AC3E}">
        <p14:creationId xmlns:p14="http://schemas.microsoft.com/office/powerpoint/2010/main" val="3848939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29</a:t>
            </a:fld>
            <a:endParaRPr lang="en-US"/>
          </a:p>
        </p:txBody>
      </p:sp>
    </p:spTree>
    <p:extLst>
      <p:ext uri="{BB962C8B-B14F-4D97-AF65-F5344CB8AC3E}">
        <p14:creationId xmlns:p14="http://schemas.microsoft.com/office/powerpoint/2010/main" val="94356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endParaRPr lang="en-US" dirty="0"/>
          </a:p>
        </p:txBody>
      </p:sp>
      <p:sp>
        <p:nvSpPr>
          <p:cNvPr id="4" name="Slide Number Placeholder 3"/>
          <p:cNvSpPr>
            <a:spLocks noGrp="1"/>
          </p:cNvSpPr>
          <p:nvPr>
            <p:ph type="sldNum" sz="quarter" idx="10"/>
          </p:nvPr>
        </p:nvSpPr>
        <p:spPr/>
        <p:txBody>
          <a:bodyPr/>
          <a:lstStyle/>
          <a:p>
            <a:fld id="{546639BD-53A4-B547-A66B-15231F6D23C2}" type="slidenum">
              <a:rPr lang="en-US" smtClean="0"/>
              <a:t>3</a:t>
            </a:fld>
            <a:endParaRPr lang="en-US"/>
          </a:p>
        </p:txBody>
      </p:sp>
    </p:spTree>
    <p:extLst>
      <p:ext uri="{BB962C8B-B14F-4D97-AF65-F5344CB8AC3E}">
        <p14:creationId xmlns:p14="http://schemas.microsoft.com/office/powerpoint/2010/main" val="928539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30</a:t>
            </a:fld>
            <a:endParaRPr lang="en-US"/>
          </a:p>
        </p:txBody>
      </p:sp>
    </p:spTree>
    <p:extLst>
      <p:ext uri="{BB962C8B-B14F-4D97-AF65-F5344CB8AC3E}">
        <p14:creationId xmlns:p14="http://schemas.microsoft.com/office/powerpoint/2010/main" val="46266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31</a:t>
            </a:fld>
            <a:endParaRPr lang="en-US"/>
          </a:p>
        </p:txBody>
      </p:sp>
    </p:spTree>
    <p:extLst>
      <p:ext uri="{BB962C8B-B14F-4D97-AF65-F5344CB8AC3E}">
        <p14:creationId xmlns:p14="http://schemas.microsoft.com/office/powerpoint/2010/main" val="1871067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32</a:t>
            </a:fld>
            <a:endParaRPr lang="en-US"/>
          </a:p>
        </p:txBody>
      </p:sp>
    </p:spTree>
    <p:extLst>
      <p:ext uri="{BB962C8B-B14F-4D97-AF65-F5344CB8AC3E}">
        <p14:creationId xmlns:p14="http://schemas.microsoft.com/office/powerpoint/2010/main" val="697599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33</a:t>
            </a:fld>
            <a:endParaRPr lang="en-US"/>
          </a:p>
        </p:txBody>
      </p:sp>
    </p:spTree>
    <p:extLst>
      <p:ext uri="{BB962C8B-B14F-4D97-AF65-F5344CB8AC3E}">
        <p14:creationId xmlns:p14="http://schemas.microsoft.com/office/powerpoint/2010/main" val="2819231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34</a:t>
            </a:fld>
            <a:endParaRPr lang="en-US"/>
          </a:p>
        </p:txBody>
      </p:sp>
    </p:spTree>
    <p:extLst>
      <p:ext uri="{BB962C8B-B14F-4D97-AF65-F5344CB8AC3E}">
        <p14:creationId xmlns:p14="http://schemas.microsoft.com/office/powerpoint/2010/main" val="1073447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35</a:t>
            </a:fld>
            <a:endParaRPr lang="en-US"/>
          </a:p>
        </p:txBody>
      </p:sp>
    </p:spTree>
    <p:extLst>
      <p:ext uri="{BB962C8B-B14F-4D97-AF65-F5344CB8AC3E}">
        <p14:creationId xmlns:p14="http://schemas.microsoft.com/office/powerpoint/2010/main" val="2836176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36</a:t>
            </a:fld>
            <a:endParaRPr lang="en-US"/>
          </a:p>
        </p:txBody>
      </p:sp>
    </p:spTree>
    <p:extLst>
      <p:ext uri="{BB962C8B-B14F-4D97-AF65-F5344CB8AC3E}">
        <p14:creationId xmlns:p14="http://schemas.microsoft.com/office/powerpoint/2010/main" val="76908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37</a:t>
            </a:fld>
            <a:endParaRPr lang="en-US"/>
          </a:p>
        </p:txBody>
      </p:sp>
    </p:spTree>
    <p:extLst>
      <p:ext uri="{BB962C8B-B14F-4D97-AF65-F5344CB8AC3E}">
        <p14:creationId xmlns:p14="http://schemas.microsoft.com/office/powerpoint/2010/main" val="3296409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38</a:t>
            </a:fld>
            <a:endParaRPr lang="en-US"/>
          </a:p>
        </p:txBody>
      </p:sp>
    </p:spTree>
    <p:extLst>
      <p:ext uri="{BB962C8B-B14F-4D97-AF65-F5344CB8AC3E}">
        <p14:creationId xmlns:p14="http://schemas.microsoft.com/office/powerpoint/2010/main" val="2229848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39</a:t>
            </a:fld>
            <a:endParaRPr lang="en-US"/>
          </a:p>
        </p:txBody>
      </p:sp>
    </p:spTree>
    <p:extLst>
      <p:ext uri="{BB962C8B-B14F-4D97-AF65-F5344CB8AC3E}">
        <p14:creationId xmlns:p14="http://schemas.microsoft.com/office/powerpoint/2010/main" val="27206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a:t>
            </a:fld>
            <a:endParaRPr lang="en-US"/>
          </a:p>
        </p:txBody>
      </p:sp>
    </p:spTree>
    <p:extLst>
      <p:ext uri="{BB962C8B-B14F-4D97-AF65-F5344CB8AC3E}">
        <p14:creationId xmlns:p14="http://schemas.microsoft.com/office/powerpoint/2010/main" val="1962720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40</a:t>
            </a:fld>
            <a:endParaRPr lang="en-US"/>
          </a:p>
        </p:txBody>
      </p:sp>
    </p:spTree>
    <p:extLst>
      <p:ext uri="{BB962C8B-B14F-4D97-AF65-F5344CB8AC3E}">
        <p14:creationId xmlns:p14="http://schemas.microsoft.com/office/powerpoint/2010/main" val="2162307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41</a:t>
            </a:fld>
            <a:endParaRPr lang="en-US"/>
          </a:p>
        </p:txBody>
      </p:sp>
    </p:spTree>
    <p:extLst>
      <p:ext uri="{BB962C8B-B14F-4D97-AF65-F5344CB8AC3E}">
        <p14:creationId xmlns:p14="http://schemas.microsoft.com/office/powerpoint/2010/main" val="3402979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42</a:t>
            </a:fld>
            <a:endParaRPr lang="en-US"/>
          </a:p>
        </p:txBody>
      </p:sp>
    </p:spTree>
    <p:extLst>
      <p:ext uri="{BB962C8B-B14F-4D97-AF65-F5344CB8AC3E}">
        <p14:creationId xmlns:p14="http://schemas.microsoft.com/office/powerpoint/2010/main" val="1955086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43</a:t>
            </a:fld>
            <a:endParaRPr lang="en-US"/>
          </a:p>
        </p:txBody>
      </p:sp>
    </p:spTree>
    <p:extLst>
      <p:ext uri="{BB962C8B-B14F-4D97-AF65-F5344CB8AC3E}">
        <p14:creationId xmlns:p14="http://schemas.microsoft.com/office/powerpoint/2010/main" val="3180285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44</a:t>
            </a:fld>
            <a:endParaRPr lang="en-US"/>
          </a:p>
        </p:txBody>
      </p:sp>
    </p:spTree>
    <p:extLst>
      <p:ext uri="{BB962C8B-B14F-4D97-AF65-F5344CB8AC3E}">
        <p14:creationId xmlns:p14="http://schemas.microsoft.com/office/powerpoint/2010/main" val="2990035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45</a:t>
            </a:fld>
            <a:endParaRPr lang="en-US"/>
          </a:p>
        </p:txBody>
      </p:sp>
    </p:spTree>
    <p:extLst>
      <p:ext uri="{BB962C8B-B14F-4D97-AF65-F5344CB8AC3E}">
        <p14:creationId xmlns:p14="http://schemas.microsoft.com/office/powerpoint/2010/main" val="1282138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46</a:t>
            </a:fld>
            <a:endParaRPr lang="en-US"/>
          </a:p>
        </p:txBody>
      </p:sp>
    </p:spTree>
    <p:extLst>
      <p:ext uri="{BB962C8B-B14F-4D97-AF65-F5344CB8AC3E}">
        <p14:creationId xmlns:p14="http://schemas.microsoft.com/office/powerpoint/2010/main" val="476888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47</a:t>
            </a:fld>
            <a:endParaRPr lang="en-US"/>
          </a:p>
        </p:txBody>
      </p:sp>
    </p:spTree>
    <p:extLst>
      <p:ext uri="{BB962C8B-B14F-4D97-AF65-F5344CB8AC3E}">
        <p14:creationId xmlns:p14="http://schemas.microsoft.com/office/powerpoint/2010/main" val="3593067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48</a:t>
            </a:fld>
            <a:endParaRPr lang="en-US"/>
          </a:p>
        </p:txBody>
      </p:sp>
    </p:spTree>
    <p:extLst>
      <p:ext uri="{BB962C8B-B14F-4D97-AF65-F5344CB8AC3E}">
        <p14:creationId xmlns:p14="http://schemas.microsoft.com/office/powerpoint/2010/main" val="3912269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49</a:t>
            </a:fld>
            <a:endParaRPr lang="en-US"/>
          </a:p>
        </p:txBody>
      </p:sp>
    </p:spTree>
    <p:extLst>
      <p:ext uri="{BB962C8B-B14F-4D97-AF65-F5344CB8AC3E}">
        <p14:creationId xmlns:p14="http://schemas.microsoft.com/office/powerpoint/2010/main" val="179818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endParaRPr lang="en-US" dirty="0"/>
          </a:p>
        </p:txBody>
      </p:sp>
      <p:sp>
        <p:nvSpPr>
          <p:cNvPr id="4" name="Slide Number Placeholder 3"/>
          <p:cNvSpPr>
            <a:spLocks noGrp="1"/>
          </p:cNvSpPr>
          <p:nvPr>
            <p:ph type="sldNum" sz="quarter" idx="10"/>
          </p:nvPr>
        </p:nvSpPr>
        <p:spPr/>
        <p:txBody>
          <a:bodyPr/>
          <a:lstStyle/>
          <a:p>
            <a:fld id="{546639BD-53A4-B547-A66B-15231F6D23C2}" type="slidenum">
              <a:rPr lang="en-US" smtClean="0"/>
              <a:t>5</a:t>
            </a:fld>
            <a:endParaRPr lang="en-US"/>
          </a:p>
        </p:txBody>
      </p:sp>
    </p:spTree>
    <p:extLst>
      <p:ext uri="{BB962C8B-B14F-4D97-AF65-F5344CB8AC3E}">
        <p14:creationId xmlns:p14="http://schemas.microsoft.com/office/powerpoint/2010/main" val="257818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50</a:t>
            </a:fld>
            <a:endParaRPr lang="en-US"/>
          </a:p>
        </p:txBody>
      </p:sp>
    </p:spTree>
    <p:extLst>
      <p:ext uri="{BB962C8B-B14F-4D97-AF65-F5344CB8AC3E}">
        <p14:creationId xmlns:p14="http://schemas.microsoft.com/office/powerpoint/2010/main" val="33521343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51</a:t>
            </a:fld>
            <a:endParaRPr lang="en-US"/>
          </a:p>
        </p:txBody>
      </p:sp>
    </p:spTree>
    <p:extLst>
      <p:ext uri="{BB962C8B-B14F-4D97-AF65-F5344CB8AC3E}">
        <p14:creationId xmlns:p14="http://schemas.microsoft.com/office/powerpoint/2010/main" val="182066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6</a:t>
            </a:fld>
            <a:endParaRPr lang="en-US"/>
          </a:p>
        </p:txBody>
      </p:sp>
    </p:spTree>
    <p:extLst>
      <p:ext uri="{BB962C8B-B14F-4D97-AF65-F5344CB8AC3E}">
        <p14:creationId xmlns:p14="http://schemas.microsoft.com/office/powerpoint/2010/main" val="321605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7</a:t>
            </a:fld>
            <a:endParaRPr lang="en-US"/>
          </a:p>
        </p:txBody>
      </p:sp>
    </p:spTree>
    <p:extLst>
      <p:ext uri="{BB962C8B-B14F-4D97-AF65-F5344CB8AC3E}">
        <p14:creationId xmlns:p14="http://schemas.microsoft.com/office/powerpoint/2010/main" val="420014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8</a:t>
            </a:fld>
            <a:endParaRPr lang="en-US"/>
          </a:p>
        </p:txBody>
      </p:sp>
    </p:spTree>
    <p:extLst>
      <p:ext uri="{BB962C8B-B14F-4D97-AF65-F5344CB8AC3E}">
        <p14:creationId xmlns:p14="http://schemas.microsoft.com/office/powerpoint/2010/main" val="286052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6639BD-53A4-B547-A66B-15231F6D23C2}" type="slidenum">
              <a:rPr lang="en-US" smtClean="0"/>
              <a:t>9</a:t>
            </a:fld>
            <a:endParaRPr lang="en-US"/>
          </a:p>
        </p:txBody>
      </p:sp>
    </p:spTree>
    <p:extLst>
      <p:ext uri="{BB962C8B-B14F-4D97-AF65-F5344CB8AC3E}">
        <p14:creationId xmlns:p14="http://schemas.microsoft.com/office/powerpoint/2010/main" val="668725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405C-4D0A-5A40-9A69-D7E564C5694C}"/>
              </a:ext>
            </a:extLst>
          </p:cNvPr>
          <p:cNvSpPr>
            <a:spLocks noGrp="1"/>
          </p:cNvSpPr>
          <p:nvPr>
            <p:ph type="ctrTitle"/>
          </p:nvPr>
        </p:nvSpPr>
        <p:spPr>
          <a:xfrm>
            <a:off x="0" y="3081421"/>
            <a:ext cx="12192000" cy="1006475"/>
          </a:xfrm>
        </p:spPr>
        <p:txBody>
          <a:bodyPr anchor="b">
            <a:normAutofit/>
          </a:bodyPr>
          <a:lstStyle>
            <a:lvl1pPr algn="ctr">
              <a:defRPr sz="5400">
                <a:solidFill>
                  <a:schemeClr val="tx1"/>
                </a:solidFill>
                <a:latin typeface="Century Gothic"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27004E9-CD7C-4649-9666-41ED45CD308B}"/>
              </a:ext>
            </a:extLst>
          </p:cNvPr>
          <p:cNvSpPr>
            <a:spLocks noGrp="1"/>
          </p:cNvSpPr>
          <p:nvPr>
            <p:ph type="subTitle" idx="1"/>
          </p:nvPr>
        </p:nvSpPr>
        <p:spPr>
          <a:xfrm>
            <a:off x="1524000" y="4361934"/>
            <a:ext cx="9144000" cy="1006475"/>
          </a:xfrm>
        </p:spPr>
        <p:txBody>
          <a:bodyPr>
            <a:normAutofit/>
          </a:bodyPr>
          <a:lstStyle>
            <a:lvl1pPr marL="0" indent="0" algn="ctr">
              <a:buNone/>
              <a:defRPr sz="36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E7F4431-4CCF-964D-85F7-7E3009B809A7}"/>
              </a:ext>
            </a:extLst>
          </p:cNvPr>
          <p:cNvSpPr>
            <a:spLocks noGrp="1"/>
          </p:cNvSpPr>
          <p:nvPr>
            <p:ph type="dt" sz="half" idx="10"/>
          </p:nvPr>
        </p:nvSpPr>
        <p:spPr>
          <a:xfrm>
            <a:off x="343931" y="6240162"/>
            <a:ext cx="2743200" cy="308919"/>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72155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DE0-FEFC-9A43-9EA2-F5F9CBB39629}"/>
              </a:ext>
            </a:extLst>
          </p:cNvPr>
          <p:cNvSpPr>
            <a:spLocks noGrp="1"/>
          </p:cNvSpPr>
          <p:nvPr>
            <p:ph type="title"/>
          </p:nvPr>
        </p:nvSpPr>
        <p:spPr>
          <a:xfrm>
            <a:off x="2446638" y="365126"/>
            <a:ext cx="9401432" cy="59870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D6D6AD0-8BA9-EE49-B6D5-EDEEF9F6FD9D}"/>
              </a:ext>
            </a:extLst>
          </p:cNvPr>
          <p:cNvSpPr>
            <a:spLocks noGrp="1"/>
          </p:cNvSpPr>
          <p:nvPr>
            <p:ph idx="1"/>
          </p:nvPr>
        </p:nvSpPr>
        <p:spPr>
          <a:xfrm>
            <a:off x="2446638" y="1112108"/>
            <a:ext cx="9401432" cy="50648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C414AFF7-C996-124F-9541-5A930D8DD2F4}"/>
              </a:ext>
            </a:extLst>
          </p:cNvPr>
          <p:cNvSpPr>
            <a:spLocks noGrp="1"/>
          </p:cNvSpPr>
          <p:nvPr>
            <p:ph type="sldNum" sz="quarter" idx="12"/>
          </p:nvPr>
        </p:nvSpPr>
        <p:spPr>
          <a:xfrm>
            <a:off x="9104870" y="6240162"/>
            <a:ext cx="2743200" cy="308919"/>
          </a:xfrm>
          <a:prstGeom prst="rect">
            <a:avLst/>
          </a:prstGeom>
        </p:spPr>
        <p:txBody>
          <a:bodyPr/>
          <a:lstStyle>
            <a:lvl1pPr>
              <a:defRPr sz="1600">
                <a:solidFill>
                  <a:schemeClr val="bg1"/>
                </a:solidFill>
                <a:latin typeface="Georgia Pro" panose="02040502050405020303" pitchFamily="18" charset="0"/>
              </a:defRPr>
            </a:lvl1pPr>
          </a:lstStyle>
          <a:p>
            <a:fld id="{76EFBEE3-2A9E-304D-B391-B568C310982A}" type="slidenum">
              <a:rPr lang="en-US" smtClean="0"/>
              <a:pPr/>
              <a:t>‹#›</a:t>
            </a:fld>
            <a:endParaRPr lang="en-US" dirty="0"/>
          </a:p>
        </p:txBody>
      </p:sp>
      <p:pic>
        <p:nvPicPr>
          <p:cNvPr id="5" name="Picture 4">
            <a:extLst>
              <a:ext uri="{FF2B5EF4-FFF2-40B4-BE49-F238E27FC236}">
                <a16:creationId xmlns:a16="http://schemas.microsoft.com/office/drawing/2014/main" id="{64240629-09FB-824C-B88E-647A3D4732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1665" y="5345327"/>
            <a:ext cx="1779912" cy="801129"/>
          </a:xfrm>
          <a:prstGeom prst="rect">
            <a:avLst/>
          </a:prstGeom>
        </p:spPr>
      </p:pic>
    </p:spTree>
    <p:extLst>
      <p:ext uri="{BB962C8B-B14F-4D97-AF65-F5344CB8AC3E}">
        <p14:creationId xmlns:p14="http://schemas.microsoft.com/office/powerpoint/2010/main" val="264743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DE0-FEFC-9A43-9EA2-F5F9CBB39629}"/>
              </a:ext>
            </a:extLst>
          </p:cNvPr>
          <p:cNvSpPr>
            <a:spLocks noGrp="1"/>
          </p:cNvSpPr>
          <p:nvPr>
            <p:ph type="title"/>
          </p:nvPr>
        </p:nvSpPr>
        <p:spPr>
          <a:xfrm>
            <a:off x="2446638" y="365126"/>
            <a:ext cx="9401432" cy="59870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D6D6AD0-8BA9-EE49-B6D5-EDEEF9F6FD9D}"/>
              </a:ext>
            </a:extLst>
          </p:cNvPr>
          <p:cNvSpPr>
            <a:spLocks noGrp="1"/>
          </p:cNvSpPr>
          <p:nvPr>
            <p:ph idx="1"/>
          </p:nvPr>
        </p:nvSpPr>
        <p:spPr>
          <a:xfrm>
            <a:off x="2446638" y="1112108"/>
            <a:ext cx="9401432" cy="50648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C414AFF7-C996-124F-9541-5A930D8DD2F4}"/>
              </a:ext>
            </a:extLst>
          </p:cNvPr>
          <p:cNvSpPr>
            <a:spLocks noGrp="1"/>
          </p:cNvSpPr>
          <p:nvPr>
            <p:ph type="sldNum" sz="quarter" idx="12"/>
          </p:nvPr>
        </p:nvSpPr>
        <p:spPr>
          <a:xfrm>
            <a:off x="9104870" y="6240162"/>
            <a:ext cx="2743200" cy="308919"/>
          </a:xfrm>
          <a:prstGeom prst="rect">
            <a:avLst/>
          </a:prstGeom>
        </p:spPr>
        <p:txBody>
          <a:bodyPr/>
          <a:lstStyle>
            <a:lvl1pPr>
              <a:defRPr sz="1600">
                <a:solidFill>
                  <a:schemeClr val="bg1"/>
                </a:solidFill>
                <a:latin typeface="Georgia Pro" panose="02040502050405020303" pitchFamily="18" charset="0"/>
              </a:defRPr>
            </a:lvl1pPr>
          </a:lstStyle>
          <a:p>
            <a:fld id="{76EFBEE3-2A9E-304D-B391-B568C310982A}" type="slidenum">
              <a:rPr lang="en-US" smtClean="0"/>
              <a:pPr/>
              <a:t>‹#›</a:t>
            </a:fld>
            <a:endParaRPr lang="en-US" dirty="0"/>
          </a:p>
        </p:txBody>
      </p:sp>
      <p:pic>
        <p:nvPicPr>
          <p:cNvPr id="6" name="Picture 5">
            <a:extLst>
              <a:ext uri="{FF2B5EF4-FFF2-40B4-BE49-F238E27FC236}">
                <a16:creationId xmlns:a16="http://schemas.microsoft.com/office/drawing/2014/main" id="{472912C6-6E07-5443-BE2E-C74E39C12E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1664" y="5375834"/>
            <a:ext cx="1779912" cy="801129"/>
          </a:xfrm>
          <a:prstGeom prst="rect">
            <a:avLst/>
          </a:prstGeom>
        </p:spPr>
      </p:pic>
    </p:spTree>
    <p:extLst>
      <p:ext uri="{BB962C8B-B14F-4D97-AF65-F5344CB8AC3E}">
        <p14:creationId xmlns:p14="http://schemas.microsoft.com/office/powerpoint/2010/main" val="260112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DEB313-7224-394E-AC20-2F02F998B940}"/>
              </a:ext>
            </a:extLst>
          </p:cNvPr>
          <p:cNvSpPr>
            <a:spLocks noGrp="1"/>
          </p:cNvSpPr>
          <p:nvPr>
            <p:ph sz="half" idx="1"/>
          </p:nvPr>
        </p:nvSpPr>
        <p:spPr>
          <a:xfrm>
            <a:off x="1186248" y="1062681"/>
            <a:ext cx="5029201" cy="48067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87ADA0-6CEF-C04B-B9D4-CB8D7D6BDFCC}"/>
              </a:ext>
            </a:extLst>
          </p:cNvPr>
          <p:cNvSpPr>
            <a:spLocks noGrp="1"/>
          </p:cNvSpPr>
          <p:nvPr>
            <p:ph sz="half" idx="2"/>
          </p:nvPr>
        </p:nvSpPr>
        <p:spPr>
          <a:xfrm>
            <a:off x="6450227" y="1062681"/>
            <a:ext cx="5397843" cy="4806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20727C-081D-D84B-8069-9CFE7D58E707}"/>
              </a:ext>
            </a:extLst>
          </p:cNvPr>
          <p:cNvSpPr>
            <a:spLocks noGrp="1"/>
          </p:cNvSpPr>
          <p:nvPr>
            <p:ph type="sldNum" sz="quarter" idx="12"/>
          </p:nvPr>
        </p:nvSpPr>
        <p:spPr>
          <a:xfrm>
            <a:off x="1" y="6240162"/>
            <a:ext cx="889686" cy="308919"/>
          </a:xfrm>
          <a:prstGeom prst="rect">
            <a:avLst/>
          </a:prstGeom>
        </p:spPr>
        <p:txBody>
          <a:bodyPr/>
          <a:lstStyle>
            <a:lvl1pPr algn="ctr">
              <a:defRPr sz="1600">
                <a:solidFill>
                  <a:schemeClr val="bg1"/>
                </a:solidFill>
                <a:latin typeface="Georgia Pro" panose="02040502050405020303" pitchFamily="18" charset="0"/>
              </a:defRPr>
            </a:lvl1pPr>
          </a:lstStyle>
          <a:p>
            <a:fld id="{76EFBEE3-2A9E-304D-B391-B568C310982A}" type="slidenum">
              <a:rPr lang="en-US" smtClean="0"/>
              <a:pPr/>
              <a:t>‹#›</a:t>
            </a:fld>
            <a:endParaRPr lang="en-US" dirty="0"/>
          </a:p>
        </p:txBody>
      </p:sp>
      <p:sp>
        <p:nvSpPr>
          <p:cNvPr id="6" name="Title 1">
            <a:extLst>
              <a:ext uri="{FF2B5EF4-FFF2-40B4-BE49-F238E27FC236}">
                <a16:creationId xmlns:a16="http://schemas.microsoft.com/office/drawing/2014/main" id="{024B7260-BCC6-674A-BE2F-CA51F4A0A651}"/>
              </a:ext>
            </a:extLst>
          </p:cNvPr>
          <p:cNvSpPr>
            <a:spLocks noGrp="1"/>
          </p:cNvSpPr>
          <p:nvPr>
            <p:ph type="title"/>
          </p:nvPr>
        </p:nvSpPr>
        <p:spPr>
          <a:xfrm>
            <a:off x="1186248" y="365126"/>
            <a:ext cx="10661822" cy="598702"/>
          </a:xfrm>
        </p:spPr>
        <p:txBody>
          <a:bodyPr/>
          <a:lstStyle/>
          <a:p>
            <a:r>
              <a:rPr lang="en-US" dirty="0"/>
              <a:t>Click to edit Master title style</a:t>
            </a:r>
          </a:p>
        </p:txBody>
      </p:sp>
    </p:spTree>
    <p:extLst>
      <p:ext uri="{BB962C8B-B14F-4D97-AF65-F5344CB8AC3E}">
        <p14:creationId xmlns:p14="http://schemas.microsoft.com/office/powerpoint/2010/main" val="336079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DE0-FEFC-9A43-9EA2-F5F9CBB39629}"/>
              </a:ext>
            </a:extLst>
          </p:cNvPr>
          <p:cNvSpPr>
            <a:spLocks noGrp="1"/>
          </p:cNvSpPr>
          <p:nvPr>
            <p:ph type="title"/>
          </p:nvPr>
        </p:nvSpPr>
        <p:spPr>
          <a:xfrm>
            <a:off x="343931" y="201593"/>
            <a:ext cx="11504139" cy="598702"/>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6D6AD0-8BA9-EE49-B6D5-EDEEF9F6FD9D}"/>
              </a:ext>
            </a:extLst>
          </p:cNvPr>
          <p:cNvSpPr>
            <a:spLocks noGrp="1"/>
          </p:cNvSpPr>
          <p:nvPr>
            <p:ph idx="1"/>
          </p:nvPr>
        </p:nvSpPr>
        <p:spPr>
          <a:xfrm>
            <a:off x="343931" y="1112108"/>
            <a:ext cx="11504139" cy="5064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C414AFF7-C996-124F-9541-5A930D8DD2F4}"/>
              </a:ext>
            </a:extLst>
          </p:cNvPr>
          <p:cNvSpPr>
            <a:spLocks noGrp="1"/>
          </p:cNvSpPr>
          <p:nvPr>
            <p:ph type="sldNum" sz="quarter" idx="12"/>
          </p:nvPr>
        </p:nvSpPr>
        <p:spPr>
          <a:xfrm>
            <a:off x="9104870" y="6240162"/>
            <a:ext cx="2743200" cy="308919"/>
          </a:xfrm>
          <a:prstGeom prst="rect">
            <a:avLst/>
          </a:prstGeom>
        </p:spPr>
        <p:txBody>
          <a:bodyPr/>
          <a:lstStyle>
            <a:lvl1pPr>
              <a:defRPr sz="1600">
                <a:solidFill>
                  <a:srgbClr val="3B3BE8"/>
                </a:solidFill>
                <a:latin typeface="Georgia Pro" panose="02040502050405020303" pitchFamily="18" charset="0"/>
              </a:defRPr>
            </a:lvl1pPr>
          </a:lstStyle>
          <a:p>
            <a:fld id="{76EFBEE3-2A9E-304D-B391-B568C310982A}" type="slidenum">
              <a:rPr lang="en-US" smtClean="0"/>
              <a:pPr/>
              <a:t>‹#›</a:t>
            </a:fld>
            <a:endParaRPr lang="en-US"/>
          </a:p>
        </p:txBody>
      </p:sp>
    </p:spTree>
    <p:extLst>
      <p:ext uri="{BB962C8B-B14F-4D97-AF65-F5344CB8AC3E}">
        <p14:creationId xmlns:p14="http://schemas.microsoft.com/office/powerpoint/2010/main" val="22326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B17C64-43D5-D441-AA9E-1A35477E1D1D}"/>
              </a:ext>
            </a:extLst>
          </p:cNvPr>
          <p:cNvSpPr>
            <a:spLocks noGrp="1"/>
          </p:cNvSpPr>
          <p:nvPr>
            <p:ph type="body" idx="1"/>
          </p:nvPr>
        </p:nvSpPr>
        <p:spPr>
          <a:xfrm>
            <a:off x="343930" y="1014327"/>
            <a:ext cx="5653646"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BAB96F-2B04-8545-B7F9-B9D685532F27}"/>
              </a:ext>
            </a:extLst>
          </p:cNvPr>
          <p:cNvSpPr>
            <a:spLocks noGrp="1"/>
          </p:cNvSpPr>
          <p:nvPr>
            <p:ph sz="half" idx="2"/>
          </p:nvPr>
        </p:nvSpPr>
        <p:spPr>
          <a:xfrm>
            <a:off x="343932" y="1888738"/>
            <a:ext cx="5653644" cy="430092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77C299D-8723-AD40-A240-7F679497FC1D}"/>
              </a:ext>
            </a:extLst>
          </p:cNvPr>
          <p:cNvSpPr>
            <a:spLocks noGrp="1"/>
          </p:cNvSpPr>
          <p:nvPr>
            <p:ph type="body" sz="quarter" idx="3"/>
          </p:nvPr>
        </p:nvSpPr>
        <p:spPr>
          <a:xfrm>
            <a:off x="6172199" y="1014327"/>
            <a:ext cx="5675869"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21909-9A15-A149-B2F1-8ACC0CF56D2F}"/>
              </a:ext>
            </a:extLst>
          </p:cNvPr>
          <p:cNvSpPr>
            <a:spLocks noGrp="1"/>
          </p:cNvSpPr>
          <p:nvPr>
            <p:ph sz="quarter" idx="4"/>
          </p:nvPr>
        </p:nvSpPr>
        <p:spPr>
          <a:xfrm>
            <a:off x="6172200" y="1888738"/>
            <a:ext cx="5675868" cy="430092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207BA878-803C-7146-91AA-535686A28055}"/>
              </a:ext>
            </a:extLst>
          </p:cNvPr>
          <p:cNvSpPr>
            <a:spLocks noGrp="1"/>
          </p:cNvSpPr>
          <p:nvPr>
            <p:ph type="sldNum" sz="quarter" idx="12"/>
          </p:nvPr>
        </p:nvSpPr>
        <p:spPr>
          <a:xfrm>
            <a:off x="9104870" y="6240162"/>
            <a:ext cx="2743200" cy="308919"/>
          </a:xfrm>
          <a:prstGeom prst="rect">
            <a:avLst/>
          </a:prstGeom>
        </p:spPr>
        <p:txBody>
          <a:bodyPr/>
          <a:lstStyle>
            <a:lvl1pPr>
              <a:defRPr sz="1600">
                <a:solidFill>
                  <a:schemeClr val="bg1"/>
                </a:solidFill>
                <a:latin typeface="Georgia Pro" panose="02040502050405020303" pitchFamily="18" charset="0"/>
              </a:defRPr>
            </a:lvl1pPr>
          </a:lstStyle>
          <a:p>
            <a:fld id="{76EFBEE3-2A9E-304D-B391-B568C310982A}" type="slidenum">
              <a:rPr lang="en-US" smtClean="0"/>
              <a:pPr/>
              <a:t>‹#›</a:t>
            </a:fld>
            <a:endParaRPr lang="en-US"/>
          </a:p>
        </p:txBody>
      </p:sp>
      <p:sp>
        <p:nvSpPr>
          <p:cNvPr id="8" name="Title 1">
            <a:extLst>
              <a:ext uri="{FF2B5EF4-FFF2-40B4-BE49-F238E27FC236}">
                <a16:creationId xmlns:a16="http://schemas.microsoft.com/office/drawing/2014/main" id="{CC462F45-E09E-AE41-A3C4-EE313CBF82BC}"/>
              </a:ext>
            </a:extLst>
          </p:cNvPr>
          <p:cNvSpPr>
            <a:spLocks noGrp="1"/>
          </p:cNvSpPr>
          <p:nvPr>
            <p:ph type="title"/>
          </p:nvPr>
        </p:nvSpPr>
        <p:spPr>
          <a:xfrm>
            <a:off x="343930" y="365126"/>
            <a:ext cx="11504140" cy="598702"/>
          </a:xfrm>
        </p:spPr>
        <p:txBody>
          <a:bodyPr/>
          <a:lstStyle/>
          <a:p>
            <a:r>
              <a:rPr lang="en-US" dirty="0"/>
              <a:t>Click to edit Master title style</a:t>
            </a:r>
          </a:p>
        </p:txBody>
      </p:sp>
      <p:pic>
        <p:nvPicPr>
          <p:cNvPr id="9" name="Picture 8">
            <a:extLst>
              <a:ext uri="{FF2B5EF4-FFF2-40B4-BE49-F238E27FC236}">
                <a16:creationId xmlns:a16="http://schemas.microsoft.com/office/drawing/2014/main" id="{9F23B0BD-B2E7-7A4B-9567-F304EF016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36172" y="5365751"/>
            <a:ext cx="1340298" cy="603261"/>
          </a:xfrm>
          <a:prstGeom prst="rect">
            <a:avLst/>
          </a:prstGeom>
        </p:spPr>
      </p:pic>
    </p:spTree>
    <p:extLst>
      <p:ext uri="{BB962C8B-B14F-4D97-AF65-F5344CB8AC3E}">
        <p14:creationId xmlns:p14="http://schemas.microsoft.com/office/powerpoint/2010/main" val="76854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405C-4D0A-5A40-9A69-D7E564C5694C}"/>
              </a:ext>
            </a:extLst>
          </p:cNvPr>
          <p:cNvSpPr>
            <a:spLocks noGrp="1"/>
          </p:cNvSpPr>
          <p:nvPr>
            <p:ph type="ctrTitle"/>
          </p:nvPr>
        </p:nvSpPr>
        <p:spPr>
          <a:xfrm>
            <a:off x="5752071" y="2731444"/>
            <a:ext cx="6096000" cy="1767015"/>
          </a:xfrm>
        </p:spPr>
        <p:txBody>
          <a:bodyPr anchor="b">
            <a:normAutofit/>
          </a:bodyPr>
          <a:lstStyle>
            <a:lvl1pPr algn="ctr">
              <a:defRPr sz="5400">
                <a:solidFill>
                  <a:srgbClr val="3B3BE8"/>
                </a:solidFill>
                <a:latin typeface="Century Gothic"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27004E9-CD7C-4649-9666-41ED45CD308B}"/>
              </a:ext>
            </a:extLst>
          </p:cNvPr>
          <p:cNvSpPr>
            <a:spLocks noGrp="1"/>
          </p:cNvSpPr>
          <p:nvPr>
            <p:ph type="subTitle" idx="1"/>
          </p:nvPr>
        </p:nvSpPr>
        <p:spPr>
          <a:xfrm>
            <a:off x="5752071" y="4608468"/>
            <a:ext cx="6095999" cy="1006475"/>
          </a:xfrm>
        </p:spPr>
        <p:txBody>
          <a:bodyPr>
            <a:normAutofit/>
          </a:bodyPr>
          <a:lstStyle>
            <a:lvl1pPr marL="0" indent="0" algn="ctr">
              <a:buNone/>
              <a:defRPr sz="36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E7F4431-4CCF-964D-85F7-7E3009B809A7}"/>
              </a:ext>
            </a:extLst>
          </p:cNvPr>
          <p:cNvSpPr>
            <a:spLocks noGrp="1"/>
          </p:cNvSpPr>
          <p:nvPr>
            <p:ph type="dt" sz="half" idx="10"/>
          </p:nvPr>
        </p:nvSpPr>
        <p:spPr>
          <a:xfrm>
            <a:off x="343931" y="6240162"/>
            <a:ext cx="2743200" cy="308919"/>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1982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22BC41-42E8-724E-A296-9FC3030B6AB5}"/>
              </a:ext>
            </a:extLst>
          </p:cNvPr>
          <p:cNvSpPr>
            <a:spLocks noGrp="1"/>
          </p:cNvSpPr>
          <p:nvPr>
            <p:ph type="title"/>
          </p:nvPr>
        </p:nvSpPr>
        <p:spPr>
          <a:xfrm>
            <a:off x="343931" y="365125"/>
            <a:ext cx="1150413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F59245-31D6-AD43-8CF4-82578232F5CF}"/>
              </a:ext>
            </a:extLst>
          </p:cNvPr>
          <p:cNvSpPr>
            <a:spLocks noGrp="1"/>
          </p:cNvSpPr>
          <p:nvPr>
            <p:ph type="body" idx="1"/>
          </p:nvPr>
        </p:nvSpPr>
        <p:spPr>
          <a:xfrm>
            <a:off x="343931" y="1825625"/>
            <a:ext cx="1150413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DB463E0-51B3-0646-AB3A-E7114E17D8C8}"/>
              </a:ext>
            </a:extLst>
          </p:cNvPr>
          <p:cNvSpPr>
            <a:spLocks noGrp="1"/>
          </p:cNvSpPr>
          <p:nvPr>
            <p:ph type="dt" sz="half" idx="2"/>
          </p:nvPr>
        </p:nvSpPr>
        <p:spPr>
          <a:xfrm>
            <a:off x="343931" y="6240162"/>
            <a:ext cx="2743200" cy="308919"/>
          </a:xfrm>
          <a:prstGeom prst="rect">
            <a:avLst/>
          </a:prstGeom>
        </p:spPr>
        <p:txBody>
          <a:bodyPr/>
          <a:lstStyle>
            <a:lvl1pPr>
              <a:defRPr sz="1200">
                <a:solidFill>
                  <a:schemeClr val="bg1"/>
                </a:solidFill>
                <a:latin typeface="Century Gothic" panose="020B0502020202020204" pitchFamily="34" charset="0"/>
              </a:defRPr>
            </a:lvl1pPr>
          </a:lstStyle>
          <a:p>
            <a:endParaRPr lang="en-US"/>
          </a:p>
        </p:txBody>
      </p:sp>
      <p:sp>
        <p:nvSpPr>
          <p:cNvPr id="8" name="Slide Number Placeholder 5">
            <a:extLst>
              <a:ext uri="{FF2B5EF4-FFF2-40B4-BE49-F238E27FC236}">
                <a16:creationId xmlns:a16="http://schemas.microsoft.com/office/drawing/2014/main" id="{FFC6D7A3-F72D-0C43-BEC9-6848C33B269C}"/>
              </a:ext>
            </a:extLst>
          </p:cNvPr>
          <p:cNvSpPr>
            <a:spLocks noGrp="1"/>
          </p:cNvSpPr>
          <p:nvPr>
            <p:ph type="sldNum" sz="quarter" idx="4"/>
          </p:nvPr>
        </p:nvSpPr>
        <p:spPr>
          <a:xfrm>
            <a:off x="9104870" y="6240162"/>
            <a:ext cx="2743200" cy="308919"/>
          </a:xfrm>
          <a:prstGeom prst="rect">
            <a:avLst/>
          </a:prstGeom>
        </p:spPr>
        <p:txBody>
          <a:bodyPr/>
          <a:lstStyle>
            <a:lvl1pPr algn="r">
              <a:defRPr sz="1200">
                <a:solidFill>
                  <a:schemeClr val="bg1"/>
                </a:solidFill>
                <a:latin typeface="Century Gothic" panose="020B0502020202020204" pitchFamily="34" charset="0"/>
              </a:defRPr>
            </a:lvl1pPr>
          </a:lstStyle>
          <a:p>
            <a:fld id="{76EFBEE3-2A9E-304D-B391-B568C310982A}" type="slidenum">
              <a:rPr lang="en-US" smtClean="0"/>
              <a:pPr/>
              <a:t>‹#›</a:t>
            </a:fld>
            <a:endParaRPr lang="en-US"/>
          </a:p>
        </p:txBody>
      </p:sp>
    </p:spTree>
    <p:extLst>
      <p:ext uri="{BB962C8B-B14F-4D97-AF65-F5344CB8AC3E}">
        <p14:creationId xmlns:p14="http://schemas.microsoft.com/office/powerpoint/2010/main" val="3948732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2" r:id="rId4"/>
    <p:sldLayoutId id="2147483656" r:id="rId5"/>
    <p:sldLayoutId id="2147483653" r:id="rId6"/>
    <p:sldLayoutId id="2147483658" r:id="rId7"/>
  </p:sldLayoutIdLst>
  <p:hf hdr="0" ftr="0"/>
  <p:txStyles>
    <p:titleStyle>
      <a:lvl1pPr algn="l" defTabSz="914400" rtl="0" eaLnBrk="1" latinLnBrk="0" hangingPunct="1">
        <a:lnSpc>
          <a:spcPct val="90000"/>
        </a:lnSpc>
        <a:spcBef>
          <a:spcPct val="0"/>
        </a:spcBef>
        <a:buNone/>
        <a:defRPr sz="4400" kern="1200">
          <a:solidFill>
            <a:srgbClr val="3B3BE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386F19-B410-084E-86F1-A3DF8FFD766B}"/>
              </a:ext>
            </a:extLst>
          </p:cNvPr>
          <p:cNvSpPr txBox="1"/>
          <p:nvPr/>
        </p:nvSpPr>
        <p:spPr>
          <a:xfrm>
            <a:off x="5417719" y="2090172"/>
            <a:ext cx="6191794" cy="2000548"/>
          </a:xfrm>
          <a:prstGeom prst="rect">
            <a:avLst/>
          </a:prstGeom>
          <a:noFill/>
        </p:spPr>
        <p:txBody>
          <a:bodyPr wrap="square" rtlCol="0">
            <a:spAutoFit/>
          </a:bodyPr>
          <a:lstStyle/>
          <a:p>
            <a:pPr algn="ctr"/>
            <a:r>
              <a:rPr lang="en-US" sz="2600" dirty="0">
                <a:latin typeface="Georgia Pro" panose="02040502050405020303" pitchFamily="18" charset="0"/>
                <a:cs typeface="Times New Roman" panose="02020603050405020304" pitchFamily="18" charset="0"/>
              </a:rPr>
              <a:t>Jonathan Holtzman, RPLG</a:t>
            </a:r>
          </a:p>
          <a:p>
            <a:pPr algn="ctr"/>
            <a:r>
              <a:rPr lang="en-US" sz="2600" dirty="0">
                <a:latin typeface="Georgia Pro" panose="02040502050405020303" pitchFamily="18" charset="0"/>
                <a:cs typeface="Times New Roman" panose="02020603050405020304" pitchFamily="18" charset="0"/>
              </a:rPr>
              <a:t>Michael Nadol, PFM Group</a:t>
            </a:r>
          </a:p>
          <a:p>
            <a:pPr algn="ctr"/>
            <a:r>
              <a:rPr lang="en-US" sz="2000" dirty="0">
                <a:latin typeface="Georgia Pro" panose="02040502050405020303" pitchFamily="18" charset="0"/>
                <a:cs typeface="Times New Roman" panose="02020603050405020304" pitchFamily="18" charset="0"/>
              </a:rPr>
              <a:t> </a:t>
            </a:r>
          </a:p>
          <a:p>
            <a:pPr algn="ctr"/>
            <a:r>
              <a:rPr lang="en-US" sz="2600" dirty="0">
                <a:solidFill>
                  <a:prstClr val="black"/>
                </a:solidFill>
                <a:latin typeface="Georgia Pro" panose="02040502050405020303" pitchFamily="18" charset="0"/>
                <a:cs typeface="Times New Roman" pitchFamily="18" charset="0"/>
              </a:rPr>
              <a:t>CALPELRA</a:t>
            </a:r>
            <a:endParaRPr lang="en-US" sz="2600" dirty="0">
              <a:latin typeface="Georgia Pro" panose="02040502050405020303" pitchFamily="18" charset="0"/>
              <a:cs typeface="Times New Roman" panose="02020603050405020304" pitchFamily="18" charset="0"/>
            </a:endParaRPr>
          </a:p>
          <a:p>
            <a:pPr algn="ctr"/>
            <a:r>
              <a:rPr lang="en-US" sz="2600" dirty="0">
                <a:latin typeface="Georgia Pro" panose="02040502050405020303" pitchFamily="18" charset="0"/>
                <a:cs typeface="Times New Roman" panose="02020603050405020304" pitchFamily="18" charset="0"/>
              </a:rPr>
              <a:t>November 21, 2019</a:t>
            </a:r>
          </a:p>
        </p:txBody>
      </p:sp>
      <p:sp>
        <p:nvSpPr>
          <p:cNvPr id="10" name="TextBox 9">
            <a:extLst>
              <a:ext uri="{FF2B5EF4-FFF2-40B4-BE49-F238E27FC236}">
                <a16:creationId xmlns:a16="http://schemas.microsoft.com/office/drawing/2014/main" id="{D700F0F1-F47B-CA41-9ED7-8C3D798330DD}"/>
              </a:ext>
            </a:extLst>
          </p:cNvPr>
          <p:cNvSpPr txBox="1"/>
          <p:nvPr/>
        </p:nvSpPr>
        <p:spPr>
          <a:xfrm>
            <a:off x="5277394" y="574766"/>
            <a:ext cx="6472445" cy="1323439"/>
          </a:xfrm>
          <a:prstGeom prst="rect">
            <a:avLst/>
          </a:prstGeom>
          <a:noFill/>
        </p:spPr>
        <p:txBody>
          <a:bodyPr wrap="square" rtlCol="0">
            <a:spAutoFit/>
          </a:bodyPr>
          <a:lstStyle/>
          <a:p>
            <a:pPr algn="ctr"/>
            <a:r>
              <a:rPr lang="en-US" sz="3200" b="1" dirty="0">
                <a:latin typeface="Castellar" panose="020A0402060406010301" pitchFamily="18" charset="77"/>
              </a:rPr>
              <a:t>Hitchhiker’s Guide</a:t>
            </a:r>
            <a:br>
              <a:rPr lang="en-US" b="1" dirty="0">
                <a:latin typeface="Castellar" panose="020A0402060406010301" pitchFamily="18" charset="77"/>
              </a:rPr>
            </a:br>
            <a:r>
              <a:rPr lang="en-US" sz="2400" b="1" dirty="0">
                <a:latin typeface="Castellar" panose="020A0402060406010301" pitchFamily="18" charset="77"/>
              </a:rPr>
              <a:t>To Understanding </a:t>
            </a:r>
            <a:br>
              <a:rPr lang="en-US" sz="2400" b="1" dirty="0">
                <a:latin typeface="Castellar" panose="020A0402060406010301" pitchFamily="18" charset="77"/>
              </a:rPr>
            </a:br>
            <a:r>
              <a:rPr lang="en-US" sz="2400" b="1" dirty="0">
                <a:latin typeface="Castellar" panose="020A0402060406010301" pitchFamily="18" charset="77"/>
              </a:rPr>
              <a:t>Comparability Universes</a:t>
            </a:r>
          </a:p>
        </p:txBody>
      </p:sp>
      <p:pic>
        <p:nvPicPr>
          <p:cNvPr id="11" name="Picture 10">
            <a:extLst>
              <a:ext uri="{FF2B5EF4-FFF2-40B4-BE49-F238E27FC236}">
                <a16:creationId xmlns:a16="http://schemas.microsoft.com/office/drawing/2014/main" id="{121407A9-A574-6942-A28C-F0B839DCB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28" y="4788438"/>
            <a:ext cx="2260800" cy="1017574"/>
          </a:xfrm>
          <a:prstGeom prst="rect">
            <a:avLst/>
          </a:prstGeom>
        </p:spPr>
      </p:pic>
      <p:pic>
        <p:nvPicPr>
          <p:cNvPr id="14" name="Picture 13">
            <a:extLst>
              <a:ext uri="{FF2B5EF4-FFF2-40B4-BE49-F238E27FC236}">
                <a16:creationId xmlns:a16="http://schemas.microsoft.com/office/drawing/2014/main" id="{18750997-209F-F345-ABA7-820C69AA4F23}"/>
              </a:ext>
            </a:extLst>
          </p:cNvPr>
          <p:cNvPicPr>
            <a:picLocks noChangeAspect="1"/>
          </p:cNvPicPr>
          <p:nvPr/>
        </p:nvPicPr>
        <p:blipFill>
          <a:blip r:embed="rId4"/>
          <a:stretch>
            <a:fillRect/>
          </a:stretch>
        </p:blipFill>
        <p:spPr>
          <a:xfrm>
            <a:off x="6096000" y="4788438"/>
            <a:ext cx="2520144" cy="1210733"/>
          </a:xfrm>
          <a:prstGeom prst="rect">
            <a:avLst/>
          </a:prstGeom>
        </p:spPr>
      </p:pic>
      <p:pic>
        <p:nvPicPr>
          <p:cNvPr id="6" name="Picture 5">
            <a:extLst>
              <a:ext uri="{FF2B5EF4-FFF2-40B4-BE49-F238E27FC236}">
                <a16:creationId xmlns:a16="http://schemas.microsoft.com/office/drawing/2014/main" id="{CF117B9E-1FE4-5341-993C-93FD8B1E32C4}"/>
              </a:ext>
            </a:extLst>
          </p:cNvPr>
          <p:cNvPicPr>
            <a:picLocks noChangeAspect="1"/>
          </p:cNvPicPr>
          <p:nvPr/>
        </p:nvPicPr>
        <p:blipFill rotWithShape="1">
          <a:blip r:embed="rId5"/>
          <a:srcRect l="-1204" r="1204" b="30064"/>
          <a:stretch/>
        </p:blipFill>
        <p:spPr>
          <a:xfrm>
            <a:off x="10062254" y="3106261"/>
            <a:ext cx="1432959" cy="1379928"/>
          </a:xfrm>
          <a:prstGeom prst="rect">
            <a:avLst/>
          </a:prstGeom>
        </p:spPr>
      </p:pic>
    </p:spTree>
    <p:extLst>
      <p:ext uri="{BB962C8B-B14F-4D97-AF65-F5344CB8AC3E}">
        <p14:creationId xmlns:p14="http://schemas.microsoft.com/office/powerpoint/2010/main" val="2407968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01A2F-CFFF-FC42-BBDF-B31DECCFA0EB}"/>
              </a:ext>
            </a:extLst>
          </p:cNvPr>
          <p:cNvSpPr>
            <a:spLocks noGrp="1"/>
          </p:cNvSpPr>
          <p:nvPr>
            <p:ph sz="half" idx="2"/>
          </p:nvPr>
        </p:nvSpPr>
        <p:spPr>
          <a:xfrm>
            <a:off x="343930" y="1000567"/>
            <a:ext cx="11504140" cy="4962567"/>
          </a:xfrm>
        </p:spPr>
        <p:txBody>
          <a:bodyPr>
            <a:normAutofit/>
          </a:bodyPr>
          <a:lstStyle/>
          <a:p>
            <a:pPr>
              <a:lnSpc>
                <a:spcPct val="100000"/>
              </a:lnSpc>
              <a:spcBef>
                <a:spcPts val="600"/>
              </a:spcBef>
              <a:buClr>
                <a:schemeClr val="tx1"/>
              </a:buClr>
              <a:buSzPct val="90000"/>
              <a:buFont typeface="Wingdings" pitchFamily="2" charset="2"/>
              <a:buChar char="§"/>
            </a:pPr>
            <a:r>
              <a:rPr lang="en-US" sz="3200" b="1" dirty="0">
                <a:solidFill>
                  <a:srgbClr val="000000"/>
                </a:solidFill>
                <a:latin typeface="Georgia Pro" panose="02040502050405020303" pitchFamily="18" charset="0"/>
              </a:rPr>
              <a:t>A Metropolitan Statistical Area (MSA) </a:t>
            </a:r>
            <a:r>
              <a:rPr lang="en-US" sz="3200" dirty="0">
                <a:solidFill>
                  <a:srgbClr val="000000"/>
                </a:solidFill>
                <a:latin typeface="Georgia Pro" panose="02040502050405020303" pitchFamily="18" charset="0"/>
              </a:rPr>
              <a:t>is an urbanized region with a high degree of economic and social integration, determined by the federal government based on analysis of </a:t>
            </a:r>
            <a:r>
              <a:rPr lang="en-US" sz="3200" b="1" dirty="0">
                <a:solidFill>
                  <a:srgbClr val="3B3BE8"/>
                </a:solidFill>
                <a:latin typeface="Georgia Pro" panose="02040502050405020303" pitchFamily="18" charset="0"/>
              </a:rPr>
              <a:t>commuting patterns and employment interchange </a:t>
            </a:r>
            <a:r>
              <a:rPr lang="en-US" sz="3200" dirty="0">
                <a:solidFill>
                  <a:srgbClr val="000000"/>
                </a:solidFill>
                <a:latin typeface="Georgia Pro" panose="02040502050405020303" pitchFamily="18" charset="0"/>
              </a:rPr>
              <a:t>across counties</a:t>
            </a:r>
          </a:p>
          <a:p>
            <a:pPr>
              <a:lnSpc>
                <a:spcPct val="110000"/>
              </a:lnSpc>
              <a:spcBef>
                <a:spcPts val="600"/>
              </a:spcBef>
              <a:buClr>
                <a:srgbClr val="3E6BB3"/>
              </a:buClr>
              <a:buSzPct val="90000"/>
              <a:buFont typeface="Wingdings" pitchFamily="2" charset="2"/>
              <a:buChar char="§"/>
            </a:pPr>
            <a:endParaRPr lang="en-US" sz="500" dirty="0">
              <a:solidFill>
                <a:srgbClr val="000000"/>
              </a:solidFill>
              <a:latin typeface="Georgia Pro" panose="02040502050405020303" pitchFamily="18" charset="0"/>
            </a:endParaRPr>
          </a:p>
          <a:p>
            <a:pPr>
              <a:lnSpc>
                <a:spcPct val="100000"/>
              </a:lnSpc>
              <a:spcBef>
                <a:spcPts val="600"/>
              </a:spcBef>
              <a:buClr>
                <a:schemeClr val="tx1"/>
              </a:buClr>
              <a:buSzPct val="90000"/>
              <a:buFont typeface="Wingdings" pitchFamily="2" charset="2"/>
              <a:buChar char="§"/>
            </a:pPr>
            <a:r>
              <a:rPr lang="en-US" sz="3200" dirty="0">
                <a:solidFill>
                  <a:srgbClr val="000000"/>
                </a:solidFill>
                <a:latin typeface="Georgia Pro" panose="02040502050405020303" pitchFamily="18" charset="0"/>
              </a:rPr>
              <a:t>Effectively, an MSA is a labor market</a:t>
            </a:r>
          </a:p>
          <a:p>
            <a:endParaRPr lang="en-US" dirty="0"/>
          </a:p>
        </p:txBody>
      </p:sp>
      <p:sp>
        <p:nvSpPr>
          <p:cNvPr id="4" name="Slide Number Placeholder 3">
            <a:extLst>
              <a:ext uri="{FF2B5EF4-FFF2-40B4-BE49-F238E27FC236}">
                <a16:creationId xmlns:a16="http://schemas.microsoft.com/office/drawing/2014/main" id="{10AFE85B-CE04-AC4D-8B41-6654FDC871C8}"/>
              </a:ext>
            </a:extLst>
          </p:cNvPr>
          <p:cNvSpPr>
            <a:spLocks noGrp="1"/>
          </p:cNvSpPr>
          <p:nvPr>
            <p:ph type="sldNum" sz="quarter" idx="12"/>
          </p:nvPr>
        </p:nvSpPr>
        <p:spPr/>
        <p:txBody>
          <a:bodyPr/>
          <a:lstStyle/>
          <a:p>
            <a:fld id="{76EFBEE3-2A9E-304D-B391-B568C310982A}" type="slidenum">
              <a:rPr lang="en-US" smtClean="0"/>
              <a:pPr/>
              <a:t>10</a:t>
            </a:fld>
            <a:endParaRPr lang="en-US" dirty="0"/>
          </a:p>
        </p:txBody>
      </p:sp>
      <p:sp>
        <p:nvSpPr>
          <p:cNvPr id="2" name="Title 1">
            <a:extLst>
              <a:ext uri="{FF2B5EF4-FFF2-40B4-BE49-F238E27FC236}">
                <a16:creationId xmlns:a16="http://schemas.microsoft.com/office/drawing/2014/main" id="{B2B191AC-7DCC-7E47-A48E-001CA1AF4BA0}"/>
              </a:ext>
            </a:extLst>
          </p:cNvPr>
          <p:cNvSpPr>
            <a:spLocks noGrp="1"/>
          </p:cNvSpPr>
          <p:nvPr>
            <p:ph type="title"/>
          </p:nvPr>
        </p:nvSpPr>
        <p:spPr>
          <a:xfrm>
            <a:off x="343930" y="252078"/>
            <a:ext cx="11504140" cy="598702"/>
          </a:xfrm>
        </p:spPr>
        <p:txBody>
          <a:bodyPr>
            <a:normAutofit fontScale="90000"/>
          </a:bodyPr>
          <a:lstStyle/>
          <a:p>
            <a:r>
              <a:rPr lang="en-US" dirty="0">
                <a:latin typeface="Georgia Pro" panose="02040502050405020303" pitchFamily="18" charset="0"/>
              </a:rPr>
              <a:t>CRITERIA #3: PROXIMITY - MSA</a:t>
            </a:r>
          </a:p>
        </p:txBody>
      </p:sp>
    </p:spTree>
    <p:extLst>
      <p:ext uri="{BB962C8B-B14F-4D97-AF65-F5344CB8AC3E}">
        <p14:creationId xmlns:p14="http://schemas.microsoft.com/office/powerpoint/2010/main" val="154015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53969DE-29C7-EB4E-8F19-28C6A86C2EF5}"/>
              </a:ext>
            </a:extLst>
          </p:cNvPr>
          <p:cNvSpPr>
            <a:spLocks noGrp="1"/>
          </p:cNvSpPr>
          <p:nvPr>
            <p:ph type="sldNum" sz="quarter" idx="12"/>
          </p:nvPr>
        </p:nvSpPr>
        <p:spPr/>
        <p:txBody>
          <a:bodyPr/>
          <a:lstStyle/>
          <a:p>
            <a:fld id="{76EFBEE3-2A9E-304D-B391-B568C310982A}" type="slidenum">
              <a:rPr lang="en-US" smtClean="0"/>
              <a:pPr/>
              <a:t>11</a:t>
            </a:fld>
            <a:endParaRPr lang="en-US"/>
          </a:p>
        </p:txBody>
      </p:sp>
      <p:sp>
        <p:nvSpPr>
          <p:cNvPr id="7" name="Title 6">
            <a:extLst>
              <a:ext uri="{FF2B5EF4-FFF2-40B4-BE49-F238E27FC236}">
                <a16:creationId xmlns:a16="http://schemas.microsoft.com/office/drawing/2014/main" id="{ECED48A1-6BC3-A445-A2B3-9379EB20D6C9}"/>
              </a:ext>
            </a:extLst>
          </p:cNvPr>
          <p:cNvSpPr>
            <a:spLocks noGrp="1"/>
          </p:cNvSpPr>
          <p:nvPr>
            <p:ph type="title"/>
          </p:nvPr>
        </p:nvSpPr>
        <p:spPr/>
        <p:txBody>
          <a:bodyPr>
            <a:normAutofit fontScale="90000"/>
          </a:bodyPr>
          <a:lstStyle/>
          <a:p>
            <a:r>
              <a:rPr lang="en-US" dirty="0">
                <a:latin typeface="Georgia Pro" panose="02040502050405020303" pitchFamily="18" charset="0"/>
              </a:rPr>
              <a:t>CRITERIA #3: PROXIMITY – MSA</a:t>
            </a:r>
          </a:p>
        </p:txBody>
      </p:sp>
      <p:graphicFrame>
        <p:nvGraphicFramePr>
          <p:cNvPr id="10" name="Table 9">
            <a:extLst>
              <a:ext uri="{FF2B5EF4-FFF2-40B4-BE49-F238E27FC236}">
                <a16:creationId xmlns:a16="http://schemas.microsoft.com/office/drawing/2014/main" id="{DB31967B-2556-C446-8DD1-BB64DEF9A3E2}"/>
              </a:ext>
            </a:extLst>
          </p:cNvPr>
          <p:cNvGraphicFramePr>
            <a:graphicFrameLocks noGrp="1"/>
          </p:cNvGraphicFramePr>
          <p:nvPr>
            <p:extLst>
              <p:ext uri="{D42A27DB-BD31-4B8C-83A1-F6EECF244321}">
                <p14:modId xmlns:p14="http://schemas.microsoft.com/office/powerpoint/2010/main" val="1355369091"/>
              </p:ext>
            </p:extLst>
          </p:nvPr>
        </p:nvGraphicFramePr>
        <p:xfrm>
          <a:off x="343930" y="1229572"/>
          <a:ext cx="6799819" cy="4180628"/>
        </p:xfrm>
        <a:graphic>
          <a:graphicData uri="http://schemas.openxmlformats.org/drawingml/2006/table">
            <a:tbl>
              <a:tblPr/>
              <a:tblGrid>
                <a:gridCol w="1358434">
                  <a:extLst>
                    <a:ext uri="{9D8B030D-6E8A-4147-A177-3AD203B41FA5}">
                      <a16:colId xmlns:a16="http://schemas.microsoft.com/office/drawing/2014/main" val="20000"/>
                    </a:ext>
                  </a:extLst>
                </a:gridCol>
                <a:gridCol w="1579553">
                  <a:extLst>
                    <a:ext uri="{9D8B030D-6E8A-4147-A177-3AD203B41FA5}">
                      <a16:colId xmlns:a16="http://schemas.microsoft.com/office/drawing/2014/main" val="20001"/>
                    </a:ext>
                  </a:extLst>
                </a:gridCol>
                <a:gridCol w="1276656">
                  <a:extLst>
                    <a:ext uri="{9D8B030D-6E8A-4147-A177-3AD203B41FA5}">
                      <a16:colId xmlns:a16="http://schemas.microsoft.com/office/drawing/2014/main" val="20002"/>
                    </a:ext>
                  </a:extLst>
                </a:gridCol>
                <a:gridCol w="1030204">
                  <a:extLst>
                    <a:ext uri="{9D8B030D-6E8A-4147-A177-3AD203B41FA5}">
                      <a16:colId xmlns:a16="http://schemas.microsoft.com/office/drawing/2014/main" val="20004"/>
                    </a:ext>
                  </a:extLst>
                </a:gridCol>
                <a:gridCol w="786135">
                  <a:extLst>
                    <a:ext uri="{9D8B030D-6E8A-4147-A177-3AD203B41FA5}">
                      <a16:colId xmlns:a16="http://schemas.microsoft.com/office/drawing/2014/main" val="20006"/>
                    </a:ext>
                  </a:extLst>
                </a:gridCol>
                <a:gridCol w="768837">
                  <a:extLst>
                    <a:ext uri="{9D8B030D-6E8A-4147-A177-3AD203B41FA5}">
                      <a16:colId xmlns:a16="http://schemas.microsoft.com/office/drawing/2014/main" val="20007"/>
                    </a:ext>
                  </a:extLst>
                </a:gridCol>
              </a:tblGrid>
              <a:tr h="677238">
                <a:tc>
                  <a:txBody>
                    <a:bodyPr/>
                    <a:lstStyle/>
                    <a:p>
                      <a:pPr algn="ctr" fontAlgn="ctr"/>
                      <a:r>
                        <a:rPr lang="en-US" sz="1200" b="1" i="0" u="none" strike="noStrike" dirty="0">
                          <a:solidFill>
                            <a:srgbClr val="FFFFFF"/>
                          </a:solidFill>
                          <a:effectLst/>
                          <a:latin typeface="Georgia Pro" panose="02040502050405020303" pitchFamily="18" charset="0"/>
                        </a:rPr>
                        <a:t>MSA</a:t>
                      </a:r>
                    </a:p>
                  </a:txBody>
                  <a:tcPr marR="6578" marT="65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FFFFFF"/>
                          </a:solidFill>
                          <a:effectLst/>
                          <a:latin typeface="Georgia Pro" panose="02040502050405020303" pitchFamily="18" charset="0"/>
                        </a:rPr>
                        <a:t>City Comparators</a:t>
                      </a:r>
                      <a:r>
                        <a:rPr lang="en-US" sz="1200" b="1" i="0" u="none" strike="noStrike" baseline="0" dirty="0">
                          <a:solidFill>
                            <a:srgbClr val="FFFFFF"/>
                          </a:solidFill>
                          <a:effectLst/>
                          <a:latin typeface="Georgia Pro" panose="02040502050405020303" pitchFamily="18" charset="0"/>
                        </a:rPr>
                        <a:t> </a:t>
                      </a:r>
                      <a:r>
                        <a:rPr lang="en-US" sz="1200" b="1" i="0" u="none" strike="noStrike" dirty="0">
                          <a:solidFill>
                            <a:srgbClr val="FFFFFF"/>
                          </a:solidFill>
                          <a:effectLst/>
                          <a:latin typeface="Georgia Pro" panose="02040502050405020303" pitchFamily="18" charset="0"/>
                        </a:rPr>
                        <a:t>in MSA</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rgbClr val="FFFFFF"/>
                          </a:solidFill>
                          <a:effectLst/>
                          <a:latin typeface="Georgia Pro" panose="02040502050405020303" pitchFamily="18" charset="0"/>
                        </a:rPr>
                        <a:t>Union Comparators</a:t>
                      </a:r>
                      <a:r>
                        <a:rPr lang="en-US" sz="1200" b="1" i="0" u="none" strike="noStrike" baseline="0" dirty="0">
                          <a:solidFill>
                            <a:srgbClr val="FFFFFF"/>
                          </a:solidFill>
                          <a:effectLst/>
                          <a:latin typeface="Georgia Pro" panose="02040502050405020303" pitchFamily="18" charset="0"/>
                        </a:rPr>
                        <a:t> </a:t>
                      </a:r>
                      <a:r>
                        <a:rPr lang="en-US" sz="1200" b="1" i="0" u="none" strike="noStrike" dirty="0">
                          <a:solidFill>
                            <a:srgbClr val="FFFFFF"/>
                          </a:solidFill>
                          <a:effectLst/>
                          <a:latin typeface="Georgia Pro" panose="02040502050405020303" pitchFamily="18" charset="0"/>
                        </a:rPr>
                        <a:t>in MSA</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rgbClr val="FFFFFF"/>
                          </a:solidFill>
                          <a:effectLst/>
                          <a:latin typeface="Georgia Pro" panose="02040502050405020303" pitchFamily="18" charset="0"/>
                        </a:rPr>
                        <a:t>Median Household Income</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rgbClr val="FFFFFF"/>
                          </a:solidFill>
                          <a:effectLst/>
                          <a:latin typeface="Georgia Pro" panose="02040502050405020303" pitchFamily="18" charset="0"/>
                        </a:rPr>
                        <a:t>Median Home Value</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rgbClr val="FFFFFF"/>
                          </a:solidFill>
                          <a:effectLst/>
                          <a:latin typeface="Georgia Pro" panose="02040502050405020303" pitchFamily="18" charset="0"/>
                        </a:rPr>
                        <a:t>Median Owner</a:t>
                      </a:r>
                      <a:br>
                        <a:rPr lang="en-US" sz="1200" b="1" i="0" u="none" strike="noStrike" dirty="0">
                          <a:solidFill>
                            <a:srgbClr val="FFFFFF"/>
                          </a:solidFill>
                          <a:effectLst/>
                          <a:latin typeface="Georgia Pro" panose="02040502050405020303" pitchFamily="18" charset="0"/>
                        </a:rPr>
                      </a:br>
                      <a:r>
                        <a:rPr lang="en-US" sz="1200" b="1" i="0" u="none" strike="noStrike" dirty="0">
                          <a:solidFill>
                            <a:srgbClr val="FFFFFF"/>
                          </a:solidFill>
                          <a:effectLst/>
                          <a:latin typeface="Georgia Pro" panose="02040502050405020303" pitchFamily="18" charset="0"/>
                        </a:rPr>
                        <a:t> Costs</a:t>
                      </a:r>
                    </a:p>
                  </a:txBody>
                  <a:tcPr marL="6578" marR="6578" marT="65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026337">
                <a:tc>
                  <a:txBody>
                    <a:bodyPr/>
                    <a:lstStyle/>
                    <a:p>
                      <a:pPr algn="l" fontAlgn="ctr"/>
                      <a:r>
                        <a:rPr lang="en-US" sz="1200" b="0" i="0" u="none" strike="noStrike" dirty="0">
                          <a:solidFill>
                            <a:srgbClr val="000000"/>
                          </a:solidFill>
                          <a:effectLst/>
                          <a:latin typeface="Georgia Pro" panose="02040502050405020303" pitchFamily="18" charset="0"/>
                        </a:rPr>
                        <a:t>San Francisco-Oakland-Hayward MSA</a:t>
                      </a:r>
                    </a:p>
                  </a:txBody>
                  <a:tcPr marR="6578" marT="65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Georgia Pro" panose="02040502050405020303" pitchFamily="18" charset="0"/>
                        </a:rPr>
                        <a:t>Berkeley, </a:t>
                      </a:r>
                      <a:r>
                        <a:rPr lang="en-US" sz="1200" b="0" i="0" u="none" strike="noStrike" dirty="0">
                          <a:solidFill>
                            <a:schemeClr val="bg1"/>
                          </a:solidFill>
                          <a:effectLst/>
                          <a:latin typeface="Georgia Pro" panose="02040502050405020303" pitchFamily="18" charset="0"/>
                        </a:rPr>
                        <a:t>Daly City</a:t>
                      </a:r>
                      <a:r>
                        <a:rPr lang="en-US" sz="1200" b="0" i="0" u="none" strike="noStrike" dirty="0">
                          <a:solidFill>
                            <a:srgbClr val="000000"/>
                          </a:solidFill>
                          <a:effectLst/>
                          <a:latin typeface="Georgia Pro" panose="02040502050405020303" pitchFamily="18" charset="0"/>
                        </a:rPr>
                        <a:t>,  Fremont, Hayward,</a:t>
                      </a:r>
                      <a:r>
                        <a:rPr lang="en-US" sz="1200" b="0" i="0" u="none" strike="noStrike" baseline="0" dirty="0">
                          <a:solidFill>
                            <a:srgbClr val="000000"/>
                          </a:solidFill>
                          <a:effectLst/>
                          <a:latin typeface="Georgia Pro" panose="02040502050405020303" pitchFamily="18" charset="0"/>
                        </a:rPr>
                        <a:t> Richmond, San Mateo</a:t>
                      </a:r>
                      <a:endParaRPr lang="en-US" sz="1200" b="0" i="0" u="none" strike="noStrike" dirty="0">
                        <a:solidFill>
                          <a:srgbClr val="000000"/>
                        </a:solidFill>
                        <a:effectLst/>
                        <a:latin typeface="Georgia Pro" panose="02040502050405020303" pitchFamily="18" charset="0"/>
                      </a:endParaRP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Fremont, Hayward,</a:t>
                      </a:r>
                      <a:r>
                        <a:rPr lang="en-US" sz="1200" b="0" i="0" u="none" strike="noStrike" baseline="0" dirty="0">
                          <a:solidFill>
                            <a:srgbClr val="000000"/>
                          </a:solidFill>
                          <a:effectLst/>
                          <a:latin typeface="Georgia Pro" panose="02040502050405020303" pitchFamily="18" charset="0"/>
                        </a:rPr>
                        <a:t> Novato, Richmond, San Mateo</a:t>
                      </a:r>
                      <a:endParaRPr lang="en-US" sz="1200" b="0" i="0" u="none" strike="noStrike" dirty="0">
                        <a:solidFill>
                          <a:srgbClr val="000000"/>
                        </a:solidFill>
                        <a:effectLst/>
                        <a:latin typeface="Georgia Pro" panose="02040502050405020303" pitchFamily="18" charset="0"/>
                      </a:endParaRP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$101,714</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$849,500</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$2,985</a:t>
                      </a:r>
                    </a:p>
                  </a:txBody>
                  <a:tcPr marL="6578" marR="6578" marT="65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2661">
                <a:tc>
                  <a:txBody>
                    <a:bodyPr/>
                    <a:lstStyle/>
                    <a:p>
                      <a:pPr algn="l" fontAlgn="ctr"/>
                      <a:r>
                        <a:rPr lang="en-US" sz="1200" b="0" i="0" u="none" strike="noStrike" dirty="0">
                          <a:solidFill>
                            <a:srgbClr val="000000"/>
                          </a:solidFill>
                          <a:effectLst/>
                          <a:latin typeface="Georgia Pro" panose="02040502050405020303" pitchFamily="18" charset="0"/>
                        </a:rPr>
                        <a:t>San Jose-Sunnyvale-Santa Clara MSA</a:t>
                      </a:r>
                    </a:p>
                  </a:txBody>
                  <a:tcPr marR="6578" marT="65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Santa Clara</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$117,474</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$957,700</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$3,261</a:t>
                      </a:r>
                    </a:p>
                  </a:txBody>
                  <a:tcPr marL="6578" marR="6578" marT="65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1098">
                <a:tc>
                  <a:txBody>
                    <a:bodyPr/>
                    <a:lstStyle/>
                    <a:p>
                      <a:pPr algn="l" fontAlgn="ctr"/>
                      <a:r>
                        <a:rPr lang="en-US" sz="1200" b="1" i="0" u="none" strike="noStrike" dirty="0">
                          <a:solidFill>
                            <a:srgbClr val="000000"/>
                          </a:solidFill>
                          <a:effectLst/>
                          <a:latin typeface="Georgia Pro" panose="02040502050405020303" pitchFamily="18" charset="0"/>
                        </a:rPr>
                        <a:t>Santa Rosa</a:t>
                      </a:r>
                      <a:r>
                        <a:rPr lang="en-US" sz="1200" b="1" i="0" u="none" strike="noStrike" baseline="0" dirty="0">
                          <a:solidFill>
                            <a:srgbClr val="000000"/>
                          </a:solidFill>
                          <a:effectLst/>
                          <a:latin typeface="Georgia Pro" panose="02040502050405020303" pitchFamily="18" charset="0"/>
                        </a:rPr>
                        <a:t> MSA</a:t>
                      </a:r>
                      <a:endParaRPr lang="en-US" sz="1200" b="1" i="0" u="none" strike="noStrike" dirty="0">
                        <a:solidFill>
                          <a:srgbClr val="000000"/>
                        </a:solidFill>
                        <a:effectLst/>
                        <a:latin typeface="Georgia Pro" panose="02040502050405020303" pitchFamily="18" charset="0"/>
                      </a:endParaRPr>
                    </a:p>
                  </a:txBody>
                  <a:tcPr marR="6578" marT="65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r>
                        <a:rPr lang="en-US" sz="1200" b="1" i="0" u="none" strike="noStrike" dirty="0">
                          <a:solidFill>
                            <a:srgbClr val="3B3BE8"/>
                          </a:solidFill>
                          <a:effectLst/>
                          <a:latin typeface="Georgia Pro" panose="02040502050405020303" pitchFamily="18" charset="0"/>
                        </a:rPr>
                        <a:t>Santa Rosa</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r>
                        <a:rPr lang="en-US" sz="1200" b="1" i="0" u="none" strike="noStrike" dirty="0">
                          <a:solidFill>
                            <a:srgbClr val="3B3BE8"/>
                          </a:solidFill>
                          <a:effectLst/>
                          <a:latin typeface="Georgia Pro" panose="02040502050405020303" pitchFamily="18" charset="0"/>
                        </a:rPr>
                        <a:t>Santa Rosa, </a:t>
                      </a:r>
                      <a:r>
                        <a:rPr lang="en-US" sz="1200" b="1" i="0" u="none" strike="noStrike" dirty="0">
                          <a:solidFill>
                            <a:schemeClr val="tx1"/>
                          </a:solidFill>
                          <a:effectLst/>
                          <a:latin typeface="Georgia Pro" panose="02040502050405020303" pitchFamily="18" charset="0"/>
                        </a:rPr>
                        <a:t>Petaluma</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$80,409</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rgbClr val="000000"/>
                          </a:solidFill>
                          <a:effectLst/>
                          <a:latin typeface="Georgia Pro" panose="02040502050405020303" pitchFamily="18" charset="0"/>
                        </a:rPr>
                        <a:t>$628,400</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rgbClr val="000000"/>
                          </a:solidFill>
                          <a:effectLst/>
                          <a:latin typeface="Georgia Pro" panose="02040502050405020303" pitchFamily="18" charset="0"/>
                        </a:rPr>
                        <a:t>$2,382</a:t>
                      </a:r>
                    </a:p>
                  </a:txBody>
                  <a:tcPr marL="6578" marR="6578" marT="65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4"/>
                  </a:ext>
                </a:extLst>
              </a:tr>
              <a:tr h="451098">
                <a:tc>
                  <a:txBody>
                    <a:bodyPr/>
                    <a:lstStyle/>
                    <a:p>
                      <a:pPr algn="l" fontAlgn="ctr"/>
                      <a:r>
                        <a:rPr lang="en-US" sz="1200" b="0" i="0" u="none" strike="noStrike" dirty="0">
                          <a:solidFill>
                            <a:srgbClr val="000000"/>
                          </a:solidFill>
                          <a:effectLst/>
                          <a:latin typeface="Georgia Pro" panose="02040502050405020303" pitchFamily="18" charset="0"/>
                        </a:rPr>
                        <a:t>Salinas MSA</a:t>
                      </a:r>
                    </a:p>
                  </a:txBody>
                  <a:tcPr marR="6578" marT="65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Salinas</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Georgia Pro" panose="02040502050405020303" pitchFamily="18" charset="0"/>
                        </a:rPr>
                        <a:t>$71,274</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Georgia Pro" panose="02040502050405020303" pitchFamily="18" charset="0"/>
                        </a:rPr>
                        <a:t>$517,200</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Georgia Pro" panose="02040502050405020303" pitchFamily="18" charset="0"/>
                        </a:rPr>
                        <a:t>$2,159</a:t>
                      </a:r>
                    </a:p>
                  </a:txBody>
                  <a:tcPr marL="6578" marR="6578" marT="65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1098">
                <a:tc>
                  <a:txBody>
                    <a:bodyPr/>
                    <a:lstStyle/>
                    <a:p>
                      <a:pPr algn="l" fontAlgn="ctr"/>
                      <a:r>
                        <a:rPr lang="en-US" sz="1200" b="0" i="0" u="none" strike="noStrike" dirty="0">
                          <a:solidFill>
                            <a:srgbClr val="000000"/>
                          </a:solidFill>
                          <a:effectLst/>
                          <a:latin typeface="Georgia Pro" panose="02040502050405020303" pitchFamily="18" charset="0"/>
                        </a:rPr>
                        <a:t>Vallejo-Fairfield MSA</a:t>
                      </a:r>
                    </a:p>
                  </a:txBody>
                  <a:tcPr marR="6578" marT="65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Fairfield,</a:t>
                      </a:r>
                      <a:r>
                        <a:rPr lang="en-US" sz="1200" b="0" i="0" u="none" strike="noStrike" baseline="0" dirty="0">
                          <a:solidFill>
                            <a:srgbClr val="000000"/>
                          </a:solidFill>
                          <a:effectLst/>
                          <a:latin typeface="Georgia Pro" panose="02040502050405020303" pitchFamily="18" charset="0"/>
                        </a:rPr>
                        <a:t> Vacaville, Vallejo</a:t>
                      </a:r>
                      <a:endParaRPr lang="en-US" sz="1200" b="0" i="0" u="none" strike="noStrike" dirty="0">
                        <a:solidFill>
                          <a:srgbClr val="000000"/>
                        </a:solidFill>
                        <a:effectLst/>
                        <a:latin typeface="Georgia Pro" panose="02040502050405020303" pitchFamily="18" charset="0"/>
                      </a:endParaRP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Vallejo</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$77,133</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$411,700</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$2,131</a:t>
                      </a:r>
                    </a:p>
                  </a:txBody>
                  <a:tcPr marL="6578" marR="6578" marT="65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1098">
                <a:tc>
                  <a:txBody>
                    <a:bodyPr/>
                    <a:lstStyle/>
                    <a:p>
                      <a:pPr algn="l" fontAlgn="ctr"/>
                      <a:r>
                        <a:rPr lang="en-US" sz="1200" b="0" i="0" u="none" strike="noStrike" dirty="0">
                          <a:solidFill>
                            <a:srgbClr val="000000"/>
                          </a:solidFill>
                          <a:effectLst/>
                          <a:latin typeface="Georgia Pro" panose="02040502050405020303" pitchFamily="18" charset="0"/>
                        </a:rPr>
                        <a:t>Modesto</a:t>
                      </a:r>
                    </a:p>
                  </a:txBody>
                  <a:tcPr marR="6578" marT="65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Georgia Pro" panose="02040502050405020303" pitchFamily="18" charset="0"/>
                        </a:rPr>
                        <a:t>Modesto</a:t>
                      </a:r>
                    </a:p>
                  </a:txBody>
                  <a:tcPr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Georgia Pro" panose="02040502050405020303" pitchFamily="18" charset="0"/>
                        </a:rPr>
                        <a:t>$59,514</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$288,200</a:t>
                      </a:r>
                    </a:p>
                  </a:txBody>
                  <a:tcPr marL="6578" marR="6578" marT="6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$1,606</a:t>
                      </a:r>
                    </a:p>
                  </a:txBody>
                  <a:tcPr marL="6578" marR="6578" marT="65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1" name="Picture 10">
            <a:extLst>
              <a:ext uri="{FF2B5EF4-FFF2-40B4-BE49-F238E27FC236}">
                <a16:creationId xmlns:a16="http://schemas.microsoft.com/office/drawing/2014/main" id="{71324EB5-00E8-0443-938F-9228AFB16370}"/>
              </a:ext>
            </a:extLst>
          </p:cNvPr>
          <p:cNvPicPr>
            <a:picLocks noChangeAspect="1"/>
          </p:cNvPicPr>
          <p:nvPr/>
        </p:nvPicPr>
        <p:blipFill>
          <a:blip r:embed="rId3"/>
          <a:stretch>
            <a:fillRect/>
          </a:stretch>
        </p:blipFill>
        <p:spPr>
          <a:xfrm>
            <a:off x="7337423" y="1229572"/>
            <a:ext cx="4510647" cy="4003497"/>
          </a:xfrm>
          <a:prstGeom prst="rect">
            <a:avLst/>
          </a:prstGeom>
          <a:ln w="25400" cmpd="thinThick">
            <a:solidFill>
              <a:schemeClr val="tx1"/>
            </a:solidFill>
          </a:ln>
        </p:spPr>
      </p:pic>
    </p:spTree>
    <p:extLst>
      <p:ext uri="{BB962C8B-B14F-4D97-AF65-F5344CB8AC3E}">
        <p14:creationId xmlns:p14="http://schemas.microsoft.com/office/powerpoint/2010/main" val="24882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D83074-83AF-0448-8456-157CD5B0744B}"/>
              </a:ext>
            </a:extLst>
          </p:cNvPr>
          <p:cNvSpPr>
            <a:spLocks noGrp="1"/>
          </p:cNvSpPr>
          <p:nvPr>
            <p:ph sz="half" idx="2"/>
          </p:nvPr>
        </p:nvSpPr>
        <p:spPr>
          <a:xfrm>
            <a:off x="343930" y="1126738"/>
            <a:ext cx="11504140" cy="4300925"/>
          </a:xfrm>
        </p:spPr>
        <p:txBody>
          <a:bodyPr>
            <a:normAutofit fontScale="92500" lnSpcReduction="20000"/>
          </a:bodyPr>
          <a:lstStyle/>
          <a:p>
            <a:pPr>
              <a:lnSpc>
                <a:spcPct val="100000"/>
              </a:lnSpc>
              <a:buFont typeface="Wingdings" pitchFamily="2" charset="2"/>
              <a:buChar char="§"/>
            </a:pPr>
            <a:r>
              <a:rPr lang="en-US" sz="3600" dirty="0">
                <a:latin typeface="Georgia Pro" panose="02040502050405020303" pitchFamily="18" charset="0"/>
              </a:rPr>
              <a:t>Large and small entities are generally recognized to be different </a:t>
            </a:r>
          </a:p>
          <a:p>
            <a:pPr>
              <a:lnSpc>
                <a:spcPct val="100000"/>
              </a:lnSpc>
              <a:buFont typeface="Wingdings" pitchFamily="2" charset="2"/>
              <a:buChar char="§"/>
            </a:pPr>
            <a:endParaRPr lang="en-US" sz="500" dirty="0">
              <a:latin typeface="Georgia Pro" panose="02040502050405020303" pitchFamily="18" charset="0"/>
            </a:endParaRPr>
          </a:p>
          <a:p>
            <a:pPr>
              <a:lnSpc>
                <a:spcPct val="100000"/>
              </a:lnSpc>
              <a:buFont typeface="Wingdings" pitchFamily="2" charset="2"/>
              <a:buChar char="§"/>
            </a:pPr>
            <a:r>
              <a:rPr lang="en-US" sz="3600" dirty="0">
                <a:latin typeface="Georgia Pro" panose="02040502050405020303" pitchFamily="18" charset="0"/>
              </a:rPr>
              <a:t>The challenge is what is your cutoff threshold</a:t>
            </a:r>
          </a:p>
          <a:p>
            <a:pPr>
              <a:lnSpc>
                <a:spcPct val="100000"/>
              </a:lnSpc>
              <a:buFont typeface="Wingdings" pitchFamily="2" charset="2"/>
              <a:buChar char="§"/>
            </a:pPr>
            <a:endParaRPr lang="en-US" sz="600" dirty="0">
              <a:latin typeface="Georgia Pro" panose="02040502050405020303" pitchFamily="18" charset="0"/>
            </a:endParaRPr>
          </a:p>
          <a:p>
            <a:pPr>
              <a:lnSpc>
                <a:spcPct val="100000"/>
              </a:lnSpc>
              <a:buFont typeface="Wingdings" pitchFamily="2" charset="2"/>
              <a:buChar char="§"/>
            </a:pPr>
            <a:r>
              <a:rPr lang="en-US" sz="3600" dirty="0">
                <a:latin typeface="Georgia Pro" panose="02040502050405020303" pitchFamily="18" charset="0"/>
              </a:rPr>
              <a:t>RPLG has commonly used +/- 50% but there is no magic in this number</a:t>
            </a:r>
          </a:p>
          <a:p>
            <a:pPr>
              <a:lnSpc>
                <a:spcPct val="100000"/>
              </a:lnSpc>
              <a:buFont typeface="Wingdings" pitchFamily="2" charset="2"/>
              <a:buChar char="§"/>
            </a:pPr>
            <a:endParaRPr lang="en-US" sz="600" dirty="0">
              <a:latin typeface="Georgia Pro" panose="02040502050405020303" pitchFamily="18" charset="0"/>
            </a:endParaRPr>
          </a:p>
          <a:p>
            <a:pPr>
              <a:lnSpc>
                <a:spcPct val="100000"/>
              </a:lnSpc>
              <a:buFont typeface="Wingdings" pitchFamily="2" charset="2"/>
              <a:buChar char="§"/>
            </a:pPr>
            <a:r>
              <a:rPr lang="en-US" sz="3600" dirty="0">
                <a:latin typeface="Georgia Pro" panose="02040502050405020303" pitchFamily="18" charset="0"/>
              </a:rPr>
              <a:t>Calibrating criteria can depend on the degree of challenge involved with identifying a reasonable sample size, as well as the need to balance different relevant factors</a:t>
            </a:r>
          </a:p>
        </p:txBody>
      </p:sp>
      <p:sp>
        <p:nvSpPr>
          <p:cNvPr id="6" name="Slide Number Placeholder 5">
            <a:extLst>
              <a:ext uri="{FF2B5EF4-FFF2-40B4-BE49-F238E27FC236}">
                <a16:creationId xmlns:a16="http://schemas.microsoft.com/office/drawing/2014/main" id="{8A58747D-A142-2C44-9032-8101948A0BC8}"/>
              </a:ext>
            </a:extLst>
          </p:cNvPr>
          <p:cNvSpPr>
            <a:spLocks noGrp="1"/>
          </p:cNvSpPr>
          <p:nvPr>
            <p:ph type="sldNum" sz="quarter" idx="12"/>
          </p:nvPr>
        </p:nvSpPr>
        <p:spPr/>
        <p:txBody>
          <a:bodyPr/>
          <a:lstStyle/>
          <a:p>
            <a:fld id="{76EFBEE3-2A9E-304D-B391-B568C310982A}" type="slidenum">
              <a:rPr lang="en-US" smtClean="0"/>
              <a:pPr/>
              <a:t>12</a:t>
            </a:fld>
            <a:endParaRPr lang="en-US"/>
          </a:p>
        </p:txBody>
      </p:sp>
      <p:sp>
        <p:nvSpPr>
          <p:cNvPr id="7" name="Title 6">
            <a:extLst>
              <a:ext uri="{FF2B5EF4-FFF2-40B4-BE49-F238E27FC236}">
                <a16:creationId xmlns:a16="http://schemas.microsoft.com/office/drawing/2014/main" id="{C5B01010-5ECE-5A43-A6F9-06A34F7D2F9F}"/>
              </a:ext>
            </a:extLst>
          </p:cNvPr>
          <p:cNvSpPr>
            <a:spLocks noGrp="1"/>
          </p:cNvSpPr>
          <p:nvPr>
            <p:ph type="title"/>
          </p:nvPr>
        </p:nvSpPr>
        <p:spPr>
          <a:xfrm>
            <a:off x="343930" y="365126"/>
            <a:ext cx="11504140" cy="598702"/>
          </a:xfrm>
        </p:spPr>
        <p:txBody>
          <a:bodyPr>
            <a:normAutofit fontScale="90000"/>
          </a:bodyPr>
          <a:lstStyle/>
          <a:p>
            <a:r>
              <a:rPr lang="en-US" dirty="0">
                <a:latin typeface="Georgia Pro" panose="02040502050405020303" pitchFamily="18" charset="0"/>
              </a:rPr>
              <a:t>CRITERIA #4: POPULATION</a:t>
            </a:r>
          </a:p>
        </p:txBody>
      </p:sp>
    </p:spTree>
    <p:extLst>
      <p:ext uri="{BB962C8B-B14F-4D97-AF65-F5344CB8AC3E}">
        <p14:creationId xmlns:p14="http://schemas.microsoft.com/office/powerpoint/2010/main" val="283352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4D895B7-D4A3-8745-9578-7FEF4D09DBEC}"/>
              </a:ext>
            </a:extLst>
          </p:cNvPr>
          <p:cNvSpPr>
            <a:spLocks noGrp="1"/>
          </p:cNvSpPr>
          <p:nvPr>
            <p:ph type="sldNum" sz="quarter" idx="12"/>
          </p:nvPr>
        </p:nvSpPr>
        <p:spPr/>
        <p:txBody>
          <a:bodyPr/>
          <a:lstStyle/>
          <a:p>
            <a:fld id="{76EFBEE3-2A9E-304D-B391-B568C310982A}" type="slidenum">
              <a:rPr lang="en-US" smtClean="0"/>
              <a:pPr/>
              <a:t>13</a:t>
            </a:fld>
            <a:endParaRPr lang="en-US"/>
          </a:p>
        </p:txBody>
      </p:sp>
      <p:sp>
        <p:nvSpPr>
          <p:cNvPr id="7" name="Title 6">
            <a:extLst>
              <a:ext uri="{FF2B5EF4-FFF2-40B4-BE49-F238E27FC236}">
                <a16:creationId xmlns:a16="http://schemas.microsoft.com/office/drawing/2014/main" id="{2F9E4247-B068-0D4D-9632-65E251AC05B3}"/>
              </a:ext>
            </a:extLst>
          </p:cNvPr>
          <p:cNvSpPr>
            <a:spLocks noGrp="1"/>
          </p:cNvSpPr>
          <p:nvPr>
            <p:ph type="title"/>
          </p:nvPr>
        </p:nvSpPr>
        <p:spPr>
          <a:xfrm>
            <a:off x="7543800" y="2562496"/>
            <a:ext cx="4304270" cy="598702"/>
          </a:xfrm>
        </p:spPr>
        <p:txBody>
          <a:bodyPr>
            <a:noAutofit/>
          </a:bodyPr>
          <a:lstStyle/>
          <a:p>
            <a:pPr algn="ctr"/>
            <a:r>
              <a:rPr lang="en-US" sz="4000" dirty="0">
                <a:latin typeface="Georgia Pro" panose="02040502050405020303" pitchFamily="18" charset="0"/>
              </a:rPr>
              <a:t>CRITERIA #4: POPULATION</a:t>
            </a:r>
          </a:p>
        </p:txBody>
      </p:sp>
      <p:graphicFrame>
        <p:nvGraphicFramePr>
          <p:cNvPr id="8" name="Table 7">
            <a:extLst>
              <a:ext uri="{FF2B5EF4-FFF2-40B4-BE49-F238E27FC236}">
                <a16:creationId xmlns:a16="http://schemas.microsoft.com/office/drawing/2014/main" id="{15E9276B-6D76-5A48-99AA-11EFA8BAD0DB}"/>
              </a:ext>
            </a:extLst>
          </p:cNvPr>
          <p:cNvGraphicFramePr>
            <a:graphicFrameLocks noGrp="1"/>
          </p:cNvGraphicFramePr>
          <p:nvPr>
            <p:extLst>
              <p:ext uri="{D42A27DB-BD31-4B8C-83A1-F6EECF244321}">
                <p14:modId xmlns:p14="http://schemas.microsoft.com/office/powerpoint/2010/main" val="797386498"/>
              </p:ext>
            </p:extLst>
          </p:nvPr>
        </p:nvGraphicFramePr>
        <p:xfrm>
          <a:off x="839230" y="264519"/>
          <a:ext cx="6323570" cy="5793358"/>
        </p:xfrm>
        <a:graphic>
          <a:graphicData uri="http://schemas.openxmlformats.org/drawingml/2006/table">
            <a:tbl>
              <a:tblPr firstRow="1" bandRow="1"/>
              <a:tblGrid>
                <a:gridCol w="2195913">
                  <a:extLst>
                    <a:ext uri="{9D8B030D-6E8A-4147-A177-3AD203B41FA5}">
                      <a16:colId xmlns:a16="http://schemas.microsoft.com/office/drawing/2014/main" val="20000"/>
                    </a:ext>
                  </a:extLst>
                </a:gridCol>
                <a:gridCol w="2258070">
                  <a:extLst>
                    <a:ext uri="{9D8B030D-6E8A-4147-A177-3AD203B41FA5}">
                      <a16:colId xmlns:a16="http://schemas.microsoft.com/office/drawing/2014/main" val="20001"/>
                    </a:ext>
                  </a:extLst>
                </a:gridCol>
                <a:gridCol w="1869587">
                  <a:extLst>
                    <a:ext uri="{9D8B030D-6E8A-4147-A177-3AD203B41FA5}">
                      <a16:colId xmlns:a16="http://schemas.microsoft.com/office/drawing/2014/main" val="20002"/>
                    </a:ext>
                  </a:extLst>
                </a:gridCol>
              </a:tblGrid>
              <a:tr h="206215">
                <a:tc>
                  <a:txBody>
                    <a:bodyPr/>
                    <a:lstStyle/>
                    <a:p>
                      <a:pPr algn="ctr" fontAlgn="ctr"/>
                      <a:r>
                        <a:rPr lang="en-US" sz="1200" b="1" i="0" u="none" strike="noStrike" dirty="0">
                          <a:solidFill>
                            <a:schemeClr val="bg1"/>
                          </a:solidFill>
                          <a:effectLst/>
                          <a:latin typeface="Georgia Pro" panose="02040502050405020303" pitchFamily="18" charset="0"/>
                        </a:rPr>
                        <a:t>City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1/1/16 Population</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Within Range?</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San Jose</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1,042,094</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San Francisco</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866,583</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Oakland</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422,856</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Stockton</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315,592</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206215">
                <a:tc>
                  <a:txBody>
                    <a:bodyPr/>
                    <a:lstStyle/>
                    <a:p>
                      <a:pPr algn="ctr" fontAlgn="ctr"/>
                      <a:r>
                        <a:rPr lang="en-US" sz="1200" b="0" i="0" u="none" strike="noStrike" baseline="0" dirty="0">
                          <a:solidFill>
                            <a:srgbClr val="000000"/>
                          </a:solidFill>
                          <a:effectLst/>
                          <a:latin typeface="Georgia Pro" panose="02040502050405020303" pitchFamily="18" charset="0"/>
                        </a:rPr>
                        <a:t>Fremont</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baseline="0" dirty="0">
                          <a:solidFill>
                            <a:srgbClr val="000000"/>
                          </a:solidFill>
                          <a:effectLst/>
                          <a:latin typeface="Georgia Pro" panose="02040502050405020303" pitchFamily="18" charset="0"/>
                        </a:rPr>
                        <a:t>229,324</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25553">
                <a:tc>
                  <a:txBody>
                    <a:bodyPr/>
                    <a:lstStyle/>
                    <a:p>
                      <a:pPr algn="ctr" fontAlgn="ctr"/>
                      <a:r>
                        <a:rPr lang="en-US" sz="1200" b="0" i="0" u="none" strike="noStrike" baseline="0">
                          <a:solidFill>
                            <a:srgbClr val="000000"/>
                          </a:solidFill>
                          <a:effectLst/>
                          <a:latin typeface="Georgia Pro" panose="02040502050405020303" pitchFamily="18" charset="0"/>
                        </a:rPr>
                        <a:t>Modesto</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211,903</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06215">
                <a:tc>
                  <a:txBody>
                    <a:bodyPr/>
                    <a:lstStyle/>
                    <a:p>
                      <a:pPr algn="ctr" fontAlgn="ctr"/>
                      <a:r>
                        <a:rPr lang="en-US" sz="1200" b="1" i="1" u="none" strike="noStrike" baseline="0" dirty="0">
                          <a:solidFill>
                            <a:srgbClr val="000000"/>
                          </a:solidFill>
                          <a:effectLst/>
                          <a:latin typeface="Georgia Pro" panose="02040502050405020303" pitchFamily="18" charset="0"/>
                        </a:rPr>
                        <a:t>Santa Rosa</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1" u="none" strike="noStrike" baseline="0" dirty="0">
                          <a:solidFill>
                            <a:srgbClr val="000000"/>
                          </a:solidFill>
                          <a:effectLst/>
                          <a:latin typeface="Georgia Pro" panose="02040502050405020303" pitchFamily="18" charset="0"/>
                        </a:rPr>
                        <a:t>175,667</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1"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7"/>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Hayward</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158,985</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Sunnyvale</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148,372</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Concord</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129,707</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Santa Clara</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123,752</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Berkeley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119,915</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Vallejo</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117,322</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Antioch</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112,968</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Fairfield</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112,637</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Richmond</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110,378</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Daly City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109,139</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San Mateo</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102,659</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Vacaville</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97,667</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Tracy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89,208</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206215">
                <a:tc>
                  <a:txBody>
                    <a:bodyPr/>
                    <a:lstStyle/>
                    <a:p>
                      <a:pPr algn="ctr" fontAlgn="ctr"/>
                      <a:r>
                        <a:rPr lang="en-US" sz="1200" b="0" i="0" u="none" strike="noStrike" baseline="0">
                          <a:solidFill>
                            <a:srgbClr val="000000"/>
                          </a:solidFill>
                          <a:effectLst/>
                          <a:latin typeface="Georgia Pro" panose="02040502050405020303" pitchFamily="18" charset="0"/>
                        </a:rPr>
                        <a:t>Livermore</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a:solidFill>
                            <a:srgbClr val="000000"/>
                          </a:solidFill>
                          <a:effectLst/>
                          <a:latin typeface="Georgia Pro" panose="02040502050405020303" pitchFamily="18" charset="0"/>
                        </a:rPr>
                        <a:t>88,138</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baseline="0" dirty="0">
                          <a:solidFill>
                            <a:srgbClr val="000000"/>
                          </a:solidFill>
                          <a:effectLst/>
                          <a:latin typeface="Georgia Pro" panose="02040502050405020303" pitchFamily="18" charset="0"/>
                        </a:rPr>
                        <a: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San Leandro</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87,700</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2"/>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Redwood City</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85,992</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3"/>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Napa</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80,576</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4"/>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Alameda</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79,277</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5"/>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San Ramon</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78,363</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6"/>
                  </a:ext>
                </a:extLst>
              </a:tr>
              <a:tr h="206215">
                <a:tc>
                  <a:txBody>
                    <a:bodyPr/>
                    <a:lstStyle/>
                    <a:p>
                      <a:pPr algn="ctr" fontAlgn="ctr"/>
                      <a:r>
                        <a:rPr lang="en-US" sz="1200" b="0" i="0" u="none" strike="noStrike" dirty="0">
                          <a:solidFill>
                            <a:srgbClr val="000000"/>
                          </a:solidFill>
                          <a:effectLst/>
                          <a:latin typeface="Georgia Pro" panose="02040502050405020303" pitchFamily="18" charset="0"/>
                        </a:rPr>
                        <a:t>Mountain View</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77,925</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 </a:t>
                      </a:r>
                    </a:p>
                  </a:txBody>
                  <a:tcPr marL="8966" marR="8966" marT="89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495868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2630-4ACD-574F-94BA-B6C89D4608A8}"/>
              </a:ext>
            </a:extLst>
          </p:cNvPr>
          <p:cNvSpPr>
            <a:spLocks noGrp="1"/>
          </p:cNvSpPr>
          <p:nvPr>
            <p:ph type="title"/>
          </p:nvPr>
        </p:nvSpPr>
        <p:spPr/>
        <p:txBody>
          <a:bodyPr>
            <a:noAutofit/>
          </a:bodyPr>
          <a:lstStyle/>
          <a:p>
            <a:r>
              <a:rPr lang="en-US" sz="3200" dirty="0">
                <a:latin typeface="Georgia Pro" panose="02040502050405020303" pitchFamily="18" charset="0"/>
              </a:rPr>
              <a:t>CRITERIA #5: LABOR MARKET – RECRUITMENT AND RESIDENCE DATA</a:t>
            </a:r>
          </a:p>
        </p:txBody>
      </p:sp>
      <p:sp>
        <p:nvSpPr>
          <p:cNvPr id="3" name="Content Placeholder 2">
            <a:extLst>
              <a:ext uri="{FF2B5EF4-FFF2-40B4-BE49-F238E27FC236}">
                <a16:creationId xmlns:a16="http://schemas.microsoft.com/office/drawing/2014/main" id="{2F530D35-C365-E741-84FD-1DFD2406E806}"/>
              </a:ext>
            </a:extLst>
          </p:cNvPr>
          <p:cNvSpPr>
            <a:spLocks noGrp="1"/>
          </p:cNvSpPr>
          <p:nvPr>
            <p:ph idx="1"/>
          </p:nvPr>
        </p:nvSpPr>
        <p:spPr>
          <a:xfrm>
            <a:off x="2446638" y="1175307"/>
            <a:ext cx="9401432" cy="5064855"/>
          </a:xfrm>
        </p:spPr>
        <p:txBody>
          <a:bodyPr>
            <a:normAutofit fontScale="92500"/>
          </a:bodyPr>
          <a:lstStyle/>
          <a:p>
            <a:pPr>
              <a:lnSpc>
                <a:spcPct val="100000"/>
              </a:lnSpc>
              <a:buFont typeface="Wingdings" pitchFamily="2" charset="2"/>
              <a:buChar char="§"/>
            </a:pPr>
            <a:r>
              <a:rPr lang="en-US" dirty="0">
                <a:latin typeface="Georgia Pro" panose="02040502050405020303" pitchFamily="18" charset="0"/>
              </a:rPr>
              <a:t>Agency-specific recruitment and residence data (zip code analysis) can often further paint a picture of your labor market</a:t>
            </a:r>
          </a:p>
          <a:p>
            <a:pPr>
              <a:lnSpc>
                <a:spcPct val="100000"/>
              </a:lnSpc>
              <a:buFont typeface="Wingdings" pitchFamily="2" charset="2"/>
              <a:buChar char="§"/>
            </a:pPr>
            <a:endParaRPr lang="en-US" sz="500" dirty="0">
              <a:latin typeface="Georgia Pro" panose="02040502050405020303" pitchFamily="18" charset="0"/>
            </a:endParaRPr>
          </a:p>
          <a:p>
            <a:pPr>
              <a:lnSpc>
                <a:spcPct val="100000"/>
              </a:lnSpc>
              <a:buFont typeface="Wingdings" pitchFamily="2" charset="2"/>
              <a:buChar char="§"/>
            </a:pPr>
            <a:r>
              <a:rPr lang="en-US" dirty="0">
                <a:latin typeface="Georgia Pro" panose="02040502050405020303" pitchFamily="18" charset="0"/>
              </a:rPr>
              <a:t>Different occupations can have different recruitment markets</a:t>
            </a:r>
          </a:p>
          <a:p>
            <a:pPr>
              <a:lnSpc>
                <a:spcPct val="100000"/>
              </a:lnSpc>
              <a:buFont typeface="Wingdings" pitchFamily="2" charset="2"/>
              <a:buChar char="§"/>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dirty="0">
                <a:latin typeface="Georgia Pro" panose="02040502050405020303" pitchFamily="18" charset="0"/>
              </a:rPr>
              <a:t>Executive/leadership: often statewide or even national</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dirty="0">
                <a:latin typeface="Georgia Pro" panose="02040502050405020303" pitchFamily="18" charset="0"/>
              </a:rPr>
              <a:t>Labor, trades, clerical: often highly localized given competition with the private sector</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dirty="0">
                <a:latin typeface="Georgia Pro" panose="02040502050405020303" pitchFamily="18" charset="0"/>
              </a:rPr>
              <a:t>Firefighters: sometimes a broader market due to the lower number of annual appearances required under </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dirty="0">
                <a:latin typeface="Georgia Pro" panose="02040502050405020303" pitchFamily="18" charset="0"/>
              </a:rPr>
              <a:t>   24-hour schedules</a:t>
            </a:r>
            <a:endParaRPr lang="en-US" dirty="0">
              <a:solidFill>
                <a:srgbClr val="FF0000"/>
              </a:solidFill>
              <a:latin typeface="Georgia Pro" panose="02040502050405020303" pitchFamily="18" charset="0"/>
            </a:endParaRPr>
          </a:p>
        </p:txBody>
      </p:sp>
      <p:sp>
        <p:nvSpPr>
          <p:cNvPr id="4" name="Slide Number Placeholder 3">
            <a:extLst>
              <a:ext uri="{FF2B5EF4-FFF2-40B4-BE49-F238E27FC236}">
                <a16:creationId xmlns:a16="http://schemas.microsoft.com/office/drawing/2014/main" id="{4741E7F5-54C8-8F4F-92D5-BB1C4CA3DC43}"/>
              </a:ext>
            </a:extLst>
          </p:cNvPr>
          <p:cNvSpPr>
            <a:spLocks noGrp="1"/>
          </p:cNvSpPr>
          <p:nvPr>
            <p:ph type="sldNum" sz="quarter" idx="12"/>
          </p:nvPr>
        </p:nvSpPr>
        <p:spPr/>
        <p:txBody>
          <a:bodyPr/>
          <a:lstStyle/>
          <a:p>
            <a:fld id="{76EFBEE3-2A9E-304D-B391-B568C310982A}" type="slidenum">
              <a:rPr lang="en-US" smtClean="0"/>
              <a:pPr/>
              <a:t>14</a:t>
            </a:fld>
            <a:endParaRPr lang="en-US" dirty="0"/>
          </a:p>
        </p:txBody>
      </p:sp>
    </p:spTree>
    <p:extLst>
      <p:ext uri="{BB962C8B-B14F-4D97-AF65-F5344CB8AC3E}">
        <p14:creationId xmlns:p14="http://schemas.microsoft.com/office/powerpoint/2010/main" val="86317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BA7A8-CF31-984F-9F79-4C88570EBFAF}"/>
              </a:ext>
            </a:extLst>
          </p:cNvPr>
          <p:cNvSpPr>
            <a:spLocks noGrp="1"/>
          </p:cNvSpPr>
          <p:nvPr>
            <p:ph sz="half" idx="2"/>
          </p:nvPr>
        </p:nvSpPr>
        <p:spPr>
          <a:xfrm>
            <a:off x="343930" y="1190560"/>
            <a:ext cx="7550115" cy="2607663"/>
          </a:xfrm>
        </p:spPr>
        <p:txBody>
          <a:bodyPr>
            <a:normAutofit fontScale="25000" lnSpcReduction="20000"/>
          </a:bodyPr>
          <a:lstStyle/>
          <a:p>
            <a:pPr>
              <a:lnSpc>
                <a:spcPct val="120000"/>
              </a:lnSpc>
              <a:buFont typeface="Wingdings" pitchFamily="2" charset="2"/>
              <a:buChar char="§"/>
            </a:pPr>
            <a:r>
              <a:rPr lang="en-US" sz="7200" dirty="0">
                <a:solidFill>
                  <a:srgbClr val="2C2C2C"/>
                </a:solidFill>
                <a:latin typeface="Georgia Pro" panose="02040502050405020303" pitchFamily="18" charset="0"/>
              </a:rPr>
              <a:t>Santa Rosa Local 1401 Labor Market </a:t>
            </a:r>
          </a:p>
          <a:p>
            <a:pPr>
              <a:lnSpc>
                <a:spcPct val="120000"/>
              </a:lnSpc>
              <a:buFont typeface="Wingdings" pitchFamily="2" charset="2"/>
              <a:buChar char="§"/>
            </a:pPr>
            <a:endParaRPr lang="en-US" sz="2000" dirty="0">
              <a:solidFill>
                <a:srgbClr val="2C2C2C"/>
              </a:solidFill>
              <a:latin typeface="Georgia Pro" panose="02040502050405020303" pitchFamily="18" charset="0"/>
            </a:endParaRPr>
          </a:p>
          <a:p>
            <a:pPr lvl="1">
              <a:lnSpc>
                <a:spcPct val="120000"/>
              </a:lnSpc>
              <a:buFont typeface="Courier New" panose="02070309020205020404" pitchFamily="49" charset="0"/>
              <a:buChar char="o"/>
            </a:pPr>
            <a:r>
              <a:rPr lang="en-US" sz="7200" dirty="0">
                <a:solidFill>
                  <a:srgbClr val="2C2C2C"/>
                </a:solidFill>
                <a:latin typeface="Georgia Pro" panose="02040502050405020303" pitchFamily="18" charset="0"/>
              </a:rPr>
              <a:t>Based on zip code analysis of current residence, </a:t>
            </a:r>
            <a:r>
              <a:rPr lang="en-US" sz="7200" b="1" dirty="0">
                <a:solidFill>
                  <a:srgbClr val="3B3BE8"/>
                </a:solidFill>
                <a:latin typeface="Georgia Pro" panose="02040502050405020303" pitchFamily="18" charset="0"/>
              </a:rPr>
              <a:t>61%</a:t>
            </a:r>
            <a:r>
              <a:rPr lang="en-US" sz="7200" dirty="0">
                <a:solidFill>
                  <a:schemeClr val="bg2"/>
                </a:solidFill>
                <a:latin typeface="Georgia Pro" panose="02040502050405020303" pitchFamily="18" charset="0"/>
              </a:rPr>
              <a:t> </a:t>
            </a:r>
            <a:r>
              <a:rPr lang="en-US" sz="7200" dirty="0">
                <a:solidFill>
                  <a:srgbClr val="2C2C2C"/>
                </a:solidFill>
                <a:latin typeface="Georgia Pro" panose="02040502050405020303" pitchFamily="18" charset="0"/>
              </a:rPr>
              <a:t>of the Santa Rosa Fire Fighters Local 1401 live in communities within the Santa Rosa MSA</a:t>
            </a:r>
          </a:p>
          <a:p>
            <a:pPr lvl="1">
              <a:lnSpc>
                <a:spcPct val="120000"/>
              </a:lnSpc>
              <a:buFont typeface="Courier New" panose="02070309020205020404" pitchFamily="49" charset="0"/>
              <a:buChar char="o"/>
            </a:pPr>
            <a:endParaRPr lang="en-US" dirty="0">
              <a:solidFill>
                <a:srgbClr val="2C2C2C"/>
              </a:solidFill>
              <a:latin typeface="Georgia Pro" panose="02040502050405020303" pitchFamily="18" charset="0"/>
            </a:endParaRPr>
          </a:p>
          <a:p>
            <a:pPr lvl="1">
              <a:lnSpc>
                <a:spcPct val="120000"/>
              </a:lnSpc>
              <a:buFont typeface="Courier New" panose="02070309020205020404" pitchFamily="49" charset="0"/>
              <a:buChar char="o"/>
            </a:pPr>
            <a:r>
              <a:rPr lang="en-US" sz="7200" dirty="0">
                <a:solidFill>
                  <a:srgbClr val="2C2C2C"/>
                </a:solidFill>
                <a:latin typeface="Georgia Pro" panose="02040502050405020303" pitchFamily="18" charset="0"/>
              </a:rPr>
              <a:t>Over</a:t>
            </a:r>
            <a:r>
              <a:rPr lang="en-US" sz="7200" dirty="0">
                <a:solidFill>
                  <a:schemeClr val="bg2"/>
                </a:solidFill>
                <a:latin typeface="Georgia Pro" panose="02040502050405020303" pitchFamily="18" charset="0"/>
              </a:rPr>
              <a:t> </a:t>
            </a:r>
            <a:r>
              <a:rPr lang="en-US" sz="7200" b="1" dirty="0">
                <a:solidFill>
                  <a:srgbClr val="3B3BE8"/>
                </a:solidFill>
                <a:latin typeface="Georgia Pro" panose="02040502050405020303" pitchFamily="18" charset="0"/>
              </a:rPr>
              <a:t>85%</a:t>
            </a:r>
            <a:r>
              <a:rPr lang="en-US" sz="7200" dirty="0">
                <a:solidFill>
                  <a:srgbClr val="3B3BE8"/>
                </a:solidFill>
                <a:latin typeface="Georgia Pro" panose="02040502050405020303" pitchFamily="18" charset="0"/>
              </a:rPr>
              <a:t> </a:t>
            </a:r>
            <a:r>
              <a:rPr lang="en-US" sz="7200" dirty="0">
                <a:solidFill>
                  <a:srgbClr val="2C2C2C"/>
                </a:solidFill>
                <a:latin typeface="Georgia Pro" panose="02040502050405020303" pitchFamily="18" charset="0"/>
              </a:rPr>
              <a:t>live in communities outside of the core Bay Area labor market (San Francisco-Oakland-Hayward, MSA) and none live within the higher wage/higher cost Silicon Valley (San Jose-Sunnyvale-Santa Clara MSA)</a:t>
            </a:r>
          </a:p>
        </p:txBody>
      </p:sp>
      <p:sp>
        <p:nvSpPr>
          <p:cNvPr id="6" name="Slide Number Placeholder 5">
            <a:extLst>
              <a:ext uri="{FF2B5EF4-FFF2-40B4-BE49-F238E27FC236}">
                <a16:creationId xmlns:a16="http://schemas.microsoft.com/office/drawing/2014/main" id="{DBC3D24B-6564-6444-B37F-DEB72CE3B38D}"/>
              </a:ext>
            </a:extLst>
          </p:cNvPr>
          <p:cNvSpPr>
            <a:spLocks noGrp="1"/>
          </p:cNvSpPr>
          <p:nvPr>
            <p:ph type="sldNum" sz="quarter" idx="12"/>
          </p:nvPr>
        </p:nvSpPr>
        <p:spPr/>
        <p:txBody>
          <a:bodyPr/>
          <a:lstStyle/>
          <a:p>
            <a:fld id="{76EFBEE3-2A9E-304D-B391-B568C310982A}" type="slidenum">
              <a:rPr lang="en-US" smtClean="0"/>
              <a:pPr/>
              <a:t>15</a:t>
            </a:fld>
            <a:endParaRPr lang="en-US"/>
          </a:p>
        </p:txBody>
      </p:sp>
      <p:sp>
        <p:nvSpPr>
          <p:cNvPr id="7" name="Title 6">
            <a:extLst>
              <a:ext uri="{FF2B5EF4-FFF2-40B4-BE49-F238E27FC236}">
                <a16:creationId xmlns:a16="http://schemas.microsoft.com/office/drawing/2014/main" id="{5BCD257B-380E-5647-86A9-3E04E1947C15}"/>
              </a:ext>
            </a:extLst>
          </p:cNvPr>
          <p:cNvSpPr>
            <a:spLocks noGrp="1"/>
          </p:cNvSpPr>
          <p:nvPr>
            <p:ph type="title"/>
          </p:nvPr>
        </p:nvSpPr>
        <p:spPr>
          <a:xfrm>
            <a:off x="343930" y="365126"/>
            <a:ext cx="11504140" cy="598702"/>
          </a:xfrm>
        </p:spPr>
        <p:txBody>
          <a:bodyPr>
            <a:noAutofit/>
          </a:bodyPr>
          <a:lstStyle/>
          <a:p>
            <a:r>
              <a:rPr lang="en-US" sz="3600" dirty="0">
                <a:latin typeface="Georgia Pro" panose="02040502050405020303" pitchFamily="18" charset="0"/>
              </a:rPr>
              <a:t>CRITERIA #5: LABOR MARKET – RECRUITMENT AND RESIDENCE DATA</a:t>
            </a:r>
            <a:endParaRPr lang="en-US" sz="3600" dirty="0"/>
          </a:p>
        </p:txBody>
      </p:sp>
      <p:graphicFrame>
        <p:nvGraphicFramePr>
          <p:cNvPr id="8" name="Table 7">
            <a:extLst>
              <a:ext uri="{FF2B5EF4-FFF2-40B4-BE49-F238E27FC236}">
                <a16:creationId xmlns:a16="http://schemas.microsoft.com/office/drawing/2014/main" id="{4AAC3A26-CEB9-654B-8617-40ADE5A02484}"/>
              </a:ext>
            </a:extLst>
          </p:cNvPr>
          <p:cNvGraphicFramePr>
            <a:graphicFrameLocks noGrp="1"/>
          </p:cNvGraphicFramePr>
          <p:nvPr>
            <p:extLst>
              <p:ext uri="{D42A27DB-BD31-4B8C-83A1-F6EECF244321}">
                <p14:modId xmlns:p14="http://schemas.microsoft.com/office/powerpoint/2010/main" val="3726712328"/>
              </p:ext>
            </p:extLst>
          </p:nvPr>
        </p:nvGraphicFramePr>
        <p:xfrm>
          <a:off x="1981200" y="4024956"/>
          <a:ext cx="5119185" cy="2076449"/>
        </p:xfrm>
        <a:graphic>
          <a:graphicData uri="http://schemas.openxmlformats.org/drawingml/2006/table">
            <a:tbl>
              <a:tblPr/>
              <a:tblGrid>
                <a:gridCol w="2563673">
                  <a:extLst>
                    <a:ext uri="{9D8B030D-6E8A-4147-A177-3AD203B41FA5}">
                      <a16:colId xmlns:a16="http://schemas.microsoft.com/office/drawing/2014/main" val="20000"/>
                    </a:ext>
                  </a:extLst>
                </a:gridCol>
                <a:gridCol w="1531937">
                  <a:extLst>
                    <a:ext uri="{9D8B030D-6E8A-4147-A177-3AD203B41FA5}">
                      <a16:colId xmlns:a16="http://schemas.microsoft.com/office/drawing/2014/main" val="20001"/>
                    </a:ext>
                  </a:extLst>
                </a:gridCol>
                <a:gridCol w="1023575">
                  <a:extLst>
                    <a:ext uri="{9D8B030D-6E8A-4147-A177-3AD203B41FA5}">
                      <a16:colId xmlns:a16="http://schemas.microsoft.com/office/drawing/2014/main" val="20002"/>
                    </a:ext>
                  </a:extLst>
                </a:gridCol>
              </a:tblGrid>
              <a:tr h="566305">
                <a:tc>
                  <a:txBody>
                    <a:bodyPr/>
                    <a:lstStyle/>
                    <a:p>
                      <a:pPr algn="ctr" fontAlgn="ctr"/>
                      <a:r>
                        <a:rPr lang="en-US" sz="1200" b="1" i="0" u="none" strike="noStrike" dirty="0">
                          <a:solidFill>
                            <a:srgbClr val="FFFFFF"/>
                          </a:solidFill>
                          <a:effectLst/>
                          <a:latin typeface="Georgia Pro" panose="02040502050405020303" pitchFamily="18" charset="0"/>
                        </a:rPr>
                        <a:t>MSA</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rgbClr val="FFFFFF"/>
                          </a:solidFill>
                          <a:effectLst/>
                          <a:latin typeface="Georgia Pro" panose="02040502050405020303" pitchFamily="18" charset="0"/>
                        </a:rPr>
                        <a:t>Employees</a:t>
                      </a:r>
                    </a:p>
                    <a:p>
                      <a:pPr algn="ctr" fontAlgn="ctr"/>
                      <a:r>
                        <a:rPr lang="en-US" sz="1200" b="1" i="0" u="none" strike="noStrike" dirty="0">
                          <a:solidFill>
                            <a:srgbClr val="FFFFFF"/>
                          </a:solidFill>
                          <a:effectLst/>
                          <a:latin typeface="Georgia Pro" panose="02040502050405020303" pitchFamily="18" charset="0"/>
                        </a:rPr>
                        <a:t>(As</a:t>
                      </a:r>
                      <a:r>
                        <a:rPr lang="en-US" sz="1200" b="1" i="0" u="none" strike="noStrike" baseline="0" dirty="0">
                          <a:solidFill>
                            <a:srgbClr val="FFFFFF"/>
                          </a:solidFill>
                          <a:effectLst/>
                          <a:latin typeface="Georgia Pro" panose="02040502050405020303" pitchFamily="18" charset="0"/>
                        </a:rPr>
                        <a:t> of 12/31/2018)</a:t>
                      </a:r>
                      <a:endParaRPr lang="en-US" sz="1200" b="1" i="0" u="none" strike="noStrike" dirty="0">
                        <a:solidFill>
                          <a:srgbClr val="FFFFFF"/>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rgbClr val="FFFFFF"/>
                          </a:solidFill>
                          <a:effectLst/>
                          <a:latin typeface="Georgia Pro" panose="02040502050405020303"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Santa Rosa</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0" i="0" u="none" strike="noStrike" dirty="0">
                          <a:solidFill>
                            <a:srgbClr val="000000"/>
                          </a:solidFill>
                          <a:effectLst/>
                          <a:latin typeface="Georgia Pro" panose="02040502050405020303" pitchFamily="18" charset="0"/>
                        </a:rPr>
                        <a:t>61.0%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San Francisco-Oakland-Hayward</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Vallejo-Fairfield</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Modesto</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San Jose-Sunnyvale-Santa Clara</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Salinas</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Other</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8768">
                <a:tc>
                  <a:txBody>
                    <a:bodyPr/>
                    <a:lstStyle/>
                    <a:p>
                      <a:pPr algn="l" fontAlgn="ctr"/>
                      <a:r>
                        <a:rPr lang="en-US" sz="1200" b="0" i="0" u="none" strike="noStrike" dirty="0">
                          <a:solidFill>
                            <a:srgbClr val="000000"/>
                          </a:solidFill>
                          <a:effectLst/>
                          <a:latin typeface="Georgia Pro" panose="02040502050405020303" pitchFamily="18" charset="0"/>
                        </a:rPr>
                        <a:t>Total</a:t>
                      </a:r>
                    </a:p>
                  </a:txBody>
                  <a:tcPr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Georgia Pro" panose="02040502050405020303"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9" name="Picture 8">
            <a:extLst>
              <a:ext uri="{FF2B5EF4-FFF2-40B4-BE49-F238E27FC236}">
                <a16:creationId xmlns:a16="http://schemas.microsoft.com/office/drawing/2014/main" id="{17FDD99B-B55F-5940-9AE0-E67CBBB51F72}"/>
              </a:ext>
            </a:extLst>
          </p:cNvPr>
          <p:cNvPicPr>
            <a:picLocks noChangeAspect="1"/>
          </p:cNvPicPr>
          <p:nvPr/>
        </p:nvPicPr>
        <p:blipFill>
          <a:blip r:embed="rId3"/>
          <a:stretch>
            <a:fillRect/>
          </a:stretch>
        </p:blipFill>
        <p:spPr>
          <a:xfrm>
            <a:off x="8077200" y="1278538"/>
            <a:ext cx="3770870" cy="3757456"/>
          </a:xfrm>
          <a:prstGeom prst="rect">
            <a:avLst/>
          </a:prstGeom>
          <a:ln w="22225">
            <a:solidFill>
              <a:srgbClr val="2C2C2C"/>
            </a:solidFill>
          </a:ln>
        </p:spPr>
      </p:pic>
    </p:spTree>
    <p:extLst>
      <p:ext uri="{BB962C8B-B14F-4D97-AF65-F5344CB8AC3E}">
        <p14:creationId xmlns:p14="http://schemas.microsoft.com/office/powerpoint/2010/main" val="111223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B53AB3-E2EC-7C4A-B755-DED1476230DC}"/>
              </a:ext>
            </a:extLst>
          </p:cNvPr>
          <p:cNvSpPr>
            <a:spLocks noGrp="1"/>
          </p:cNvSpPr>
          <p:nvPr>
            <p:ph sz="half" idx="2"/>
          </p:nvPr>
        </p:nvSpPr>
        <p:spPr>
          <a:xfrm>
            <a:off x="343930" y="1326977"/>
            <a:ext cx="5653644" cy="5165897"/>
          </a:xfrm>
        </p:spPr>
        <p:txBody>
          <a:bodyPr/>
          <a:lstStyle/>
          <a:p>
            <a:pPr>
              <a:lnSpc>
                <a:spcPct val="100000"/>
              </a:lnSpc>
              <a:spcBef>
                <a:spcPts val="600"/>
              </a:spcBef>
              <a:spcAft>
                <a:spcPts val="600"/>
              </a:spcAft>
              <a:buFont typeface="Wingdings" pitchFamily="2" charset="2"/>
              <a:buChar char="§"/>
            </a:pPr>
            <a:r>
              <a:rPr lang="en-US" sz="2200" dirty="0">
                <a:latin typeface="Georgia Pro" panose="02040502050405020303" pitchFamily="18" charset="0"/>
              </a:rPr>
              <a:t>City Recruitment Experience</a:t>
            </a:r>
          </a:p>
          <a:p>
            <a:pPr lvl="1">
              <a:lnSpc>
                <a:spcPct val="100000"/>
              </a:lnSpc>
              <a:spcBef>
                <a:spcPts val="600"/>
              </a:spcBef>
              <a:spcAft>
                <a:spcPts val="600"/>
              </a:spcAft>
              <a:buFont typeface="Courier New" panose="02070309020205020404" pitchFamily="49" charset="0"/>
              <a:buChar char="o"/>
            </a:pPr>
            <a:r>
              <a:rPr lang="en-US" sz="2200" dirty="0">
                <a:latin typeface="Georgia Pro" panose="02040502050405020303" pitchFamily="18" charset="0"/>
              </a:rPr>
              <a:t>Over the last five years, City’s Fire department had four (4) open recruitments for Firefighters-Paramedics</a:t>
            </a:r>
          </a:p>
          <a:p>
            <a:pPr lvl="1">
              <a:lnSpc>
                <a:spcPct val="100000"/>
              </a:lnSpc>
              <a:spcBef>
                <a:spcPts val="600"/>
              </a:spcBef>
              <a:spcAft>
                <a:spcPts val="600"/>
              </a:spcAft>
              <a:buFont typeface="Courier New" panose="02070309020205020404" pitchFamily="49" charset="0"/>
              <a:buChar char="o"/>
            </a:pPr>
            <a:r>
              <a:rPr lang="en-US" sz="2200" dirty="0">
                <a:latin typeface="Georgia Pro" panose="02040502050405020303" pitchFamily="18" charset="0"/>
              </a:rPr>
              <a:t>In every case, the number of applicants has significantly exceeded the available positions, such that many candidates meeting the minimum qualifications were not even asked to complete the certification process</a:t>
            </a:r>
          </a:p>
          <a:p>
            <a:endParaRPr lang="en-US" dirty="0"/>
          </a:p>
        </p:txBody>
      </p:sp>
      <p:sp>
        <p:nvSpPr>
          <p:cNvPr id="6" name="Slide Number Placeholder 5">
            <a:extLst>
              <a:ext uri="{FF2B5EF4-FFF2-40B4-BE49-F238E27FC236}">
                <a16:creationId xmlns:a16="http://schemas.microsoft.com/office/drawing/2014/main" id="{631C8EF8-1C5B-AA49-A5E8-44115FA68A89}"/>
              </a:ext>
            </a:extLst>
          </p:cNvPr>
          <p:cNvSpPr>
            <a:spLocks noGrp="1"/>
          </p:cNvSpPr>
          <p:nvPr>
            <p:ph type="sldNum" sz="quarter" idx="12"/>
          </p:nvPr>
        </p:nvSpPr>
        <p:spPr/>
        <p:txBody>
          <a:bodyPr/>
          <a:lstStyle/>
          <a:p>
            <a:fld id="{76EFBEE3-2A9E-304D-B391-B568C310982A}" type="slidenum">
              <a:rPr lang="en-US" smtClean="0"/>
              <a:pPr/>
              <a:t>16</a:t>
            </a:fld>
            <a:endParaRPr lang="en-US"/>
          </a:p>
        </p:txBody>
      </p:sp>
      <p:sp>
        <p:nvSpPr>
          <p:cNvPr id="7" name="Title 6">
            <a:extLst>
              <a:ext uri="{FF2B5EF4-FFF2-40B4-BE49-F238E27FC236}">
                <a16:creationId xmlns:a16="http://schemas.microsoft.com/office/drawing/2014/main" id="{D36C743F-5783-8C44-B3F4-8E3C1D8BF9FB}"/>
              </a:ext>
            </a:extLst>
          </p:cNvPr>
          <p:cNvSpPr>
            <a:spLocks noGrp="1"/>
          </p:cNvSpPr>
          <p:nvPr>
            <p:ph type="title"/>
          </p:nvPr>
        </p:nvSpPr>
        <p:spPr/>
        <p:txBody>
          <a:bodyPr>
            <a:noAutofit/>
          </a:bodyPr>
          <a:lstStyle/>
          <a:p>
            <a:r>
              <a:rPr lang="en-US" sz="3600" dirty="0">
                <a:latin typeface="Georgia Pro" panose="02040502050405020303" pitchFamily="18" charset="0"/>
              </a:rPr>
              <a:t>CRITERIA #5: LABOR MARKET – RECRUITMENT AND RESIDENCE DATA</a:t>
            </a:r>
            <a:endParaRPr lang="en-US" sz="3600" dirty="0"/>
          </a:p>
        </p:txBody>
      </p:sp>
      <p:graphicFrame>
        <p:nvGraphicFramePr>
          <p:cNvPr id="10" name="Content Placeholder 7">
            <a:extLst>
              <a:ext uri="{FF2B5EF4-FFF2-40B4-BE49-F238E27FC236}">
                <a16:creationId xmlns:a16="http://schemas.microsoft.com/office/drawing/2014/main" id="{5683BEB9-47E1-564F-90AF-1E4F72EAB36B}"/>
              </a:ext>
            </a:extLst>
          </p:cNvPr>
          <p:cNvGraphicFramePr>
            <a:graphicFrameLocks/>
          </p:cNvGraphicFramePr>
          <p:nvPr>
            <p:extLst>
              <p:ext uri="{D42A27DB-BD31-4B8C-83A1-F6EECF244321}">
                <p14:modId xmlns:p14="http://schemas.microsoft.com/office/powerpoint/2010/main" val="3431341972"/>
              </p:ext>
            </p:extLst>
          </p:nvPr>
        </p:nvGraphicFramePr>
        <p:xfrm>
          <a:off x="5997574" y="1961365"/>
          <a:ext cx="5653645" cy="2935270"/>
        </p:xfrm>
        <a:graphic>
          <a:graphicData uri="http://schemas.openxmlformats.org/drawingml/2006/table">
            <a:tbl>
              <a:tblPr/>
              <a:tblGrid>
                <a:gridCol w="1397792">
                  <a:extLst>
                    <a:ext uri="{9D8B030D-6E8A-4147-A177-3AD203B41FA5}">
                      <a16:colId xmlns:a16="http://schemas.microsoft.com/office/drawing/2014/main" val="20000"/>
                    </a:ext>
                  </a:extLst>
                </a:gridCol>
                <a:gridCol w="1194762">
                  <a:extLst>
                    <a:ext uri="{9D8B030D-6E8A-4147-A177-3AD203B41FA5}">
                      <a16:colId xmlns:a16="http://schemas.microsoft.com/office/drawing/2014/main" val="20001"/>
                    </a:ext>
                  </a:extLst>
                </a:gridCol>
                <a:gridCol w="1184583">
                  <a:extLst>
                    <a:ext uri="{9D8B030D-6E8A-4147-A177-3AD203B41FA5}">
                      <a16:colId xmlns:a16="http://schemas.microsoft.com/office/drawing/2014/main" val="20002"/>
                    </a:ext>
                  </a:extLst>
                </a:gridCol>
                <a:gridCol w="986293">
                  <a:extLst>
                    <a:ext uri="{9D8B030D-6E8A-4147-A177-3AD203B41FA5}">
                      <a16:colId xmlns:a16="http://schemas.microsoft.com/office/drawing/2014/main" val="20003"/>
                    </a:ext>
                  </a:extLst>
                </a:gridCol>
                <a:gridCol w="890215">
                  <a:extLst>
                    <a:ext uri="{9D8B030D-6E8A-4147-A177-3AD203B41FA5}">
                      <a16:colId xmlns:a16="http://schemas.microsoft.com/office/drawing/2014/main" val="20004"/>
                    </a:ext>
                  </a:extLst>
                </a:gridCol>
              </a:tblGrid>
              <a:tr h="528352">
                <a:tc>
                  <a:txBody>
                    <a:bodyPr/>
                    <a:lstStyle/>
                    <a:p>
                      <a:pPr algn="l" fontAlgn="b"/>
                      <a:r>
                        <a:rPr lang="en-US" sz="1600" b="0" i="0" u="none" strike="noStrike" dirty="0">
                          <a:solidFill>
                            <a:srgbClr val="FFFFFF"/>
                          </a:solidFill>
                          <a:effectLst/>
                          <a:latin typeface="Georgia Pro" panose="02040502050405020303" pitchFamily="18" charset="0"/>
                          <a:cs typeface="Arial" panose="020B0604020202020204" pitchFamily="34" charset="0"/>
                        </a:rPr>
                        <a:t> Filing Period</a:t>
                      </a:r>
                    </a:p>
                  </a:txBody>
                  <a:tcPr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0" i="0" u="none" strike="noStrike" dirty="0">
                          <a:solidFill>
                            <a:srgbClr val="FFFFFF"/>
                          </a:solidFill>
                          <a:effectLst/>
                          <a:latin typeface="Georgia Pro" panose="02040502050405020303" pitchFamily="18" charset="0"/>
                          <a:cs typeface="Arial" panose="020B0604020202020204" pitchFamily="34" charset="0"/>
                        </a:rPr>
                        <a:t>Applications</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0" i="0" u="none" strike="noStrike" dirty="0">
                          <a:solidFill>
                            <a:srgbClr val="FFFFFF"/>
                          </a:solidFill>
                          <a:effectLst/>
                          <a:latin typeface="Georgia Pro" panose="02040502050405020303" pitchFamily="18" charset="0"/>
                          <a:cs typeface="Arial" panose="020B0604020202020204" pitchFamily="34" charset="0"/>
                        </a:rPr>
                        <a:t>Met</a:t>
                      </a:r>
                      <a:r>
                        <a:rPr lang="en-US" sz="1600" b="0" i="0" u="none" strike="noStrike" baseline="0" dirty="0">
                          <a:solidFill>
                            <a:srgbClr val="FFFFFF"/>
                          </a:solidFill>
                          <a:effectLst/>
                          <a:latin typeface="Georgia Pro" panose="02040502050405020303" pitchFamily="18" charset="0"/>
                          <a:cs typeface="Arial" panose="020B0604020202020204" pitchFamily="34" charset="0"/>
                        </a:rPr>
                        <a:t> Minimum Qualifications</a:t>
                      </a:r>
                      <a:endParaRPr lang="en-US" sz="1600" b="0" i="0" u="none" strike="noStrike" dirty="0">
                        <a:solidFill>
                          <a:srgbClr val="FFFFFF"/>
                        </a:solidFill>
                        <a:effectLst/>
                        <a:latin typeface="Georgia Pro" panose="02040502050405020303" pitchFamily="18" charset="0"/>
                        <a:cs typeface="Arial" panose="020B0604020202020204" pitchFamily="34" charset="0"/>
                      </a:endParaRP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0" i="0" u="none" strike="noStrike" dirty="0">
                          <a:solidFill>
                            <a:srgbClr val="FFFFFF"/>
                          </a:solidFill>
                          <a:effectLst/>
                          <a:latin typeface="Georgia Pro" panose="02040502050405020303" pitchFamily="18" charset="0"/>
                          <a:cs typeface="Arial" panose="020B0604020202020204" pitchFamily="34" charset="0"/>
                        </a:rPr>
                        <a:t>Candidates Certified</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0" i="0" u="none" strike="noStrike" dirty="0">
                          <a:solidFill>
                            <a:srgbClr val="FFFFFF"/>
                          </a:solidFill>
                          <a:effectLst/>
                          <a:latin typeface="Georgia Pro" panose="02040502050405020303" pitchFamily="18" charset="0"/>
                          <a:cs typeface="Arial" panose="020B0604020202020204" pitchFamily="34" charset="0"/>
                        </a:rPr>
                        <a:t>Candidates Hired</a:t>
                      </a:r>
                      <a:r>
                        <a:rPr lang="en-US" sz="1600" b="0" i="0" u="none" strike="noStrike" baseline="0" dirty="0">
                          <a:solidFill>
                            <a:srgbClr val="FFFFFF"/>
                          </a:solidFill>
                          <a:effectLst/>
                          <a:latin typeface="Georgia Pro" panose="02040502050405020303" pitchFamily="18" charset="0"/>
                          <a:cs typeface="Arial" panose="020B0604020202020204" pitchFamily="34" charset="0"/>
                        </a:rPr>
                        <a:t> </a:t>
                      </a:r>
                      <a:endParaRPr lang="en-US" sz="1600" b="0" i="0" u="none" strike="noStrike" dirty="0">
                        <a:solidFill>
                          <a:srgbClr val="FFFFFF"/>
                        </a:solidFill>
                        <a:effectLst/>
                        <a:latin typeface="Georgia Pro" panose="02040502050405020303" pitchFamily="18" charset="0"/>
                        <a:cs typeface="Arial" panose="020B0604020202020204" pitchFamily="34" charset="0"/>
                      </a:endParaRP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47796">
                <a:tc>
                  <a:txBody>
                    <a:bodyPr/>
                    <a:lstStyle/>
                    <a:p>
                      <a:pPr algn="l" fontAlgn="b"/>
                      <a:r>
                        <a:rPr lang="en-US" sz="1600" b="0" i="0" u="none" strike="noStrike" dirty="0">
                          <a:solidFill>
                            <a:srgbClr val="000000"/>
                          </a:solidFill>
                          <a:effectLst/>
                          <a:latin typeface="Georgia Pro" panose="02040502050405020303" pitchFamily="18" charset="0"/>
                          <a:cs typeface="Arial" panose="020B0604020202020204" pitchFamily="34" charset="0"/>
                        </a:rPr>
                        <a:t>6/24/14 - 7/714</a:t>
                      </a:r>
                    </a:p>
                  </a:txBody>
                  <a:tcPr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425</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324</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34</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6</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7515">
                <a:tc>
                  <a:txBody>
                    <a:bodyPr/>
                    <a:lstStyle/>
                    <a:p>
                      <a:pPr algn="l" fontAlgn="b"/>
                      <a:r>
                        <a:rPr lang="en-US" sz="1600" b="0" i="0" u="none" strike="noStrike" dirty="0">
                          <a:solidFill>
                            <a:srgbClr val="000000"/>
                          </a:solidFill>
                          <a:effectLst/>
                          <a:latin typeface="Georgia Pro" panose="02040502050405020303" pitchFamily="18" charset="0"/>
                          <a:cs typeface="Arial" panose="020B0604020202020204" pitchFamily="34" charset="0"/>
                        </a:rPr>
                        <a:t>1/11/16</a:t>
                      </a:r>
                      <a:r>
                        <a:rPr lang="en-US" sz="1600" b="0" i="0" u="none" strike="noStrike" baseline="0" dirty="0">
                          <a:solidFill>
                            <a:srgbClr val="000000"/>
                          </a:solidFill>
                          <a:effectLst/>
                          <a:latin typeface="Georgia Pro" panose="02040502050405020303" pitchFamily="18" charset="0"/>
                          <a:cs typeface="Arial" panose="020B0604020202020204" pitchFamily="34" charset="0"/>
                        </a:rPr>
                        <a:t> – 1/25/16</a:t>
                      </a:r>
                      <a:endParaRPr lang="en-US" sz="1600" b="0" i="0" u="none" strike="noStrike" dirty="0">
                        <a:solidFill>
                          <a:srgbClr val="000000"/>
                        </a:solidFill>
                        <a:effectLst/>
                        <a:latin typeface="Georgia Pro" panose="02040502050405020303" pitchFamily="18" charset="0"/>
                        <a:cs typeface="Arial" panose="020B0604020202020204" pitchFamily="34" charset="0"/>
                      </a:endParaRPr>
                    </a:p>
                  </a:txBody>
                  <a:tcPr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247</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209</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55</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6</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0561">
                <a:tc>
                  <a:txBody>
                    <a:bodyPr/>
                    <a:lstStyle/>
                    <a:p>
                      <a:pPr algn="l" fontAlgn="b"/>
                      <a:r>
                        <a:rPr lang="en-US" sz="1600" b="0" i="0" u="none" strike="noStrike" dirty="0">
                          <a:solidFill>
                            <a:srgbClr val="000000"/>
                          </a:solidFill>
                          <a:effectLst/>
                          <a:latin typeface="Georgia Pro" panose="02040502050405020303" pitchFamily="18" charset="0"/>
                          <a:cs typeface="Arial" panose="020B0604020202020204" pitchFamily="34" charset="0"/>
                        </a:rPr>
                        <a:t>7/26/17</a:t>
                      </a:r>
                      <a:r>
                        <a:rPr lang="en-US" sz="1600" b="0" i="0" u="none" strike="noStrike" baseline="0" dirty="0">
                          <a:solidFill>
                            <a:srgbClr val="000000"/>
                          </a:solidFill>
                          <a:effectLst/>
                          <a:latin typeface="Georgia Pro" panose="02040502050405020303" pitchFamily="18" charset="0"/>
                          <a:cs typeface="Arial" panose="020B0604020202020204" pitchFamily="34" charset="0"/>
                        </a:rPr>
                        <a:t> – 8/4/17</a:t>
                      </a:r>
                      <a:endParaRPr lang="en-US" sz="1600" b="0" i="0" u="none" strike="noStrike" dirty="0">
                        <a:solidFill>
                          <a:srgbClr val="000000"/>
                        </a:solidFill>
                        <a:effectLst/>
                        <a:latin typeface="Georgia Pro" panose="02040502050405020303" pitchFamily="18" charset="0"/>
                        <a:cs typeface="Arial" panose="020B0604020202020204" pitchFamily="34" charset="0"/>
                      </a:endParaRPr>
                    </a:p>
                  </a:txBody>
                  <a:tcPr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130</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89</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42</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6</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2676">
                <a:tc>
                  <a:txBody>
                    <a:bodyPr/>
                    <a:lstStyle/>
                    <a:p>
                      <a:pPr algn="l" fontAlgn="b"/>
                      <a:r>
                        <a:rPr lang="en-US" sz="1600" b="0" i="0" u="none" strike="noStrike" dirty="0">
                          <a:solidFill>
                            <a:srgbClr val="000000"/>
                          </a:solidFill>
                          <a:effectLst/>
                          <a:latin typeface="Georgia Pro" panose="02040502050405020303" pitchFamily="18" charset="0"/>
                          <a:cs typeface="Arial" panose="020B0604020202020204" pitchFamily="34" charset="0"/>
                        </a:rPr>
                        <a:t>1/16/18 – 2/6/18</a:t>
                      </a:r>
                    </a:p>
                  </a:txBody>
                  <a:tcPr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125</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Georgia Pro" panose="02040502050405020303" pitchFamily="18" charset="0"/>
                          <a:cs typeface="Arial" panose="020B0604020202020204" pitchFamily="34" charset="0"/>
                        </a:rPr>
                        <a:t>100</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Georgia Pro" panose="02040502050405020303" pitchFamily="18" charset="0"/>
                          <a:cs typeface="Arial" panose="020B0604020202020204" pitchFamily="34" charset="0"/>
                        </a:rPr>
                        <a:t>41</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Georgia Pro" panose="02040502050405020303" pitchFamily="18" charset="0"/>
                          <a:cs typeface="Arial" panose="020B0604020202020204" pitchFamily="34" charset="0"/>
                        </a:rPr>
                        <a:t>None</a:t>
                      </a:r>
                    </a:p>
                  </a:txBody>
                  <a:tcPr marL="1838" marR="1838" marT="18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62125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B53AB3-E2EC-7C4A-B755-DED1476230DC}"/>
              </a:ext>
            </a:extLst>
          </p:cNvPr>
          <p:cNvSpPr>
            <a:spLocks noGrp="1"/>
          </p:cNvSpPr>
          <p:nvPr>
            <p:ph sz="half" idx="2"/>
          </p:nvPr>
        </p:nvSpPr>
        <p:spPr>
          <a:xfrm>
            <a:off x="276741" y="1201831"/>
            <a:ext cx="7714220" cy="1435273"/>
          </a:xfrm>
        </p:spPr>
        <p:txBody>
          <a:bodyPr/>
          <a:lstStyle/>
          <a:p>
            <a:pPr>
              <a:lnSpc>
                <a:spcPct val="100000"/>
              </a:lnSpc>
              <a:buFont typeface="Wingdings" pitchFamily="2" charset="2"/>
              <a:buChar char="§"/>
            </a:pPr>
            <a:r>
              <a:rPr lang="en-US" sz="2000" dirty="0">
                <a:solidFill>
                  <a:srgbClr val="000000"/>
                </a:solidFill>
                <a:latin typeface="Georgia Pro" panose="02040502050405020303" pitchFamily="18" charset="0"/>
              </a:rPr>
              <a:t>City Retention Experience </a:t>
            </a:r>
          </a:p>
          <a:p>
            <a:pPr lvl="1">
              <a:lnSpc>
                <a:spcPct val="100000"/>
              </a:lnSpc>
              <a:buFont typeface="Courier New" panose="02070309020205020404" pitchFamily="49" charset="0"/>
              <a:buChar char="o"/>
            </a:pPr>
            <a:r>
              <a:rPr lang="en-US" dirty="0">
                <a:solidFill>
                  <a:srgbClr val="000000"/>
                </a:solidFill>
                <a:latin typeface="Georgia Pro" panose="02040502050405020303" pitchFamily="18" charset="0"/>
              </a:rPr>
              <a:t>An agency’s ability to recruit and retain workers is one of the best measures of the strength of its compensation package </a:t>
            </a:r>
          </a:p>
        </p:txBody>
      </p:sp>
      <p:sp>
        <p:nvSpPr>
          <p:cNvPr id="6" name="Slide Number Placeholder 5">
            <a:extLst>
              <a:ext uri="{FF2B5EF4-FFF2-40B4-BE49-F238E27FC236}">
                <a16:creationId xmlns:a16="http://schemas.microsoft.com/office/drawing/2014/main" id="{631C8EF8-1C5B-AA49-A5E8-44115FA68A89}"/>
              </a:ext>
            </a:extLst>
          </p:cNvPr>
          <p:cNvSpPr>
            <a:spLocks noGrp="1"/>
          </p:cNvSpPr>
          <p:nvPr>
            <p:ph type="sldNum" sz="quarter" idx="12"/>
          </p:nvPr>
        </p:nvSpPr>
        <p:spPr/>
        <p:txBody>
          <a:bodyPr/>
          <a:lstStyle/>
          <a:p>
            <a:fld id="{76EFBEE3-2A9E-304D-B391-B568C310982A}" type="slidenum">
              <a:rPr lang="en-US" smtClean="0"/>
              <a:pPr/>
              <a:t>17</a:t>
            </a:fld>
            <a:endParaRPr lang="en-US"/>
          </a:p>
        </p:txBody>
      </p:sp>
      <p:sp>
        <p:nvSpPr>
          <p:cNvPr id="7" name="Title 6">
            <a:extLst>
              <a:ext uri="{FF2B5EF4-FFF2-40B4-BE49-F238E27FC236}">
                <a16:creationId xmlns:a16="http://schemas.microsoft.com/office/drawing/2014/main" id="{D36C743F-5783-8C44-B3F4-8E3C1D8BF9FB}"/>
              </a:ext>
            </a:extLst>
          </p:cNvPr>
          <p:cNvSpPr>
            <a:spLocks noGrp="1"/>
          </p:cNvSpPr>
          <p:nvPr>
            <p:ph type="title"/>
          </p:nvPr>
        </p:nvSpPr>
        <p:spPr/>
        <p:txBody>
          <a:bodyPr>
            <a:noAutofit/>
          </a:bodyPr>
          <a:lstStyle/>
          <a:p>
            <a:r>
              <a:rPr lang="en-US" sz="3600" dirty="0">
                <a:latin typeface="Georgia Pro" panose="02040502050405020303" pitchFamily="18" charset="0"/>
              </a:rPr>
              <a:t>CRITERIA #5: LABOR MARKET – RECRUITMENT AND RESIDENCE DATA</a:t>
            </a:r>
            <a:endParaRPr lang="en-US" sz="3600" dirty="0"/>
          </a:p>
        </p:txBody>
      </p:sp>
      <p:sp>
        <p:nvSpPr>
          <p:cNvPr id="9" name="TextBox 8">
            <a:extLst>
              <a:ext uri="{FF2B5EF4-FFF2-40B4-BE49-F238E27FC236}">
                <a16:creationId xmlns:a16="http://schemas.microsoft.com/office/drawing/2014/main" id="{4F881558-0D80-8146-A87E-8298B657A920}"/>
              </a:ext>
            </a:extLst>
          </p:cNvPr>
          <p:cNvSpPr txBox="1"/>
          <p:nvPr/>
        </p:nvSpPr>
        <p:spPr>
          <a:xfrm>
            <a:off x="8058150" y="963828"/>
            <a:ext cx="3942320" cy="4239095"/>
          </a:xfrm>
          <a:prstGeom prst="rect">
            <a:avLst/>
          </a:prstGeom>
          <a:solidFill>
            <a:schemeClr val="accent1">
              <a:lumMod val="20000"/>
              <a:lumOff val="80000"/>
            </a:schemeClr>
          </a:solidFill>
        </p:spPr>
        <p:txBody>
          <a:bodyPr wrap="square" lIns="91440" tIns="91440" rIns="91440" bIns="0" rtlCol="0" anchor="t" anchorCtr="0">
            <a:noAutofit/>
          </a:bodyPr>
          <a:lstStyle/>
          <a:p>
            <a:pPr marL="285750" indent="-285750">
              <a:lnSpc>
                <a:spcPct val="110000"/>
              </a:lnSpc>
              <a:spcBef>
                <a:spcPts val="600"/>
              </a:spcBef>
              <a:buClr>
                <a:srgbClr val="3E6BB3"/>
              </a:buClr>
              <a:buSzPct val="90000"/>
              <a:buFont typeface="Wingdings" panose="05000000000000000000" pitchFamily="2" charset="2"/>
              <a:buChar char="§"/>
            </a:pPr>
            <a:r>
              <a:rPr lang="en-US" sz="1500" dirty="0">
                <a:solidFill>
                  <a:srgbClr val="000000"/>
                </a:solidFill>
                <a:latin typeface="Georgia Pro" panose="02040502050405020303" pitchFamily="18" charset="0"/>
                <a:cs typeface="Arial" panose="020B0604020202020204" pitchFamily="34" charset="0"/>
              </a:rPr>
              <a:t>Relative to the Society for Human Resource Management’s 2017 national survey of over 2,000 employers, total IAFF turnover was well below the benchmark average of </a:t>
            </a:r>
            <a:r>
              <a:rPr lang="en-US" sz="1500" b="1" dirty="0">
                <a:solidFill>
                  <a:srgbClr val="3B3BE8"/>
                </a:solidFill>
                <a:latin typeface="Georgia Pro" panose="02040502050405020303" pitchFamily="18" charset="0"/>
                <a:cs typeface="Arial" panose="020B0604020202020204" pitchFamily="34" charset="0"/>
              </a:rPr>
              <a:t>18 percent </a:t>
            </a:r>
            <a:r>
              <a:rPr lang="en-US" sz="1500" dirty="0">
                <a:solidFill>
                  <a:srgbClr val="000000"/>
                </a:solidFill>
                <a:latin typeface="Georgia Pro" panose="02040502050405020303" pitchFamily="18" charset="0"/>
                <a:cs typeface="Arial" panose="020B0604020202020204" pitchFamily="34" charset="0"/>
              </a:rPr>
              <a:t>and median of </a:t>
            </a:r>
            <a:r>
              <a:rPr lang="en-US" sz="1500" b="1" dirty="0">
                <a:solidFill>
                  <a:srgbClr val="3B3BE8"/>
                </a:solidFill>
                <a:latin typeface="Georgia Pro" panose="02040502050405020303" pitchFamily="18" charset="0"/>
                <a:cs typeface="Arial" panose="020B0604020202020204" pitchFamily="34" charset="0"/>
              </a:rPr>
              <a:t>14 percent </a:t>
            </a:r>
            <a:r>
              <a:rPr lang="en-US" sz="1500" dirty="0">
                <a:solidFill>
                  <a:srgbClr val="000000"/>
                </a:solidFill>
                <a:latin typeface="Georgia Pro" panose="02040502050405020303" pitchFamily="18" charset="0"/>
                <a:cs typeface="Arial" panose="020B0604020202020204" pitchFamily="34" charset="0"/>
              </a:rPr>
              <a:t>across industries </a:t>
            </a:r>
          </a:p>
          <a:p>
            <a:pPr marL="285750" indent="-285750">
              <a:lnSpc>
                <a:spcPct val="110000"/>
              </a:lnSpc>
              <a:spcBef>
                <a:spcPts val="600"/>
              </a:spcBef>
              <a:buClr>
                <a:srgbClr val="3E6BB3"/>
              </a:buClr>
              <a:buSzPct val="90000"/>
              <a:buFont typeface="Wingdings" panose="05000000000000000000" pitchFamily="2" charset="2"/>
              <a:buChar char="§"/>
            </a:pPr>
            <a:r>
              <a:rPr lang="en-US" sz="1500" dirty="0">
                <a:solidFill>
                  <a:srgbClr val="000000"/>
                </a:solidFill>
                <a:latin typeface="Georgia Pro" panose="02040502050405020303" pitchFamily="18" charset="0"/>
                <a:cs typeface="Arial" panose="020B0604020202020204" pitchFamily="34" charset="0"/>
              </a:rPr>
              <a:t>IAFF turnover is also below BLS Job Openings and Labor Turnover Survey (JOLTS) data indicating 2017 separation rates of </a:t>
            </a:r>
            <a:r>
              <a:rPr lang="en-US" sz="1500" dirty="0">
                <a:latin typeface="Georgia Pro" panose="02040502050405020303" pitchFamily="18" charset="0"/>
                <a:cs typeface="Arial" panose="020B0604020202020204" pitchFamily="34" charset="0"/>
              </a:rPr>
              <a:t>nationally of 29.1 percent in the private industry and 9.5 percent for state and local government workers nationally</a:t>
            </a:r>
          </a:p>
          <a:p>
            <a:pPr marL="285750" indent="-285750">
              <a:lnSpc>
                <a:spcPct val="110000"/>
              </a:lnSpc>
              <a:spcBef>
                <a:spcPts val="600"/>
              </a:spcBef>
              <a:buClr>
                <a:srgbClr val="3E6BB3"/>
              </a:buClr>
              <a:buSzPct val="90000"/>
              <a:buFont typeface="Wingdings" panose="05000000000000000000" pitchFamily="2" charset="2"/>
              <a:buChar char="§"/>
            </a:pPr>
            <a:r>
              <a:rPr lang="en-US" sz="1500" dirty="0">
                <a:latin typeface="Georgia Pro" panose="02040502050405020303" pitchFamily="18" charset="0"/>
                <a:cs typeface="Arial" panose="020B0604020202020204" pitchFamily="34" charset="0"/>
              </a:rPr>
              <a:t>City IAFF turnover rates are favorable relative to other City bargaining units</a:t>
            </a:r>
          </a:p>
        </p:txBody>
      </p:sp>
      <p:graphicFrame>
        <p:nvGraphicFramePr>
          <p:cNvPr id="11" name="Table 10">
            <a:extLst>
              <a:ext uri="{FF2B5EF4-FFF2-40B4-BE49-F238E27FC236}">
                <a16:creationId xmlns:a16="http://schemas.microsoft.com/office/drawing/2014/main" id="{6ADBB03B-1E37-5B4A-9E4D-96F8581DCFAB}"/>
              </a:ext>
            </a:extLst>
          </p:cNvPr>
          <p:cNvGraphicFramePr>
            <a:graphicFrameLocks noGrp="1"/>
          </p:cNvGraphicFramePr>
          <p:nvPr>
            <p:extLst>
              <p:ext uri="{D42A27DB-BD31-4B8C-83A1-F6EECF244321}">
                <p14:modId xmlns:p14="http://schemas.microsoft.com/office/powerpoint/2010/main" val="1442652696"/>
              </p:ext>
            </p:extLst>
          </p:nvPr>
        </p:nvGraphicFramePr>
        <p:xfrm>
          <a:off x="824003" y="2476673"/>
          <a:ext cx="6754075" cy="3200400"/>
        </p:xfrm>
        <a:graphic>
          <a:graphicData uri="http://schemas.openxmlformats.org/drawingml/2006/table">
            <a:tbl>
              <a:tblPr firstRow="1" bandRow="1">
                <a:tableStyleId>{5940675A-B579-460E-94D1-54222C63F5DA}</a:tableStyleId>
              </a:tblPr>
              <a:tblGrid>
                <a:gridCol w="1091465">
                  <a:extLst>
                    <a:ext uri="{9D8B030D-6E8A-4147-A177-3AD203B41FA5}">
                      <a16:colId xmlns:a16="http://schemas.microsoft.com/office/drawing/2014/main" val="1345603188"/>
                    </a:ext>
                  </a:extLst>
                </a:gridCol>
                <a:gridCol w="1038232">
                  <a:extLst>
                    <a:ext uri="{9D8B030D-6E8A-4147-A177-3AD203B41FA5}">
                      <a16:colId xmlns:a16="http://schemas.microsoft.com/office/drawing/2014/main" val="1274768277"/>
                    </a:ext>
                  </a:extLst>
                </a:gridCol>
                <a:gridCol w="1082539">
                  <a:extLst>
                    <a:ext uri="{9D8B030D-6E8A-4147-A177-3AD203B41FA5}">
                      <a16:colId xmlns:a16="http://schemas.microsoft.com/office/drawing/2014/main" val="20002"/>
                    </a:ext>
                  </a:extLst>
                </a:gridCol>
                <a:gridCol w="729536">
                  <a:extLst>
                    <a:ext uri="{9D8B030D-6E8A-4147-A177-3AD203B41FA5}">
                      <a16:colId xmlns:a16="http://schemas.microsoft.com/office/drawing/2014/main" val="20003"/>
                    </a:ext>
                  </a:extLst>
                </a:gridCol>
                <a:gridCol w="1035472">
                  <a:extLst>
                    <a:ext uri="{9D8B030D-6E8A-4147-A177-3AD203B41FA5}">
                      <a16:colId xmlns:a16="http://schemas.microsoft.com/office/drawing/2014/main" val="20004"/>
                    </a:ext>
                  </a:extLst>
                </a:gridCol>
                <a:gridCol w="789774">
                  <a:extLst>
                    <a:ext uri="{9D8B030D-6E8A-4147-A177-3AD203B41FA5}">
                      <a16:colId xmlns:a16="http://schemas.microsoft.com/office/drawing/2014/main" val="20005"/>
                    </a:ext>
                  </a:extLst>
                </a:gridCol>
                <a:gridCol w="987057">
                  <a:extLst>
                    <a:ext uri="{9D8B030D-6E8A-4147-A177-3AD203B41FA5}">
                      <a16:colId xmlns:a16="http://schemas.microsoft.com/office/drawing/2014/main" val="638388284"/>
                    </a:ext>
                  </a:extLst>
                </a:gridCol>
              </a:tblGrid>
              <a:tr h="262250">
                <a:tc>
                  <a:txBody>
                    <a:bodyPr/>
                    <a:lstStyle/>
                    <a:p>
                      <a:r>
                        <a:rPr lang="en-US" sz="1200" b="1" dirty="0">
                          <a:solidFill>
                            <a:schemeClr val="bg1"/>
                          </a:solidFill>
                          <a:latin typeface="Georgia Pro" panose="02040502050405020303" pitchFamily="18" charset="0"/>
                          <a:cs typeface="Arial" panose="020B0604020202020204" pitchFamily="34" charset="0"/>
                        </a:rPr>
                        <a:t>Fiscal Year</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200" b="1" dirty="0">
                        <a:solidFill>
                          <a:schemeClr val="bg1"/>
                        </a:solidFill>
                        <a:latin typeface="Georgia Pro" panose="02040502050405020303" pitchFamily="18"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a:solidFill>
                            <a:schemeClr val="bg1"/>
                          </a:solidFill>
                          <a:latin typeface="Georgia Pro" panose="02040502050405020303" pitchFamily="18" charset="0"/>
                          <a:cs typeface="Arial" panose="020B0604020202020204" pitchFamily="34" charset="0"/>
                        </a:rPr>
                        <a:t>2014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a:solidFill>
                            <a:schemeClr val="bg1"/>
                          </a:solidFill>
                          <a:latin typeface="Georgia Pro" panose="02040502050405020303" pitchFamily="18" charset="0"/>
                          <a:cs typeface="Arial" panose="020B0604020202020204" pitchFamily="34" charset="0"/>
                        </a:rPr>
                        <a:t>2015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a:solidFill>
                            <a:schemeClr val="bg1"/>
                          </a:solidFill>
                          <a:latin typeface="Georgia Pro" panose="02040502050405020303" pitchFamily="18" charset="0"/>
                          <a:cs typeface="Arial" panose="020B0604020202020204" pitchFamily="34" charset="0"/>
                        </a:rPr>
                        <a:t>2016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a:solidFill>
                            <a:schemeClr val="bg1"/>
                          </a:solidFill>
                          <a:latin typeface="Georgia Pro" panose="02040502050405020303" pitchFamily="18" charset="0"/>
                          <a:cs typeface="Arial" panose="020B0604020202020204" pitchFamily="34" charset="0"/>
                        </a:rPr>
                        <a:t>2017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a:solidFill>
                            <a:schemeClr val="bg1"/>
                          </a:solidFill>
                          <a:latin typeface="Georgia Pro" panose="02040502050405020303" pitchFamily="18" charset="0"/>
                          <a:cs typeface="Arial" panose="020B0604020202020204" pitchFamily="34" charset="0"/>
                        </a:rPr>
                        <a:t>2018</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4193227180"/>
                  </a:ext>
                </a:extLst>
              </a:tr>
              <a:tr h="262250">
                <a:tc>
                  <a:txBody>
                    <a:bodyPr/>
                    <a:lstStyle/>
                    <a:p>
                      <a:r>
                        <a:rPr lang="en-US" sz="1200" b="0" dirty="0">
                          <a:solidFill>
                            <a:srgbClr val="000000"/>
                          </a:solidFill>
                          <a:latin typeface="Georgia Pro" panose="02040502050405020303" pitchFamily="18" charset="0"/>
                          <a:cs typeface="Arial" panose="020B0604020202020204" pitchFamily="34" charset="0"/>
                        </a:rPr>
                        <a:t>Headcount</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dirty="0">
                        <a:solidFill>
                          <a:srgbClr val="000000"/>
                        </a:solidFill>
                        <a:latin typeface="Georgia Pro" panose="02040502050405020303" pitchFamily="18"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122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123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120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latin typeface="Georgia Pro" panose="02040502050405020303" pitchFamily="18" charset="0"/>
                          <a:cs typeface="Arial" panose="020B0604020202020204" pitchFamily="34" charset="0"/>
                        </a:rPr>
                        <a:t>123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latin typeface="Georgia Pro" panose="02040502050405020303" pitchFamily="18" charset="0"/>
                          <a:cs typeface="Arial" panose="020B0604020202020204" pitchFamily="34" charset="0"/>
                        </a:rPr>
                        <a:t>124</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5443526"/>
                  </a:ext>
                </a:extLst>
              </a:tr>
              <a:tr h="262250">
                <a:tc gridSpan="7">
                  <a:txBody>
                    <a:bodyPr/>
                    <a:lstStyle/>
                    <a:p>
                      <a:r>
                        <a:rPr lang="en-US" sz="1200" b="0" dirty="0">
                          <a:solidFill>
                            <a:schemeClr val="tx1"/>
                          </a:solidFill>
                          <a:latin typeface="Georgia Pro" panose="02040502050405020303" pitchFamily="18" charset="0"/>
                          <a:cs typeface="Arial" panose="020B0604020202020204" pitchFamily="34" charset="0"/>
                        </a:rPr>
                        <a:t>Number of Separations by Reason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4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4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75368920"/>
                  </a:ext>
                </a:extLst>
              </a:tr>
              <a:tr h="262250">
                <a:tc gridSpan="2">
                  <a:txBody>
                    <a:bodyPr/>
                    <a:lstStyle/>
                    <a:p>
                      <a:pPr lvl="1"/>
                      <a:r>
                        <a:rPr lang="en-US" sz="1200" b="0" dirty="0">
                          <a:solidFill>
                            <a:srgbClr val="000000"/>
                          </a:solidFill>
                          <a:latin typeface="Georgia Pro" panose="02040502050405020303" pitchFamily="18" charset="0"/>
                          <a:cs typeface="Arial" panose="020B0604020202020204" pitchFamily="34" charset="0"/>
                        </a:rPr>
                        <a:t>Service Retirement</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3</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472833"/>
                  </a:ext>
                </a:extLst>
              </a:tr>
              <a:tr h="262250">
                <a:tc gridSpan="2">
                  <a:txBody>
                    <a:bodyPr/>
                    <a:lstStyle/>
                    <a:p>
                      <a:pPr lvl="1"/>
                      <a:r>
                        <a:rPr lang="en-US" sz="1200" b="0" dirty="0">
                          <a:solidFill>
                            <a:srgbClr val="000000"/>
                          </a:solidFill>
                          <a:latin typeface="Georgia Pro" panose="02040502050405020303" pitchFamily="18" charset="0"/>
                          <a:cs typeface="Arial" panose="020B0604020202020204" pitchFamily="34" charset="0"/>
                        </a:rPr>
                        <a:t>Disability Retirement</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b="0" dirty="0">
                          <a:solidFill>
                            <a:srgbClr val="000000"/>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rgbClr val="000000"/>
                          </a:solidFill>
                          <a:latin typeface="Georgia Pro" panose="02040502050405020303" pitchFamily="18"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rgbClr val="000000"/>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rgbClr val="000000"/>
                          </a:solidFill>
                          <a:latin typeface="Georgia Pro" panose="02040502050405020303" pitchFamily="18"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rgbClr val="000000"/>
                          </a:solidFill>
                          <a:latin typeface="Georgia Pro" panose="02040502050405020303" pitchFamily="18" charset="0"/>
                          <a:cs typeface="Arial" panose="020B0604020202020204" pitchFamily="34" charset="0"/>
                        </a:rPr>
                        <a:t>3</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2250">
                <a:tc gridSpan="2">
                  <a:txBody>
                    <a:bodyPr/>
                    <a:lstStyle/>
                    <a:p>
                      <a:pPr lvl="1"/>
                      <a:r>
                        <a:rPr lang="en-US" sz="1200" b="0" dirty="0">
                          <a:solidFill>
                            <a:srgbClr val="000000"/>
                          </a:solidFill>
                          <a:latin typeface="Georgia Pro" panose="02040502050405020303" pitchFamily="18" charset="0"/>
                          <a:cs typeface="Arial" panose="020B0604020202020204" pitchFamily="34" charset="0"/>
                        </a:rPr>
                        <a:t>Involuntary Discharge</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741334"/>
                  </a:ext>
                </a:extLst>
              </a:tr>
              <a:tr h="262250">
                <a:tc gridSpan="2">
                  <a:txBody>
                    <a:bodyPr/>
                    <a:lstStyle/>
                    <a:p>
                      <a:pPr lvl="1"/>
                      <a:r>
                        <a:rPr lang="en-US" sz="1200" b="0" dirty="0">
                          <a:solidFill>
                            <a:srgbClr val="000000"/>
                          </a:solidFill>
                          <a:latin typeface="Georgia Pro" panose="02040502050405020303" pitchFamily="18" charset="0"/>
                          <a:cs typeface="Arial" panose="020B0604020202020204" pitchFamily="34" charset="0"/>
                        </a:rPr>
                        <a:t>Failed Probation</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a:solidFill>
                            <a:schemeClr val="tx1"/>
                          </a:solidFill>
                          <a:latin typeface="Georgia Pro" panose="02040502050405020303" pitchFamily="18"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2250">
                <a:tc gridSpan="2">
                  <a:txBody>
                    <a:bodyPr/>
                    <a:lstStyle/>
                    <a:p>
                      <a:pPr lvl="1"/>
                      <a:r>
                        <a:rPr lang="en-US" sz="1200" b="1" i="1" dirty="0">
                          <a:solidFill>
                            <a:schemeClr val="tx1"/>
                          </a:solidFill>
                          <a:latin typeface="Georgia Pro" panose="02040502050405020303" pitchFamily="18" charset="0"/>
                          <a:cs typeface="Arial" panose="020B0604020202020204" pitchFamily="34" charset="0"/>
                        </a:rPr>
                        <a:t>Voluntary</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tc>
                  <a:txBody>
                    <a:bodyPr/>
                    <a:lstStyle/>
                    <a:p>
                      <a:pPr algn="ctr"/>
                      <a:r>
                        <a:rPr lang="en-US" sz="1200" b="1" i="1" dirty="0">
                          <a:solidFill>
                            <a:schemeClr val="tx1"/>
                          </a:solidFill>
                          <a:latin typeface="Georgia Pro" panose="02040502050405020303" pitchFamily="18"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200" b="1" i="1"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200" b="1" i="1"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200" b="1" i="1" dirty="0">
                          <a:solidFill>
                            <a:schemeClr val="tx1"/>
                          </a:solidFill>
                          <a:latin typeface="Georgia Pro" panose="02040502050405020303" pitchFamily="18" charset="0"/>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200" b="1" i="1" dirty="0">
                          <a:solidFill>
                            <a:schemeClr val="tx1"/>
                          </a:solidFill>
                          <a:latin typeface="Georgia Pro" panose="02040502050405020303" pitchFamily="18" charset="0"/>
                          <a:cs typeface="Arial" panose="020B0604020202020204" pitchFamily="34" charset="0"/>
                        </a:rPr>
                        <a:t>1</a:t>
                      </a: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87007356"/>
                  </a:ext>
                </a:extLst>
              </a:tr>
              <a:tr h="262250">
                <a:tc gridSpan="2">
                  <a:txBody>
                    <a:bodyPr/>
                    <a:lstStyle/>
                    <a:p>
                      <a:r>
                        <a:rPr lang="en-US" sz="1200" b="0" dirty="0">
                          <a:solidFill>
                            <a:sysClr val="windowText" lastClr="000000"/>
                          </a:solidFill>
                          <a:latin typeface="Georgia Pro" panose="02040502050405020303" pitchFamily="18" charset="0"/>
                          <a:cs typeface="Arial" panose="020B0604020202020204" pitchFamily="34" charset="0"/>
                        </a:rPr>
                        <a:t>Total Separations </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b="1" dirty="0">
                          <a:solidFill>
                            <a:schemeClr val="tx1"/>
                          </a:solidFill>
                          <a:latin typeface="Georgia Pro" panose="02040502050405020303" pitchFamily="18" charset="0"/>
                          <a:cs typeface="Arial" panose="020B0604020202020204" pitchFamily="34" charset="0"/>
                        </a:rPr>
                        <a:t>11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7</a:t>
                      </a:r>
                    </a:p>
                  </a:txBody>
                  <a:tcPr marL="7620" marR="7620" marT="762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06948"/>
                  </a:ext>
                </a:extLst>
              </a:tr>
              <a:tr h="262250">
                <a:tc gridSpan="2">
                  <a:txBody>
                    <a:bodyPr/>
                    <a:lstStyle/>
                    <a:p>
                      <a:r>
                        <a:rPr lang="en-US" sz="1200" b="0" dirty="0">
                          <a:solidFill>
                            <a:sysClr val="windowText" lastClr="000000"/>
                          </a:solidFill>
                          <a:latin typeface="Georgia Pro" panose="02040502050405020303" pitchFamily="18" charset="0"/>
                          <a:cs typeface="Arial" panose="020B0604020202020204" pitchFamily="34" charset="0"/>
                        </a:rPr>
                        <a:t>Total Turnover Rate </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b="1" dirty="0">
                          <a:solidFill>
                            <a:schemeClr val="tx1"/>
                          </a:solidFill>
                          <a:latin typeface="Georgia Pro" panose="02040502050405020303" pitchFamily="18" charset="0"/>
                          <a:cs typeface="Arial" panose="020B0604020202020204" pitchFamily="34" charset="0"/>
                        </a:rPr>
                        <a:t>9.0%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3.3%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0.8%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5.6%</a:t>
                      </a:r>
                    </a:p>
                  </a:txBody>
                  <a:tcPr marL="7620" marR="7620" marT="762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8765543"/>
                  </a:ext>
                </a:extLst>
              </a:tr>
              <a:tr h="262250">
                <a:tc gridSpan="2">
                  <a:txBody>
                    <a:bodyPr/>
                    <a:lstStyle/>
                    <a:p>
                      <a:r>
                        <a:rPr lang="en-US" sz="1200" b="1" i="1" dirty="0">
                          <a:solidFill>
                            <a:schemeClr val="tx1"/>
                          </a:solidFill>
                          <a:latin typeface="Georgia Pro" panose="02040502050405020303" pitchFamily="18" charset="0"/>
                          <a:cs typeface="Arial" panose="020B0604020202020204" pitchFamily="34" charset="0"/>
                        </a:rPr>
                        <a:t>Total “Quit” Rate </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tc>
                  <a:txBody>
                    <a:bodyPr/>
                    <a:lstStyle/>
                    <a:p>
                      <a:pPr algn="ctr"/>
                      <a:r>
                        <a:rPr lang="en-US" sz="1200" b="1" i="0" dirty="0">
                          <a:solidFill>
                            <a:schemeClr val="tx1"/>
                          </a:solidFill>
                          <a:latin typeface="Georgia Pro" panose="02040502050405020303" pitchFamily="18" charset="0"/>
                          <a:cs typeface="Arial" panose="020B0604020202020204" pitchFamily="34" charset="0"/>
                        </a:rPr>
                        <a:t>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0.0%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0.0%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0.0%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1200" b="1" i="0" u="none" strike="noStrike" dirty="0">
                          <a:solidFill>
                            <a:schemeClr val="tx1"/>
                          </a:solidFill>
                          <a:effectLst/>
                          <a:latin typeface="Georgia Pro" panose="02040502050405020303" pitchFamily="18" charset="0"/>
                          <a:cs typeface="Arial" panose="020B0604020202020204" pitchFamily="34" charset="0"/>
                        </a:rPr>
                        <a:t>0.8%</a:t>
                      </a:r>
                    </a:p>
                  </a:txBody>
                  <a:tcPr marL="7620" marR="7620" marT="762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940205704"/>
                  </a:ext>
                </a:extLst>
              </a:tr>
            </a:tbl>
          </a:graphicData>
        </a:graphic>
      </p:graphicFrame>
    </p:spTree>
    <p:extLst>
      <p:ext uri="{BB962C8B-B14F-4D97-AF65-F5344CB8AC3E}">
        <p14:creationId xmlns:p14="http://schemas.microsoft.com/office/powerpoint/2010/main" val="75105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35A1-8232-E145-911E-56F92AA677B1}"/>
              </a:ext>
            </a:extLst>
          </p:cNvPr>
          <p:cNvSpPr>
            <a:spLocks noGrp="1"/>
          </p:cNvSpPr>
          <p:nvPr>
            <p:ph type="title"/>
          </p:nvPr>
        </p:nvSpPr>
        <p:spPr/>
        <p:txBody>
          <a:bodyPr>
            <a:normAutofit fontScale="90000"/>
          </a:bodyPr>
          <a:lstStyle/>
          <a:p>
            <a:r>
              <a:rPr lang="en-US" dirty="0">
                <a:latin typeface="Georgia Pro" panose="02040502050405020303" pitchFamily="18" charset="0"/>
              </a:rPr>
              <a:t>CRITERIA #6: COMMUNITY FACTORS</a:t>
            </a:r>
          </a:p>
        </p:txBody>
      </p:sp>
      <p:sp>
        <p:nvSpPr>
          <p:cNvPr id="3" name="Content Placeholder 2">
            <a:extLst>
              <a:ext uri="{FF2B5EF4-FFF2-40B4-BE49-F238E27FC236}">
                <a16:creationId xmlns:a16="http://schemas.microsoft.com/office/drawing/2014/main" id="{D2E1A2C3-465A-AD4E-B99B-FE59DB05C7F5}"/>
              </a:ext>
            </a:extLst>
          </p:cNvPr>
          <p:cNvSpPr>
            <a:spLocks noGrp="1"/>
          </p:cNvSpPr>
          <p:nvPr>
            <p:ph idx="1"/>
          </p:nvPr>
        </p:nvSpPr>
        <p:spPr>
          <a:xfrm>
            <a:off x="2446638" y="1112108"/>
            <a:ext cx="9401432" cy="2755041"/>
          </a:xfrm>
        </p:spPr>
        <p:txBody>
          <a:bodyPr>
            <a:normAutofit/>
          </a:bodyPr>
          <a:lstStyle/>
          <a:p>
            <a:pPr>
              <a:lnSpc>
                <a:spcPct val="100000"/>
              </a:lnSpc>
              <a:buFont typeface="Wingdings" pitchFamily="2" charset="2"/>
              <a:buChar char="§"/>
            </a:pPr>
            <a:r>
              <a:rPr lang="en-US" sz="3200" dirty="0">
                <a:latin typeface="Georgia Pro" panose="02040502050405020303" pitchFamily="18" charset="0"/>
              </a:rPr>
              <a:t>Different contextual factors such as income, population trends, poverty rates, home values and sales prices, tax base, bond ratings, etc. can help draw similarities and differences between jurisdictions / employers</a:t>
            </a:r>
          </a:p>
          <a:p>
            <a:endParaRPr lang="en-US" dirty="0"/>
          </a:p>
        </p:txBody>
      </p:sp>
      <p:sp>
        <p:nvSpPr>
          <p:cNvPr id="4" name="Slide Number Placeholder 3">
            <a:extLst>
              <a:ext uri="{FF2B5EF4-FFF2-40B4-BE49-F238E27FC236}">
                <a16:creationId xmlns:a16="http://schemas.microsoft.com/office/drawing/2014/main" id="{BAE062C7-AB95-8A4B-8B26-58ECCC7F02FB}"/>
              </a:ext>
            </a:extLst>
          </p:cNvPr>
          <p:cNvSpPr>
            <a:spLocks noGrp="1"/>
          </p:cNvSpPr>
          <p:nvPr>
            <p:ph type="sldNum" sz="quarter" idx="12"/>
          </p:nvPr>
        </p:nvSpPr>
        <p:spPr/>
        <p:txBody>
          <a:bodyPr/>
          <a:lstStyle/>
          <a:p>
            <a:fld id="{76EFBEE3-2A9E-304D-B391-B568C310982A}" type="slidenum">
              <a:rPr lang="en-US" smtClean="0"/>
              <a:pPr/>
              <a:t>18</a:t>
            </a:fld>
            <a:endParaRPr lang="en-US" dirty="0"/>
          </a:p>
        </p:txBody>
      </p:sp>
    </p:spTree>
    <p:extLst>
      <p:ext uri="{BB962C8B-B14F-4D97-AF65-F5344CB8AC3E}">
        <p14:creationId xmlns:p14="http://schemas.microsoft.com/office/powerpoint/2010/main" val="115970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37C11-C65C-3943-B7D5-F4987CDDE0E7}"/>
              </a:ext>
            </a:extLst>
          </p:cNvPr>
          <p:cNvSpPr>
            <a:spLocks noGrp="1"/>
          </p:cNvSpPr>
          <p:nvPr>
            <p:ph sz="half" idx="2"/>
          </p:nvPr>
        </p:nvSpPr>
        <p:spPr>
          <a:xfrm>
            <a:off x="343932" y="1098123"/>
            <a:ext cx="11504138" cy="598702"/>
          </a:xfrm>
        </p:spPr>
        <p:txBody>
          <a:bodyPr/>
          <a:lstStyle/>
          <a:p>
            <a:pPr marL="0" indent="0">
              <a:buNone/>
            </a:pPr>
            <a:r>
              <a:rPr lang="en-US" dirty="0">
                <a:latin typeface="Georgia" panose="02040502050405020303" pitchFamily="18" charset="0"/>
              </a:rPr>
              <a:t>City of Concord Community Factors</a:t>
            </a:r>
          </a:p>
        </p:txBody>
      </p:sp>
      <p:sp>
        <p:nvSpPr>
          <p:cNvPr id="6" name="Slide Number Placeholder 5">
            <a:extLst>
              <a:ext uri="{FF2B5EF4-FFF2-40B4-BE49-F238E27FC236}">
                <a16:creationId xmlns:a16="http://schemas.microsoft.com/office/drawing/2014/main" id="{E65BC074-0177-4548-B411-B5572BCFEAEE}"/>
              </a:ext>
            </a:extLst>
          </p:cNvPr>
          <p:cNvSpPr>
            <a:spLocks noGrp="1"/>
          </p:cNvSpPr>
          <p:nvPr>
            <p:ph type="sldNum" sz="quarter" idx="12"/>
          </p:nvPr>
        </p:nvSpPr>
        <p:spPr/>
        <p:txBody>
          <a:bodyPr/>
          <a:lstStyle/>
          <a:p>
            <a:fld id="{76EFBEE3-2A9E-304D-B391-B568C310982A}" type="slidenum">
              <a:rPr lang="en-US" smtClean="0"/>
              <a:pPr/>
              <a:t>19</a:t>
            </a:fld>
            <a:endParaRPr lang="en-US"/>
          </a:p>
        </p:txBody>
      </p:sp>
      <p:sp>
        <p:nvSpPr>
          <p:cNvPr id="7" name="Title 6">
            <a:extLst>
              <a:ext uri="{FF2B5EF4-FFF2-40B4-BE49-F238E27FC236}">
                <a16:creationId xmlns:a16="http://schemas.microsoft.com/office/drawing/2014/main" id="{46EFAEA0-8356-4744-B0CD-3666D5E099B7}"/>
              </a:ext>
            </a:extLst>
          </p:cNvPr>
          <p:cNvSpPr>
            <a:spLocks noGrp="1"/>
          </p:cNvSpPr>
          <p:nvPr>
            <p:ph type="title"/>
          </p:nvPr>
        </p:nvSpPr>
        <p:spPr/>
        <p:txBody>
          <a:bodyPr>
            <a:normAutofit fontScale="90000"/>
          </a:bodyPr>
          <a:lstStyle/>
          <a:p>
            <a:r>
              <a:rPr lang="en-US" dirty="0">
                <a:latin typeface="Georgia Pro" panose="02040502050405020303" pitchFamily="18" charset="0"/>
              </a:rPr>
              <a:t>CRITERIA #6: COMMUNITY FACTORS</a:t>
            </a:r>
            <a:endParaRPr lang="en-US" dirty="0"/>
          </a:p>
        </p:txBody>
      </p:sp>
      <p:graphicFrame>
        <p:nvGraphicFramePr>
          <p:cNvPr id="8" name="Table 7">
            <a:extLst>
              <a:ext uri="{FF2B5EF4-FFF2-40B4-BE49-F238E27FC236}">
                <a16:creationId xmlns:a16="http://schemas.microsoft.com/office/drawing/2014/main" id="{E9B17317-7AA4-904A-A8F7-7A3443A08472}"/>
              </a:ext>
            </a:extLst>
          </p:cNvPr>
          <p:cNvGraphicFramePr>
            <a:graphicFrameLocks noGrp="1"/>
          </p:cNvGraphicFramePr>
          <p:nvPr>
            <p:extLst>
              <p:ext uri="{D42A27DB-BD31-4B8C-83A1-F6EECF244321}">
                <p14:modId xmlns:p14="http://schemas.microsoft.com/office/powerpoint/2010/main" val="3013240041"/>
              </p:ext>
            </p:extLst>
          </p:nvPr>
        </p:nvGraphicFramePr>
        <p:xfrm>
          <a:off x="343930" y="1696825"/>
          <a:ext cx="7723525" cy="4194426"/>
        </p:xfrm>
        <a:graphic>
          <a:graphicData uri="http://schemas.openxmlformats.org/drawingml/2006/table">
            <a:tbl>
              <a:tblPr/>
              <a:tblGrid>
                <a:gridCol w="2584950">
                  <a:extLst>
                    <a:ext uri="{9D8B030D-6E8A-4147-A177-3AD203B41FA5}">
                      <a16:colId xmlns:a16="http://schemas.microsoft.com/office/drawing/2014/main" val="20000"/>
                    </a:ext>
                  </a:extLst>
                </a:gridCol>
                <a:gridCol w="1284644">
                  <a:extLst>
                    <a:ext uri="{9D8B030D-6E8A-4147-A177-3AD203B41FA5}">
                      <a16:colId xmlns:a16="http://schemas.microsoft.com/office/drawing/2014/main" val="20001"/>
                    </a:ext>
                  </a:extLst>
                </a:gridCol>
                <a:gridCol w="1284644">
                  <a:extLst>
                    <a:ext uri="{9D8B030D-6E8A-4147-A177-3AD203B41FA5}">
                      <a16:colId xmlns:a16="http://schemas.microsoft.com/office/drawing/2014/main" val="20002"/>
                    </a:ext>
                  </a:extLst>
                </a:gridCol>
                <a:gridCol w="1373857">
                  <a:extLst>
                    <a:ext uri="{9D8B030D-6E8A-4147-A177-3AD203B41FA5}">
                      <a16:colId xmlns:a16="http://schemas.microsoft.com/office/drawing/2014/main" val="20003"/>
                    </a:ext>
                  </a:extLst>
                </a:gridCol>
                <a:gridCol w="1195430">
                  <a:extLst>
                    <a:ext uri="{9D8B030D-6E8A-4147-A177-3AD203B41FA5}">
                      <a16:colId xmlns:a16="http://schemas.microsoft.com/office/drawing/2014/main" val="20004"/>
                    </a:ext>
                  </a:extLst>
                </a:gridCol>
              </a:tblGrid>
              <a:tr h="579337">
                <a:tc>
                  <a:txBody>
                    <a:bodyPr/>
                    <a:lstStyle/>
                    <a:p>
                      <a:pPr algn="l" fontAlgn="ctr"/>
                      <a:r>
                        <a:rPr lang="en-US" sz="1200" b="0" i="0" u="none" strike="noStrike" dirty="0">
                          <a:solidFill>
                            <a:schemeClr val="bg1"/>
                          </a:solidFill>
                          <a:effectLst/>
                          <a:latin typeface="Georgia Pro" panose="02040502050405020303" pitchFamily="18" charset="0"/>
                        </a:rPr>
                        <a:t> </a:t>
                      </a:r>
                    </a:p>
                  </a:txBody>
                  <a:tcPr marL="6034"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Population (1/1/15)</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Unemployment</a:t>
                      </a:r>
                      <a:br>
                        <a:rPr lang="en-US" sz="1200" b="1" i="0" u="none" strike="noStrike" dirty="0">
                          <a:solidFill>
                            <a:schemeClr val="bg1"/>
                          </a:solidFill>
                          <a:effectLst/>
                          <a:latin typeface="Georgia Pro" panose="02040502050405020303" pitchFamily="18" charset="0"/>
                        </a:rPr>
                      </a:br>
                      <a:r>
                        <a:rPr lang="en-US" sz="1200" b="1" i="0" u="none" strike="noStrike" dirty="0">
                          <a:solidFill>
                            <a:schemeClr val="bg1"/>
                          </a:solidFill>
                          <a:effectLst/>
                          <a:latin typeface="Georgia Pro" panose="02040502050405020303" pitchFamily="18" charset="0"/>
                        </a:rPr>
                        <a:t>March 2016</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Median Household Income</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Median Family Income</a:t>
                      </a:r>
                    </a:p>
                  </a:txBody>
                  <a:tcPr marL="6034" marR="6034" marT="6034"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00960">
                <a:tc>
                  <a:txBody>
                    <a:bodyPr/>
                    <a:lstStyle/>
                    <a:p>
                      <a:pPr algn="l" fontAlgn="ctr"/>
                      <a:r>
                        <a:rPr lang="en-US" sz="1200" b="0" i="0" u="none" strike="noStrike" dirty="0">
                          <a:solidFill>
                            <a:schemeClr val="tx1"/>
                          </a:solidFill>
                          <a:effectLst/>
                          <a:latin typeface="Georgia Pro" panose="02040502050405020303" pitchFamily="18" charset="0"/>
                        </a:rPr>
                        <a:t>Alameda</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76,638</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$76,439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$93,427</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8769">
                <a:tc>
                  <a:txBody>
                    <a:bodyPr/>
                    <a:lstStyle/>
                    <a:p>
                      <a:pPr algn="l" fontAlgn="ctr"/>
                      <a:r>
                        <a:rPr lang="en-US" sz="1200" b="0" i="0" u="none" strike="noStrike" dirty="0">
                          <a:solidFill>
                            <a:schemeClr val="tx1"/>
                          </a:solidFill>
                          <a:effectLst/>
                          <a:latin typeface="Georgia Pro" panose="02040502050405020303" pitchFamily="18" charset="0"/>
                        </a:rPr>
                        <a:t>Antioch</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108,298</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$65,770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$73,023</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960">
                <a:tc>
                  <a:txBody>
                    <a:bodyPr/>
                    <a:lstStyle/>
                    <a:p>
                      <a:pPr algn="l" fontAlgn="ctr"/>
                      <a:r>
                        <a:rPr lang="en-US" sz="1200" b="0" i="0" u="none" strike="noStrike" dirty="0">
                          <a:solidFill>
                            <a:schemeClr val="tx1"/>
                          </a:solidFill>
                          <a:effectLst/>
                          <a:latin typeface="Georgia Pro" panose="02040502050405020303" pitchFamily="18" charset="0"/>
                        </a:rPr>
                        <a:t>Berkeley</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118,780</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$65,283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$114,720</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960">
                <a:tc>
                  <a:txBody>
                    <a:bodyPr/>
                    <a:lstStyle/>
                    <a:p>
                      <a:pPr algn="l" fontAlgn="ctr"/>
                      <a:r>
                        <a:rPr lang="en-US" sz="1200" b="0" i="0" u="none" strike="noStrike" dirty="0">
                          <a:solidFill>
                            <a:schemeClr val="tx1"/>
                          </a:solidFill>
                          <a:effectLst/>
                          <a:latin typeface="Georgia Pro" panose="02040502050405020303" pitchFamily="18" charset="0"/>
                        </a:rPr>
                        <a:t>Fairfield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111,891</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$66,190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$75,091</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0960">
                <a:tc>
                  <a:txBody>
                    <a:bodyPr/>
                    <a:lstStyle/>
                    <a:p>
                      <a:pPr algn="l" fontAlgn="ctr"/>
                      <a:r>
                        <a:rPr lang="en-US" sz="1200" b="0" i="0" u="none" strike="noStrike" dirty="0">
                          <a:solidFill>
                            <a:schemeClr val="tx1"/>
                          </a:solidFill>
                          <a:effectLst/>
                          <a:latin typeface="Georgia Pro" panose="02040502050405020303" pitchFamily="18" charset="0"/>
                        </a:rPr>
                        <a:t>Fremont</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226,551</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$103,591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$112,347</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0960">
                <a:tc>
                  <a:txBody>
                    <a:bodyPr/>
                    <a:lstStyle/>
                    <a:p>
                      <a:pPr algn="l" fontAlgn="ctr"/>
                      <a:r>
                        <a:rPr lang="en-US" sz="1200" b="0" i="0" u="none" strike="noStrike" dirty="0">
                          <a:solidFill>
                            <a:schemeClr val="tx1"/>
                          </a:solidFill>
                          <a:effectLst/>
                          <a:latin typeface="Georgia Pro" panose="02040502050405020303" pitchFamily="18" charset="0"/>
                        </a:rPr>
                        <a:t>Hayward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152,889</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$62,691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$69,415</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0960">
                <a:tc>
                  <a:txBody>
                    <a:bodyPr/>
                    <a:lstStyle/>
                    <a:p>
                      <a:pPr algn="l" fontAlgn="ctr"/>
                      <a:r>
                        <a:rPr lang="en-US" sz="1200" b="0" i="0" u="none" strike="noStrike" dirty="0">
                          <a:solidFill>
                            <a:schemeClr val="tx1"/>
                          </a:solidFill>
                          <a:effectLst/>
                          <a:latin typeface="Georgia Pro" panose="02040502050405020303" pitchFamily="18" charset="0"/>
                        </a:rPr>
                        <a:t>Livermore</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85,990</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$99,683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$111,950</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0960">
                <a:tc>
                  <a:txBody>
                    <a:bodyPr/>
                    <a:lstStyle/>
                    <a:p>
                      <a:pPr algn="l" fontAlgn="ctr"/>
                      <a:r>
                        <a:rPr lang="en-US" sz="1200" b="0" i="0" u="none" strike="noStrike" dirty="0">
                          <a:solidFill>
                            <a:schemeClr val="tx1"/>
                          </a:solidFill>
                          <a:effectLst/>
                          <a:latin typeface="Georgia Pro" panose="02040502050405020303" pitchFamily="18" charset="0"/>
                        </a:rPr>
                        <a:t>Newark</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44,204</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$86,521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$91,103</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0960">
                <a:tc>
                  <a:txBody>
                    <a:bodyPr/>
                    <a:lstStyle/>
                    <a:p>
                      <a:pPr algn="l" fontAlgn="ctr"/>
                      <a:r>
                        <a:rPr lang="en-US" sz="1200" b="0" i="0" u="none" strike="noStrike" dirty="0">
                          <a:solidFill>
                            <a:schemeClr val="tx1"/>
                          </a:solidFill>
                          <a:effectLst/>
                          <a:latin typeface="Georgia Pro" panose="02040502050405020303" pitchFamily="18" charset="0"/>
                        </a:rPr>
                        <a:t>Pleasanton</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74,850</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$123,608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$140,311</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0960">
                <a:tc>
                  <a:txBody>
                    <a:bodyPr/>
                    <a:lstStyle/>
                    <a:p>
                      <a:pPr algn="l" fontAlgn="ctr"/>
                      <a:r>
                        <a:rPr lang="en-US" sz="1200" b="0" i="0" u="none" strike="noStrike" dirty="0">
                          <a:solidFill>
                            <a:schemeClr val="tx1"/>
                          </a:solidFill>
                          <a:effectLst/>
                          <a:latin typeface="Georgia Pro" panose="02040502050405020303" pitchFamily="18" charset="0"/>
                        </a:rPr>
                        <a:t>Richmond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107,346</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$54,857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$59,976</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0960">
                <a:tc>
                  <a:txBody>
                    <a:bodyPr/>
                    <a:lstStyle/>
                    <a:p>
                      <a:pPr algn="l" fontAlgn="ctr"/>
                      <a:r>
                        <a:rPr lang="en-US" sz="1200" b="0" i="0" u="none" strike="noStrike" dirty="0">
                          <a:solidFill>
                            <a:schemeClr val="tx1"/>
                          </a:solidFill>
                          <a:effectLst/>
                          <a:latin typeface="Georgia Pro" panose="02040502050405020303" pitchFamily="18" charset="0"/>
                        </a:rPr>
                        <a:t>San Leandro</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88,441</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$64,279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$76,781</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0960">
                <a:tc>
                  <a:txBody>
                    <a:bodyPr/>
                    <a:lstStyle/>
                    <a:p>
                      <a:pPr algn="l" fontAlgn="ctr"/>
                      <a:r>
                        <a:rPr lang="en-US" sz="1200" b="0" i="0" u="none" strike="noStrike" dirty="0">
                          <a:solidFill>
                            <a:schemeClr val="tx1"/>
                          </a:solidFill>
                          <a:effectLst/>
                          <a:latin typeface="Georgia Pro" panose="02040502050405020303" pitchFamily="18" charset="0"/>
                        </a:rPr>
                        <a:t>Union City</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72,744</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$82,564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$93,050</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0960">
                <a:tc>
                  <a:txBody>
                    <a:bodyPr/>
                    <a:lstStyle/>
                    <a:p>
                      <a:pPr algn="l" fontAlgn="ctr"/>
                      <a:r>
                        <a:rPr lang="en-US" sz="1200" b="0" i="0" u="none" strike="noStrike" dirty="0">
                          <a:solidFill>
                            <a:schemeClr val="tx1"/>
                          </a:solidFill>
                          <a:effectLst/>
                          <a:latin typeface="Georgia Pro" panose="02040502050405020303" pitchFamily="18" charset="0"/>
                        </a:rPr>
                        <a:t>Vallejo</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119,683</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$58,472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$67,543</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0960">
                <a:tc>
                  <a:txBody>
                    <a:bodyPr/>
                    <a:lstStyle/>
                    <a:p>
                      <a:pPr algn="l" fontAlgn="ctr"/>
                      <a:r>
                        <a:rPr lang="en-US" sz="1200" b="0" i="0" u="none" strike="noStrike" dirty="0">
                          <a:solidFill>
                            <a:schemeClr val="tx1"/>
                          </a:solidFill>
                          <a:effectLst/>
                          <a:latin typeface="Georgia Pro" panose="02040502050405020303" pitchFamily="18" charset="0"/>
                        </a:rPr>
                        <a:t>Walnut Creek</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66,868</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$80,399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$112,114</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0960">
                <a:tc>
                  <a:txBody>
                    <a:bodyPr/>
                    <a:lstStyle/>
                    <a:p>
                      <a:pPr algn="l" fontAlgn="ctr"/>
                      <a:r>
                        <a:rPr lang="en-US" sz="1200" b="1" i="0" u="none" strike="noStrike" dirty="0">
                          <a:solidFill>
                            <a:schemeClr val="tx1"/>
                          </a:solidFill>
                          <a:effectLst/>
                          <a:latin typeface="Georgia Pro" panose="02040502050405020303" pitchFamily="18" charset="0"/>
                        </a:rPr>
                        <a:t>Concord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126,069</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$67,122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$78,218</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15"/>
                  </a:ext>
                </a:extLst>
              </a:tr>
              <a:tr h="200960">
                <a:tc>
                  <a:txBody>
                    <a:bodyPr/>
                    <a:lstStyle/>
                    <a:p>
                      <a:pPr algn="l" fontAlgn="ctr"/>
                      <a:r>
                        <a:rPr lang="en-US" sz="1200" b="1" i="0" u="none" strike="noStrike" dirty="0">
                          <a:solidFill>
                            <a:schemeClr val="tx1"/>
                          </a:solidFill>
                          <a:effectLst/>
                          <a:latin typeface="Georgia Pro" panose="02040502050405020303" pitchFamily="18" charset="0"/>
                        </a:rPr>
                        <a:t>Median (Excluding Concord)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97,894</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$71,315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$92,077</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6"/>
                  </a:ext>
                </a:extLst>
              </a:tr>
              <a:tr h="200960">
                <a:tc>
                  <a:txBody>
                    <a:bodyPr/>
                    <a:lstStyle/>
                    <a:p>
                      <a:pPr algn="l" fontAlgn="ctr"/>
                      <a:r>
                        <a:rPr lang="en-US" sz="1200" b="1" i="0" u="none" strike="noStrike" dirty="0">
                          <a:solidFill>
                            <a:schemeClr val="tx1"/>
                          </a:solidFill>
                          <a:effectLst/>
                          <a:latin typeface="Georgia Pro" panose="02040502050405020303" pitchFamily="18" charset="0"/>
                        </a:rPr>
                        <a:t>Concord Variance from Median</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28.8%</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-15.1%</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7"/>
                  </a:ext>
                </a:extLst>
              </a:tr>
              <a:tr h="200960">
                <a:tc>
                  <a:txBody>
                    <a:bodyPr/>
                    <a:lstStyle/>
                    <a:p>
                      <a:pPr algn="l" fontAlgn="ctr"/>
                      <a:r>
                        <a:rPr lang="en-US" sz="1200" b="1" i="0" u="none" strike="noStrike" dirty="0">
                          <a:solidFill>
                            <a:schemeClr val="tx1"/>
                          </a:solidFill>
                          <a:effectLst/>
                          <a:latin typeface="Georgia Pro" panose="02040502050405020303" pitchFamily="18" charset="0"/>
                        </a:rPr>
                        <a:t>Concord Rank</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3 of 15</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10 of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8 of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9 of 15</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pic>
        <p:nvPicPr>
          <p:cNvPr id="9" name="Picture 8">
            <a:extLst>
              <a:ext uri="{FF2B5EF4-FFF2-40B4-BE49-F238E27FC236}">
                <a16:creationId xmlns:a16="http://schemas.microsoft.com/office/drawing/2014/main" id="{D1BF9184-A404-7C4E-B838-F0C6250DB3D9}"/>
              </a:ext>
            </a:extLst>
          </p:cNvPr>
          <p:cNvPicPr>
            <a:picLocks noChangeAspect="1"/>
          </p:cNvPicPr>
          <p:nvPr/>
        </p:nvPicPr>
        <p:blipFill>
          <a:blip r:embed="rId3"/>
          <a:stretch>
            <a:fillRect/>
          </a:stretch>
        </p:blipFill>
        <p:spPr>
          <a:xfrm>
            <a:off x="8420100" y="1232417"/>
            <a:ext cx="3075324" cy="4015520"/>
          </a:xfrm>
          <a:prstGeom prst="rect">
            <a:avLst/>
          </a:prstGeom>
          <a:ln w="28575">
            <a:solidFill>
              <a:schemeClr val="tx1"/>
            </a:solidFill>
          </a:ln>
        </p:spPr>
      </p:pic>
    </p:spTree>
    <p:extLst>
      <p:ext uri="{BB962C8B-B14F-4D97-AF65-F5344CB8AC3E}">
        <p14:creationId xmlns:p14="http://schemas.microsoft.com/office/powerpoint/2010/main" val="1340854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2C62-0964-774E-82F4-76261FD6AFE4}"/>
              </a:ext>
            </a:extLst>
          </p:cNvPr>
          <p:cNvSpPr>
            <a:spLocks noGrp="1"/>
          </p:cNvSpPr>
          <p:nvPr>
            <p:ph type="title"/>
          </p:nvPr>
        </p:nvSpPr>
        <p:spPr/>
        <p:txBody>
          <a:bodyPr>
            <a:normAutofit/>
          </a:bodyPr>
          <a:lstStyle/>
          <a:p>
            <a:r>
              <a:rPr lang="en-US" sz="3600" dirty="0">
                <a:latin typeface="Georgia Pro" panose="02040502050405020303" pitchFamily="18" charset="0"/>
              </a:rPr>
              <a:t>HITCHHIKER’S GUIDE TO THE GALAXY</a:t>
            </a:r>
          </a:p>
        </p:txBody>
      </p:sp>
      <p:sp>
        <p:nvSpPr>
          <p:cNvPr id="3" name="Content Placeholder 2">
            <a:extLst>
              <a:ext uri="{FF2B5EF4-FFF2-40B4-BE49-F238E27FC236}">
                <a16:creationId xmlns:a16="http://schemas.microsoft.com/office/drawing/2014/main" id="{0E421949-5641-D54F-98AF-88414D9D373A}"/>
              </a:ext>
            </a:extLst>
          </p:cNvPr>
          <p:cNvSpPr>
            <a:spLocks noGrp="1"/>
          </p:cNvSpPr>
          <p:nvPr>
            <p:ph idx="1"/>
          </p:nvPr>
        </p:nvSpPr>
        <p:spPr>
          <a:xfrm>
            <a:off x="2560938" y="1326419"/>
            <a:ext cx="9401432" cy="3232881"/>
          </a:xfrm>
        </p:spPr>
        <p:txBody>
          <a:bodyPr/>
          <a:lstStyle/>
          <a:p>
            <a:pPr>
              <a:lnSpc>
                <a:spcPct val="150000"/>
              </a:lnSpc>
              <a:buFont typeface="Wingdings" pitchFamily="2" charset="2"/>
              <a:buChar char="§"/>
            </a:pPr>
            <a:r>
              <a:rPr lang="en-US" sz="3200" i="1" dirty="0">
                <a:latin typeface="Georgia Pro" panose="02040502050405020303" pitchFamily="18" charset="0"/>
              </a:rPr>
              <a:t>“A common mistake people make when trying to design something completely foolproof is to underestimate the ingenuity of complete fools.”  Douglas Adams, </a:t>
            </a:r>
            <a:r>
              <a:rPr lang="en-US" sz="3200" u="sng" dirty="0">
                <a:latin typeface="Georgia Pro" panose="02040502050405020303" pitchFamily="18" charset="0"/>
              </a:rPr>
              <a:t>Mostly Harmless </a:t>
            </a:r>
            <a:r>
              <a:rPr lang="en-US" sz="3200" dirty="0">
                <a:latin typeface="Georgia Pro" panose="02040502050405020303" pitchFamily="18" charset="0"/>
              </a:rPr>
              <a:t>(1992)</a:t>
            </a:r>
          </a:p>
          <a:p>
            <a:endParaRPr lang="en-US" dirty="0"/>
          </a:p>
        </p:txBody>
      </p:sp>
      <p:sp>
        <p:nvSpPr>
          <p:cNvPr id="4" name="Slide Number Placeholder 3">
            <a:extLst>
              <a:ext uri="{FF2B5EF4-FFF2-40B4-BE49-F238E27FC236}">
                <a16:creationId xmlns:a16="http://schemas.microsoft.com/office/drawing/2014/main" id="{0F374DC9-3A30-A54C-9470-4D0C52FEB7BB}"/>
              </a:ext>
            </a:extLst>
          </p:cNvPr>
          <p:cNvSpPr>
            <a:spLocks noGrp="1"/>
          </p:cNvSpPr>
          <p:nvPr>
            <p:ph type="sldNum" sz="quarter" idx="12"/>
          </p:nvPr>
        </p:nvSpPr>
        <p:spPr/>
        <p:txBody>
          <a:bodyPr/>
          <a:lstStyle/>
          <a:p>
            <a:fld id="{76EFBEE3-2A9E-304D-B391-B568C310982A}" type="slidenum">
              <a:rPr lang="en-US" smtClean="0"/>
              <a:pPr/>
              <a:t>2</a:t>
            </a:fld>
            <a:endParaRPr lang="en-US" dirty="0"/>
          </a:p>
        </p:txBody>
      </p:sp>
    </p:spTree>
    <p:extLst>
      <p:ext uri="{BB962C8B-B14F-4D97-AF65-F5344CB8AC3E}">
        <p14:creationId xmlns:p14="http://schemas.microsoft.com/office/powerpoint/2010/main" val="217369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37C11-C65C-3943-B7D5-F4987CDDE0E7}"/>
              </a:ext>
            </a:extLst>
          </p:cNvPr>
          <p:cNvSpPr>
            <a:spLocks noGrp="1"/>
          </p:cNvSpPr>
          <p:nvPr>
            <p:ph sz="half" idx="2"/>
          </p:nvPr>
        </p:nvSpPr>
        <p:spPr>
          <a:xfrm>
            <a:off x="343932" y="1098123"/>
            <a:ext cx="11504138" cy="598702"/>
          </a:xfrm>
        </p:spPr>
        <p:txBody>
          <a:bodyPr/>
          <a:lstStyle/>
          <a:p>
            <a:pPr marL="0" indent="0">
              <a:buNone/>
            </a:pPr>
            <a:r>
              <a:rPr lang="en-US" dirty="0">
                <a:latin typeface="Georgia" panose="02040502050405020303" pitchFamily="18" charset="0"/>
              </a:rPr>
              <a:t>City of Concord Community Factors</a:t>
            </a:r>
          </a:p>
        </p:txBody>
      </p:sp>
      <p:sp>
        <p:nvSpPr>
          <p:cNvPr id="6" name="Slide Number Placeholder 5">
            <a:extLst>
              <a:ext uri="{FF2B5EF4-FFF2-40B4-BE49-F238E27FC236}">
                <a16:creationId xmlns:a16="http://schemas.microsoft.com/office/drawing/2014/main" id="{E65BC074-0177-4548-B411-B5572BCFEAEE}"/>
              </a:ext>
            </a:extLst>
          </p:cNvPr>
          <p:cNvSpPr>
            <a:spLocks noGrp="1"/>
          </p:cNvSpPr>
          <p:nvPr>
            <p:ph type="sldNum" sz="quarter" idx="12"/>
          </p:nvPr>
        </p:nvSpPr>
        <p:spPr/>
        <p:txBody>
          <a:bodyPr/>
          <a:lstStyle/>
          <a:p>
            <a:fld id="{76EFBEE3-2A9E-304D-B391-B568C310982A}" type="slidenum">
              <a:rPr lang="en-US" smtClean="0"/>
              <a:pPr/>
              <a:t>20</a:t>
            </a:fld>
            <a:endParaRPr lang="en-US"/>
          </a:p>
        </p:txBody>
      </p:sp>
      <p:sp>
        <p:nvSpPr>
          <p:cNvPr id="7" name="Title 6">
            <a:extLst>
              <a:ext uri="{FF2B5EF4-FFF2-40B4-BE49-F238E27FC236}">
                <a16:creationId xmlns:a16="http://schemas.microsoft.com/office/drawing/2014/main" id="{46EFAEA0-8356-4744-B0CD-3666D5E099B7}"/>
              </a:ext>
            </a:extLst>
          </p:cNvPr>
          <p:cNvSpPr>
            <a:spLocks noGrp="1"/>
          </p:cNvSpPr>
          <p:nvPr>
            <p:ph type="title"/>
          </p:nvPr>
        </p:nvSpPr>
        <p:spPr/>
        <p:txBody>
          <a:bodyPr>
            <a:normAutofit fontScale="90000"/>
          </a:bodyPr>
          <a:lstStyle/>
          <a:p>
            <a:r>
              <a:rPr lang="en-US" dirty="0">
                <a:latin typeface="Georgia Pro" panose="02040502050405020303" pitchFamily="18" charset="0"/>
              </a:rPr>
              <a:t>CRITERIA #6: COMMUNITY FACTORS</a:t>
            </a:r>
            <a:endParaRPr lang="en-US" dirty="0"/>
          </a:p>
        </p:txBody>
      </p:sp>
      <p:pic>
        <p:nvPicPr>
          <p:cNvPr id="9" name="Picture 8">
            <a:extLst>
              <a:ext uri="{FF2B5EF4-FFF2-40B4-BE49-F238E27FC236}">
                <a16:creationId xmlns:a16="http://schemas.microsoft.com/office/drawing/2014/main" id="{D1BF9184-A404-7C4E-B838-F0C6250DB3D9}"/>
              </a:ext>
            </a:extLst>
          </p:cNvPr>
          <p:cNvPicPr>
            <a:picLocks noChangeAspect="1"/>
          </p:cNvPicPr>
          <p:nvPr/>
        </p:nvPicPr>
        <p:blipFill>
          <a:blip r:embed="rId3"/>
          <a:stretch>
            <a:fillRect/>
          </a:stretch>
        </p:blipFill>
        <p:spPr>
          <a:xfrm>
            <a:off x="8420100" y="1268094"/>
            <a:ext cx="3048000" cy="3979843"/>
          </a:xfrm>
          <a:prstGeom prst="rect">
            <a:avLst/>
          </a:prstGeom>
          <a:ln w="28575">
            <a:solidFill>
              <a:schemeClr val="tx1"/>
            </a:solidFill>
          </a:ln>
        </p:spPr>
      </p:pic>
      <p:graphicFrame>
        <p:nvGraphicFramePr>
          <p:cNvPr id="10" name="Table 9">
            <a:extLst>
              <a:ext uri="{FF2B5EF4-FFF2-40B4-BE49-F238E27FC236}">
                <a16:creationId xmlns:a16="http://schemas.microsoft.com/office/drawing/2014/main" id="{3D19A371-6657-9F4B-A70C-68F5D1B87A87}"/>
              </a:ext>
            </a:extLst>
          </p:cNvPr>
          <p:cNvGraphicFramePr>
            <a:graphicFrameLocks noGrp="1"/>
          </p:cNvGraphicFramePr>
          <p:nvPr>
            <p:extLst>
              <p:ext uri="{D42A27DB-BD31-4B8C-83A1-F6EECF244321}">
                <p14:modId xmlns:p14="http://schemas.microsoft.com/office/powerpoint/2010/main" val="909527660"/>
              </p:ext>
            </p:extLst>
          </p:nvPr>
        </p:nvGraphicFramePr>
        <p:xfrm>
          <a:off x="343930" y="1696825"/>
          <a:ext cx="7629237" cy="4235688"/>
        </p:xfrm>
        <a:graphic>
          <a:graphicData uri="http://schemas.openxmlformats.org/drawingml/2006/table">
            <a:tbl>
              <a:tblPr/>
              <a:tblGrid>
                <a:gridCol w="2383956">
                  <a:extLst>
                    <a:ext uri="{9D8B030D-6E8A-4147-A177-3AD203B41FA5}">
                      <a16:colId xmlns:a16="http://schemas.microsoft.com/office/drawing/2014/main" val="20000"/>
                    </a:ext>
                  </a:extLst>
                </a:gridCol>
                <a:gridCol w="1794953">
                  <a:extLst>
                    <a:ext uri="{9D8B030D-6E8A-4147-A177-3AD203B41FA5}">
                      <a16:colId xmlns:a16="http://schemas.microsoft.com/office/drawing/2014/main" val="20001"/>
                    </a:ext>
                  </a:extLst>
                </a:gridCol>
                <a:gridCol w="1794953">
                  <a:extLst>
                    <a:ext uri="{9D8B030D-6E8A-4147-A177-3AD203B41FA5}">
                      <a16:colId xmlns:a16="http://schemas.microsoft.com/office/drawing/2014/main" val="20002"/>
                    </a:ext>
                  </a:extLst>
                </a:gridCol>
                <a:gridCol w="1655375">
                  <a:extLst>
                    <a:ext uri="{9D8B030D-6E8A-4147-A177-3AD203B41FA5}">
                      <a16:colId xmlns:a16="http://schemas.microsoft.com/office/drawing/2014/main" val="20003"/>
                    </a:ext>
                  </a:extLst>
                </a:gridCol>
              </a:tblGrid>
              <a:tr h="545668">
                <a:tc>
                  <a:txBody>
                    <a:bodyPr/>
                    <a:lstStyle/>
                    <a:p>
                      <a:pPr algn="l" fontAlgn="ctr"/>
                      <a:r>
                        <a:rPr lang="en-US" sz="1200" b="0" i="0" u="none" strike="noStrike" dirty="0">
                          <a:solidFill>
                            <a:schemeClr val="bg1"/>
                          </a:solidFill>
                          <a:effectLst/>
                          <a:latin typeface="Georgia Pro" panose="02040502050405020303" pitchFamily="18" charset="0"/>
                        </a:rPr>
                        <a:t> </a:t>
                      </a:r>
                    </a:p>
                  </a:txBody>
                  <a:tcPr marL="6034"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Median Home Value</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Median Monthly Owner Costs (w/Mortgage)</a:t>
                      </a:r>
                    </a:p>
                  </a:txBody>
                  <a:tcPr marL="6034" marR="6034" marT="60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200" b="1" i="0" u="none" strike="noStrike" dirty="0">
                          <a:solidFill>
                            <a:schemeClr val="bg1"/>
                          </a:solidFill>
                          <a:effectLst/>
                          <a:latin typeface="Georgia Pro" panose="02040502050405020303" pitchFamily="18" charset="0"/>
                        </a:rPr>
                        <a:t>Median Gross Rent</a:t>
                      </a:r>
                    </a:p>
                  </a:txBody>
                  <a:tcPr marL="6034" marR="6034" marT="6034"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4660">
                <a:tc>
                  <a:txBody>
                    <a:bodyPr/>
                    <a:lstStyle/>
                    <a:p>
                      <a:pPr algn="l" fontAlgn="ctr"/>
                      <a:r>
                        <a:rPr lang="en-US" sz="1200" b="0" i="0" u="none" strike="noStrike" dirty="0">
                          <a:solidFill>
                            <a:schemeClr val="tx1"/>
                          </a:solidFill>
                          <a:effectLst/>
                          <a:latin typeface="Georgia Pro" panose="02040502050405020303" pitchFamily="18" charset="0"/>
                        </a:rPr>
                        <a:t>Alameda</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$628,500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$2,829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$1,375</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4660">
                <a:tc>
                  <a:txBody>
                    <a:bodyPr/>
                    <a:lstStyle/>
                    <a:p>
                      <a:pPr algn="l" fontAlgn="ctr"/>
                      <a:r>
                        <a:rPr lang="en-US" sz="1200" b="0" i="0" u="none" strike="noStrike" dirty="0">
                          <a:solidFill>
                            <a:schemeClr val="tx1"/>
                          </a:solidFill>
                          <a:effectLst/>
                          <a:latin typeface="Georgia Pro" panose="02040502050405020303" pitchFamily="18" charset="0"/>
                        </a:rPr>
                        <a:t>Antioch</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$240,000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$1,373</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4660">
                <a:tc>
                  <a:txBody>
                    <a:bodyPr/>
                    <a:lstStyle/>
                    <a:p>
                      <a:pPr algn="l" fontAlgn="ctr"/>
                      <a:r>
                        <a:rPr lang="en-US" sz="1200" b="0" i="0" u="none" strike="noStrike" dirty="0">
                          <a:solidFill>
                            <a:schemeClr val="tx1"/>
                          </a:solidFill>
                          <a:effectLst/>
                          <a:latin typeface="Georgia Pro" panose="02040502050405020303" pitchFamily="18" charset="0"/>
                        </a:rPr>
                        <a:t>Berkeley</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$719,500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$1,338</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4660">
                <a:tc>
                  <a:txBody>
                    <a:bodyPr/>
                    <a:lstStyle/>
                    <a:p>
                      <a:pPr algn="l" fontAlgn="ctr"/>
                      <a:r>
                        <a:rPr lang="en-US" sz="1200" b="0" i="0" u="none" strike="noStrike" dirty="0">
                          <a:solidFill>
                            <a:schemeClr val="tx1"/>
                          </a:solidFill>
                          <a:effectLst/>
                          <a:latin typeface="Georgia Pro" panose="02040502050405020303" pitchFamily="18" charset="0"/>
                        </a:rPr>
                        <a:t>Fairfield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$262,400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$1,304</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4660">
                <a:tc>
                  <a:txBody>
                    <a:bodyPr/>
                    <a:lstStyle/>
                    <a:p>
                      <a:pPr algn="l" fontAlgn="ctr"/>
                      <a:r>
                        <a:rPr lang="en-US" sz="1200" b="0" i="0" u="none" strike="noStrike" dirty="0">
                          <a:solidFill>
                            <a:schemeClr val="tx1"/>
                          </a:solidFill>
                          <a:effectLst/>
                          <a:latin typeface="Georgia Pro" panose="02040502050405020303" pitchFamily="18" charset="0"/>
                        </a:rPr>
                        <a:t>Fremont</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$614,500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$2,753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$1,663</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4660">
                <a:tc>
                  <a:txBody>
                    <a:bodyPr/>
                    <a:lstStyle/>
                    <a:p>
                      <a:pPr algn="l" fontAlgn="ctr"/>
                      <a:r>
                        <a:rPr lang="en-US" sz="1200" b="0" i="0" u="none" strike="noStrike" dirty="0">
                          <a:solidFill>
                            <a:schemeClr val="tx1"/>
                          </a:solidFill>
                          <a:effectLst/>
                          <a:latin typeface="Georgia Pro" panose="02040502050405020303" pitchFamily="18" charset="0"/>
                        </a:rPr>
                        <a:t>Hayward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$339,700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$1,312</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4660">
                <a:tc>
                  <a:txBody>
                    <a:bodyPr/>
                    <a:lstStyle/>
                    <a:p>
                      <a:pPr algn="l" fontAlgn="ctr"/>
                      <a:r>
                        <a:rPr lang="en-US" sz="1200" b="0" i="0" u="none" strike="noStrike" dirty="0">
                          <a:solidFill>
                            <a:schemeClr val="tx1"/>
                          </a:solidFill>
                          <a:effectLst/>
                          <a:latin typeface="Georgia Pro" panose="02040502050405020303" pitchFamily="18" charset="0"/>
                        </a:rPr>
                        <a:t>Livermore</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$490,700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$1,492</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4660">
                <a:tc>
                  <a:txBody>
                    <a:bodyPr/>
                    <a:lstStyle/>
                    <a:p>
                      <a:pPr algn="l" fontAlgn="ctr"/>
                      <a:r>
                        <a:rPr lang="en-US" sz="1200" b="0" i="0" u="none" strike="noStrike" dirty="0">
                          <a:solidFill>
                            <a:schemeClr val="tx1"/>
                          </a:solidFill>
                          <a:effectLst/>
                          <a:latin typeface="Georgia Pro" panose="02040502050405020303" pitchFamily="18" charset="0"/>
                        </a:rPr>
                        <a:t>Newark</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$455,500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$2,463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$1,570</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4660">
                <a:tc>
                  <a:txBody>
                    <a:bodyPr/>
                    <a:lstStyle/>
                    <a:p>
                      <a:pPr algn="l" fontAlgn="ctr"/>
                      <a:r>
                        <a:rPr lang="en-US" sz="1200" b="0" i="0" u="none" strike="noStrike" dirty="0">
                          <a:solidFill>
                            <a:schemeClr val="tx1"/>
                          </a:solidFill>
                          <a:effectLst/>
                          <a:latin typeface="Georgia Pro" panose="02040502050405020303" pitchFamily="18" charset="0"/>
                        </a:rPr>
                        <a:t>Pleasanton</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$732,100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$1,742</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4660">
                <a:tc>
                  <a:txBody>
                    <a:bodyPr/>
                    <a:lstStyle/>
                    <a:p>
                      <a:pPr algn="l" fontAlgn="ctr"/>
                      <a:r>
                        <a:rPr lang="en-US" sz="1200" b="0" i="0" u="none" strike="noStrike" dirty="0">
                          <a:solidFill>
                            <a:schemeClr val="tx1"/>
                          </a:solidFill>
                          <a:effectLst/>
                          <a:latin typeface="Georgia Pro" panose="02040502050405020303" pitchFamily="18" charset="0"/>
                        </a:rPr>
                        <a:t>Richmond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$271,300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$1,190</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4660">
                <a:tc>
                  <a:txBody>
                    <a:bodyPr/>
                    <a:lstStyle/>
                    <a:p>
                      <a:pPr algn="l" fontAlgn="ctr"/>
                      <a:r>
                        <a:rPr lang="en-US" sz="1200" b="0" i="0" u="none" strike="noStrike" dirty="0">
                          <a:solidFill>
                            <a:schemeClr val="tx1"/>
                          </a:solidFill>
                          <a:effectLst/>
                          <a:latin typeface="Georgia Pro" panose="02040502050405020303" pitchFamily="18" charset="0"/>
                        </a:rPr>
                        <a:t>San Leandro</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$372,600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$2,256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$1,260</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4660">
                <a:tc>
                  <a:txBody>
                    <a:bodyPr/>
                    <a:lstStyle/>
                    <a:p>
                      <a:pPr algn="l" fontAlgn="ctr"/>
                      <a:r>
                        <a:rPr lang="en-US" sz="1200" b="0" i="0" u="none" strike="noStrike" dirty="0">
                          <a:solidFill>
                            <a:schemeClr val="tx1"/>
                          </a:solidFill>
                          <a:effectLst/>
                          <a:latin typeface="Georgia Pro" panose="02040502050405020303" pitchFamily="18" charset="0"/>
                        </a:rPr>
                        <a:t>Union City</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$484,300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$2,621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$1,513</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4660">
                <a:tc>
                  <a:txBody>
                    <a:bodyPr/>
                    <a:lstStyle/>
                    <a:p>
                      <a:pPr algn="l" fontAlgn="ctr"/>
                      <a:r>
                        <a:rPr lang="en-US" sz="1200" b="0" i="0" u="none" strike="noStrike" dirty="0">
                          <a:solidFill>
                            <a:schemeClr val="tx1"/>
                          </a:solidFill>
                          <a:effectLst/>
                          <a:latin typeface="Georgia Pro" panose="02040502050405020303" pitchFamily="18" charset="0"/>
                        </a:rPr>
                        <a:t>Vallejo</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$222,100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$1,208</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4660">
                <a:tc>
                  <a:txBody>
                    <a:bodyPr/>
                    <a:lstStyle/>
                    <a:p>
                      <a:pPr algn="l" fontAlgn="ctr"/>
                      <a:r>
                        <a:rPr lang="en-US" sz="1200" b="0" i="0" u="none" strike="noStrike" dirty="0">
                          <a:solidFill>
                            <a:schemeClr val="tx1"/>
                          </a:solidFill>
                          <a:effectLst/>
                          <a:latin typeface="Georgia Pro" panose="02040502050405020303" pitchFamily="18" charset="0"/>
                        </a:rPr>
                        <a:t>Walnut Creek</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$591,700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$2,897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Georgia Pro" panose="02040502050405020303" pitchFamily="18" charset="0"/>
                        </a:rPr>
                        <a:t>$1,479</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4660">
                <a:tc>
                  <a:txBody>
                    <a:bodyPr/>
                    <a:lstStyle/>
                    <a:p>
                      <a:pPr algn="l" fontAlgn="ctr"/>
                      <a:r>
                        <a:rPr lang="en-US" sz="1200" b="1" i="0" u="none" strike="noStrike" dirty="0">
                          <a:solidFill>
                            <a:schemeClr val="tx1"/>
                          </a:solidFill>
                          <a:effectLst/>
                          <a:latin typeface="Georgia Pro" panose="02040502050405020303" pitchFamily="18" charset="0"/>
                        </a:rPr>
                        <a:t>Concord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$368,900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$2,251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$1,321</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15"/>
                  </a:ext>
                </a:extLst>
              </a:tr>
              <a:tr h="194660">
                <a:tc>
                  <a:txBody>
                    <a:bodyPr/>
                    <a:lstStyle/>
                    <a:p>
                      <a:pPr algn="l" fontAlgn="ctr"/>
                      <a:r>
                        <a:rPr lang="en-US" sz="1200" b="1" i="0" u="none" strike="noStrike" dirty="0">
                          <a:solidFill>
                            <a:schemeClr val="tx1"/>
                          </a:solidFill>
                          <a:effectLst/>
                          <a:latin typeface="Georgia Pro" panose="02040502050405020303" pitchFamily="18" charset="0"/>
                        </a:rPr>
                        <a:t>Median (Excluding Concord)</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$469,900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$2,542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$1,374</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6"/>
                  </a:ext>
                </a:extLst>
              </a:tr>
              <a:tr h="194660">
                <a:tc>
                  <a:txBody>
                    <a:bodyPr/>
                    <a:lstStyle/>
                    <a:p>
                      <a:pPr algn="l" fontAlgn="ctr"/>
                      <a:r>
                        <a:rPr lang="en-US" sz="1200" b="1" i="0" u="none" strike="noStrike" dirty="0">
                          <a:solidFill>
                            <a:schemeClr val="tx1"/>
                          </a:solidFill>
                          <a:effectLst/>
                          <a:latin typeface="Georgia Pro" panose="02040502050405020303" pitchFamily="18" charset="0"/>
                        </a:rPr>
                        <a:t>Concord Variance from Median</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-3.9%</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7"/>
                  </a:ext>
                </a:extLst>
              </a:tr>
              <a:tr h="194660">
                <a:tc>
                  <a:txBody>
                    <a:bodyPr/>
                    <a:lstStyle/>
                    <a:p>
                      <a:pPr algn="l" fontAlgn="ctr"/>
                      <a:r>
                        <a:rPr lang="en-US" sz="1200" b="1" i="0" u="none" strike="noStrike" dirty="0">
                          <a:solidFill>
                            <a:schemeClr val="tx1"/>
                          </a:solidFill>
                          <a:effectLst/>
                          <a:latin typeface="Georgia Pro" panose="02040502050405020303" pitchFamily="18" charset="0"/>
                        </a:rPr>
                        <a:t>Concord Rank</a:t>
                      </a:r>
                    </a:p>
                  </a:txBody>
                  <a:tcPr marL="72409" marR="6034" marT="6034"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10 of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10 of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200" b="1" i="0" u="none" strike="noStrike" dirty="0">
                          <a:solidFill>
                            <a:schemeClr val="tx1"/>
                          </a:solidFill>
                          <a:effectLst/>
                          <a:latin typeface="Georgia Pro" panose="02040502050405020303" pitchFamily="18" charset="0"/>
                        </a:rPr>
                        <a:t>10 of 15</a:t>
                      </a:r>
                    </a:p>
                  </a:txBody>
                  <a:tcPr marL="9525" marR="9525" marT="9525"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949008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12214-7475-2545-AFEC-D6CE3E90FD55}"/>
              </a:ext>
            </a:extLst>
          </p:cNvPr>
          <p:cNvSpPr>
            <a:spLocks noGrp="1"/>
          </p:cNvSpPr>
          <p:nvPr>
            <p:ph sz="half" idx="2"/>
          </p:nvPr>
        </p:nvSpPr>
        <p:spPr>
          <a:xfrm>
            <a:off x="343930" y="1146133"/>
            <a:ext cx="11504140" cy="4922622"/>
          </a:xfrm>
        </p:spPr>
        <p:txBody>
          <a:bodyPr>
            <a:normAutofit fontScale="92500" lnSpcReduction="10000"/>
          </a:bodyPr>
          <a:lstStyle/>
          <a:p>
            <a:pPr>
              <a:buFont typeface="Wingdings" pitchFamily="2" charset="2"/>
              <a:buChar char="§"/>
            </a:pPr>
            <a:r>
              <a:rPr lang="en-US" sz="2800" dirty="0">
                <a:latin typeface="Georgia Pro" panose="02040502050405020303" pitchFamily="18" charset="0"/>
              </a:rPr>
              <a:t>Proximity comparators (mutual aid)</a:t>
            </a:r>
          </a:p>
          <a:p>
            <a:pPr lvl="1">
              <a:buFont typeface="Courier New" panose="02070309020205020404" pitchFamily="49" charset="0"/>
              <a:buChar char="o"/>
            </a:pPr>
            <a:r>
              <a:rPr lang="en-US" sz="2800" dirty="0">
                <a:latin typeface="Georgia Pro" panose="02040502050405020303" pitchFamily="18" charset="0"/>
              </a:rPr>
              <a:t>Contiguous ≠ comparable</a:t>
            </a:r>
          </a:p>
          <a:p>
            <a:pPr lvl="1">
              <a:buFont typeface="Courier New" panose="02070309020205020404" pitchFamily="49" charset="0"/>
              <a:buChar char="o"/>
            </a:pPr>
            <a:endParaRPr lang="en-US" sz="500" dirty="0">
              <a:latin typeface="Georgia Pro" panose="02040502050405020303" pitchFamily="18" charset="0"/>
            </a:endParaRPr>
          </a:p>
          <a:p>
            <a:pPr>
              <a:buFont typeface="Wingdings" pitchFamily="2" charset="2"/>
              <a:buChar char="§"/>
            </a:pPr>
            <a:r>
              <a:rPr lang="en-US" sz="2800" dirty="0">
                <a:latin typeface="Georgia Pro" panose="02040502050405020303" pitchFamily="18" charset="0"/>
              </a:rPr>
              <a:t>Other potential employers (are there particular competitors successfully recruiting your personnel)</a:t>
            </a:r>
          </a:p>
          <a:p>
            <a:pPr lvl="1">
              <a:buFont typeface="Courier New" panose="02070309020205020404" pitchFamily="49" charset="0"/>
              <a:buChar char="o"/>
            </a:pPr>
            <a:r>
              <a:rPr lang="en-US" sz="2800" dirty="0">
                <a:latin typeface="Georgia Pro" panose="02040502050405020303" pitchFamily="18" charset="0"/>
              </a:rPr>
              <a:t>Are the retention challenges significant?  Is it practical to compete?</a:t>
            </a:r>
          </a:p>
          <a:p>
            <a:pPr lvl="1">
              <a:buFont typeface="Courier New" panose="02070309020205020404" pitchFamily="49" charset="0"/>
              <a:buChar char="o"/>
            </a:pPr>
            <a:endParaRPr lang="en-US" sz="500" dirty="0">
              <a:latin typeface="Georgia Pro" panose="02040502050405020303" pitchFamily="18" charset="0"/>
            </a:endParaRPr>
          </a:p>
          <a:p>
            <a:pPr>
              <a:buFont typeface="Wingdings" pitchFamily="2" charset="2"/>
              <a:buChar char="§"/>
            </a:pPr>
            <a:r>
              <a:rPr lang="en-US" sz="2800" dirty="0">
                <a:latin typeface="Georgia Pro" panose="02040502050405020303" pitchFamily="18" charset="0"/>
              </a:rPr>
              <a:t>Working conditions (hazards, “productivity”) – more to come</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2800" dirty="0">
                <a:latin typeface="Georgia Pro" panose="02040502050405020303" pitchFamily="18" charset="0"/>
              </a:rPr>
              <a:t>Career opportunities</a:t>
            </a:r>
          </a:p>
          <a:p>
            <a:pPr lvl="1">
              <a:buFont typeface="Courier New" panose="02070309020205020404" pitchFamily="49" charset="0"/>
              <a:buChar char="o"/>
            </a:pPr>
            <a:r>
              <a:rPr lang="en-US" sz="2800" dirty="0">
                <a:latin typeface="Georgia Pro" panose="02040502050405020303" pitchFamily="18" charset="0"/>
              </a:rPr>
              <a:t>Are career paths and promotional opportunities distinctive?  (may correlate to scale, organizational type and structure)</a:t>
            </a:r>
          </a:p>
          <a:p>
            <a:pPr lvl="1">
              <a:buFont typeface="Courier New" panose="02070309020205020404" pitchFamily="49" charset="0"/>
              <a:buChar char="o"/>
            </a:pPr>
            <a:endParaRPr lang="en-US" sz="500" dirty="0">
              <a:latin typeface="Georgia Pro" panose="02040502050405020303" pitchFamily="18" charset="0"/>
            </a:endParaRPr>
          </a:p>
          <a:p>
            <a:pPr>
              <a:buFont typeface="Wingdings" pitchFamily="2" charset="2"/>
              <a:buChar char="§"/>
            </a:pPr>
            <a:r>
              <a:rPr lang="en-US" sz="2800" dirty="0">
                <a:latin typeface="Georgia Pro" panose="02040502050405020303" pitchFamily="18" charset="0"/>
              </a:rPr>
              <a:t>Cost of living – more to come</a:t>
            </a:r>
          </a:p>
          <a:p>
            <a:pPr marL="0" indent="0">
              <a:buNone/>
            </a:pPr>
            <a:endParaRPr lang="en-US" dirty="0">
              <a:latin typeface="Georgia Pro" panose="02040502050405020303" pitchFamily="18" charset="0"/>
            </a:endParaRPr>
          </a:p>
        </p:txBody>
      </p:sp>
      <p:sp>
        <p:nvSpPr>
          <p:cNvPr id="6" name="Slide Number Placeholder 5">
            <a:extLst>
              <a:ext uri="{FF2B5EF4-FFF2-40B4-BE49-F238E27FC236}">
                <a16:creationId xmlns:a16="http://schemas.microsoft.com/office/drawing/2014/main" id="{01AE444D-2050-5043-A326-25C00A74710B}"/>
              </a:ext>
            </a:extLst>
          </p:cNvPr>
          <p:cNvSpPr>
            <a:spLocks noGrp="1"/>
          </p:cNvSpPr>
          <p:nvPr>
            <p:ph type="sldNum" sz="quarter" idx="12"/>
          </p:nvPr>
        </p:nvSpPr>
        <p:spPr/>
        <p:txBody>
          <a:bodyPr/>
          <a:lstStyle/>
          <a:p>
            <a:fld id="{76EFBEE3-2A9E-304D-B391-B568C310982A}" type="slidenum">
              <a:rPr lang="en-US" smtClean="0"/>
              <a:pPr/>
              <a:t>21</a:t>
            </a:fld>
            <a:endParaRPr lang="en-US"/>
          </a:p>
        </p:txBody>
      </p:sp>
      <p:sp>
        <p:nvSpPr>
          <p:cNvPr id="7" name="Title 6">
            <a:extLst>
              <a:ext uri="{FF2B5EF4-FFF2-40B4-BE49-F238E27FC236}">
                <a16:creationId xmlns:a16="http://schemas.microsoft.com/office/drawing/2014/main" id="{11389BD5-F3EB-C542-BDCD-9445CEE27347}"/>
              </a:ext>
            </a:extLst>
          </p:cNvPr>
          <p:cNvSpPr>
            <a:spLocks noGrp="1"/>
          </p:cNvSpPr>
          <p:nvPr>
            <p:ph type="title"/>
          </p:nvPr>
        </p:nvSpPr>
        <p:spPr>
          <a:xfrm>
            <a:off x="343930" y="376024"/>
            <a:ext cx="11504140" cy="598702"/>
          </a:xfrm>
        </p:spPr>
        <p:txBody>
          <a:bodyPr>
            <a:normAutofit fontScale="90000"/>
          </a:bodyPr>
          <a:lstStyle/>
          <a:p>
            <a:r>
              <a:rPr lang="en-US" dirty="0">
                <a:latin typeface="Georgia Pro" panose="02040502050405020303" pitchFamily="18" charset="0"/>
              </a:rPr>
              <a:t>EMPLOYEE ARGUMENTS/CONCERNS</a:t>
            </a:r>
          </a:p>
        </p:txBody>
      </p:sp>
    </p:spTree>
    <p:extLst>
      <p:ext uri="{BB962C8B-B14F-4D97-AF65-F5344CB8AC3E}">
        <p14:creationId xmlns:p14="http://schemas.microsoft.com/office/powerpoint/2010/main" val="1223870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12214-7475-2545-AFEC-D6CE3E90FD55}"/>
              </a:ext>
            </a:extLst>
          </p:cNvPr>
          <p:cNvSpPr>
            <a:spLocks noGrp="1"/>
          </p:cNvSpPr>
          <p:nvPr>
            <p:ph sz="half" idx="2"/>
          </p:nvPr>
        </p:nvSpPr>
        <p:spPr>
          <a:xfrm>
            <a:off x="343930" y="1146133"/>
            <a:ext cx="11504140" cy="4922622"/>
          </a:xfrm>
        </p:spPr>
        <p:txBody>
          <a:bodyPr>
            <a:normAutofit/>
          </a:bodyPr>
          <a:lstStyle/>
          <a:p>
            <a:pPr>
              <a:lnSpc>
                <a:spcPct val="100000"/>
              </a:lnSpc>
              <a:buFont typeface="Wingdings" pitchFamily="2" charset="2"/>
              <a:buChar char="§"/>
            </a:pPr>
            <a:r>
              <a:rPr lang="en-US" sz="2800" dirty="0">
                <a:latin typeface="Georgia Pro" panose="02040502050405020303" pitchFamily="18" charset="0"/>
              </a:rPr>
              <a:t>Hazards:</a:t>
            </a:r>
          </a:p>
          <a:p>
            <a:pPr lvl="1">
              <a:lnSpc>
                <a:spcPct val="100000"/>
              </a:lnSpc>
              <a:buFont typeface="Courier New" panose="02070309020205020404" pitchFamily="49" charset="0"/>
              <a:buChar char="o"/>
            </a:pPr>
            <a:r>
              <a:rPr lang="en-US" sz="2800" dirty="0">
                <a:latin typeface="Georgia Pro" panose="02040502050405020303" pitchFamily="18" charset="0"/>
              </a:rPr>
              <a:t>Often inversely correlated with pay, as high crime and fire incidence often associated with poverty and weaker local economies linked to reduced ability-to-pay and lower wage labor markets</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a:lnSpc>
                <a:spcPct val="100000"/>
              </a:lnSpc>
              <a:buFont typeface="Wingdings" pitchFamily="2" charset="2"/>
              <a:buChar char="§"/>
            </a:pPr>
            <a:r>
              <a:rPr lang="en-US" sz="2800" dirty="0">
                <a:latin typeface="Georgia Pro" panose="02040502050405020303" pitchFamily="18" charset="0"/>
              </a:rPr>
              <a:t>Productivity: </a:t>
            </a:r>
          </a:p>
          <a:p>
            <a:pPr lvl="1">
              <a:lnSpc>
                <a:spcPct val="100000"/>
              </a:lnSpc>
              <a:buFont typeface="Courier New" panose="02070309020205020404" pitchFamily="49" charset="0"/>
              <a:buChar char="o"/>
            </a:pPr>
            <a:r>
              <a:rPr lang="en-US" sz="2800" dirty="0">
                <a:latin typeface="Georgia Pro" panose="02040502050405020303" pitchFamily="18" charset="0"/>
              </a:rPr>
              <a:t>Are comparative service demands (e.g., call volume) and changes in service demand relevant?  Would/should wages go down if crime levels or the number of structure fires were to decrease? </a:t>
            </a:r>
          </a:p>
          <a:p>
            <a:pPr marL="0" indent="0">
              <a:buNone/>
            </a:pPr>
            <a:endParaRPr lang="en-US" dirty="0">
              <a:latin typeface="Georgia Pro" panose="02040502050405020303" pitchFamily="18" charset="0"/>
            </a:endParaRPr>
          </a:p>
        </p:txBody>
      </p:sp>
      <p:sp>
        <p:nvSpPr>
          <p:cNvPr id="6" name="Slide Number Placeholder 5">
            <a:extLst>
              <a:ext uri="{FF2B5EF4-FFF2-40B4-BE49-F238E27FC236}">
                <a16:creationId xmlns:a16="http://schemas.microsoft.com/office/drawing/2014/main" id="{01AE444D-2050-5043-A326-25C00A74710B}"/>
              </a:ext>
            </a:extLst>
          </p:cNvPr>
          <p:cNvSpPr>
            <a:spLocks noGrp="1"/>
          </p:cNvSpPr>
          <p:nvPr>
            <p:ph type="sldNum" sz="quarter" idx="12"/>
          </p:nvPr>
        </p:nvSpPr>
        <p:spPr/>
        <p:txBody>
          <a:bodyPr/>
          <a:lstStyle/>
          <a:p>
            <a:fld id="{76EFBEE3-2A9E-304D-B391-B568C310982A}" type="slidenum">
              <a:rPr lang="en-US" smtClean="0"/>
              <a:pPr/>
              <a:t>22</a:t>
            </a:fld>
            <a:endParaRPr lang="en-US"/>
          </a:p>
        </p:txBody>
      </p:sp>
      <p:sp>
        <p:nvSpPr>
          <p:cNvPr id="7" name="Title 6">
            <a:extLst>
              <a:ext uri="{FF2B5EF4-FFF2-40B4-BE49-F238E27FC236}">
                <a16:creationId xmlns:a16="http://schemas.microsoft.com/office/drawing/2014/main" id="{11389BD5-F3EB-C542-BDCD-9445CEE27347}"/>
              </a:ext>
            </a:extLst>
          </p:cNvPr>
          <p:cNvSpPr>
            <a:spLocks noGrp="1"/>
          </p:cNvSpPr>
          <p:nvPr>
            <p:ph type="title"/>
          </p:nvPr>
        </p:nvSpPr>
        <p:spPr>
          <a:xfrm>
            <a:off x="343930" y="376024"/>
            <a:ext cx="11504140" cy="598702"/>
          </a:xfrm>
        </p:spPr>
        <p:txBody>
          <a:bodyPr>
            <a:normAutofit fontScale="90000"/>
          </a:bodyPr>
          <a:lstStyle/>
          <a:p>
            <a:r>
              <a:rPr lang="en-US" dirty="0">
                <a:latin typeface="Georgia Pro" panose="02040502050405020303" pitchFamily="18" charset="0"/>
              </a:rPr>
              <a:t>WORKING CONDITIONS</a:t>
            </a:r>
          </a:p>
        </p:txBody>
      </p:sp>
    </p:spTree>
    <p:extLst>
      <p:ext uri="{BB962C8B-B14F-4D97-AF65-F5344CB8AC3E}">
        <p14:creationId xmlns:p14="http://schemas.microsoft.com/office/powerpoint/2010/main" val="3063121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12214-7475-2545-AFEC-D6CE3E90FD55}"/>
              </a:ext>
            </a:extLst>
          </p:cNvPr>
          <p:cNvSpPr>
            <a:spLocks noGrp="1"/>
          </p:cNvSpPr>
          <p:nvPr>
            <p:ph sz="half" idx="2"/>
          </p:nvPr>
        </p:nvSpPr>
        <p:spPr>
          <a:xfrm>
            <a:off x="343930" y="1146133"/>
            <a:ext cx="11504140" cy="4922622"/>
          </a:xfrm>
        </p:spPr>
        <p:txBody>
          <a:bodyPr>
            <a:normAutofit/>
          </a:bodyPr>
          <a:lstStyle/>
          <a:p>
            <a:pPr>
              <a:lnSpc>
                <a:spcPct val="100000"/>
              </a:lnSpc>
              <a:buFont typeface="Wingdings" pitchFamily="2" charset="2"/>
              <a:buChar char="§"/>
            </a:pPr>
            <a:r>
              <a:rPr lang="en-US" sz="3200" dirty="0">
                <a:latin typeface="Georgia Pro" panose="02040502050405020303" pitchFamily="18" charset="0"/>
              </a:rPr>
              <a:t>Career opportunities</a:t>
            </a:r>
          </a:p>
          <a:p>
            <a:pPr>
              <a:lnSpc>
                <a:spcPct val="100000"/>
              </a:lnSpc>
              <a:buFont typeface="Wingdings" pitchFamily="2" charset="2"/>
              <a:buChar char="§"/>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3200" dirty="0">
                <a:latin typeface="Georgia Pro" panose="02040502050405020303" pitchFamily="18" charset="0"/>
              </a:rPr>
              <a:t>It is common to benchmark rank-and-file patrol officers and firefighters, but many/most will promote above those levels during their careers</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3200" dirty="0">
                <a:latin typeface="Georgia Pro" panose="02040502050405020303" pitchFamily="18" charset="0"/>
              </a:rPr>
              <a:t>Not all agencies are the same in terms of opportunities for advancement and/or special assignments</a:t>
            </a:r>
          </a:p>
          <a:p>
            <a:pPr marL="0" indent="0">
              <a:buNone/>
            </a:pPr>
            <a:endParaRPr lang="en-US" dirty="0">
              <a:latin typeface="Georgia Pro" panose="02040502050405020303" pitchFamily="18" charset="0"/>
            </a:endParaRPr>
          </a:p>
        </p:txBody>
      </p:sp>
      <p:sp>
        <p:nvSpPr>
          <p:cNvPr id="6" name="Slide Number Placeholder 5">
            <a:extLst>
              <a:ext uri="{FF2B5EF4-FFF2-40B4-BE49-F238E27FC236}">
                <a16:creationId xmlns:a16="http://schemas.microsoft.com/office/drawing/2014/main" id="{01AE444D-2050-5043-A326-25C00A74710B}"/>
              </a:ext>
            </a:extLst>
          </p:cNvPr>
          <p:cNvSpPr>
            <a:spLocks noGrp="1"/>
          </p:cNvSpPr>
          <p:nvPr>
            <p:ph type="sldNum" sz="quarter" idx="12"/>
          </p:nvPr>
        </p:nvSpPr>
        <p:spPr/>
        <p:txBody>
          <a:bodyPr/>
          <a:lstStyle/>
          <a:p>
            <a:fld id="{76EFBEE3-2A9E-304D-B391-B568C310982A}" type="slidenum">
              <a:rPr lang="en-US" smtClean="0"/>
              <a:pPr/>
              <a:t>23</a:t>
            </a:fld>
            <a:endParaRPr lang="en-US"/>
          </a:p>
        </p:txBody>
      </p:sp>
      <p:sp>
        <p:nvSpPr>
          <p:cNvPr id="7" name="Title 6">
            <a:extLst>
              <a:ext uri="{FF2B5EF4-FFF2-40B4-BE49-F238E27FC236}">
                <a16:creationId xmlns:a16="http://schemas.microsoft.com/office/drawing/2014/main" id="{11389BD5-F3EB-C542-BDCD-9445CEE27347}"/>
              </a:ext>
            </a:extLst>
          </p:cNvPr>
          <p:cNvSpPr>
            <a:spLocks noGrp="1"/>
          </p:cNvSpPr>
          <p:nvPr>
            <p:ph type="title"/>
          </p:nvPr>
        </p:nvSpPr>
        <p:spPr>
          <a:xfrm>
            <a:off x="343930" y="376024"/>
            <a:ext cx="11504140" cy="598702"/>
          </a:xfrm>
        </p:spPr>
        <p:txBody>
          <a:bodyPr>
            <a:normAutofit fontScale="90000"/>
          </a:bodyPr>
          <a:lstStyle/>
          <a:p>
            <a:r>
              <a:rPr lang="en-US" dirty="0">
                <a:latin typeface="Georgia Pro" panose="02040502050405020303" pitchFamily="18" charset="0"/>
              </a:rPr>
              <a:t>WORKING CONDITIONS</a:t>
            </a:r>
          </a:p>
        </p:txBody>
      </p:sp>
    </p:spTree>
    <p:extLst>
      <p:ext uri="{BB962C8B-B14F-4D97-AF65-F5344CB8AC3E}">
        <p14:creationId xmlns:p14="http://schemas.microsoft.com/office/powerpoint/2010/main" val="353862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12214-7475-2545-AFEC-D6CE3E90FD55}"/>
              </a:ext>
            </a:extLst>
          </p:cNvPr>
          <p:cNvSpPr>
            <a:spLocks noGrp="1"/>
          </p:cNvSpPr>
          <p:nvPr>
            <p:ph sz="half" idx="2"/>
          </p:nvPr>
        </p:nvSpPr>
        <p:spPr>
          <a:xfrm>
            <a:off x="343930" y="1146133"/>
            <a:ext cx="11504140" cy="4922622"/>
          </a:xfrm>
        </p:spPr>
        <p:txBody>
          <a:bodyPr>
            <a:normAutofit/>
          </a:bodyPr>
          <a:lstStyle/>
          <a:p>
            <a:pPr>
              <a:lnSpc>
                <a:spcPct val="100000"/>
              </a:lnSpc>
              <a:buFont typeface="Wingdings" pitchFamily="2" charset="2"/>
              <a:buChar char="§"/>
            </a:pPr>
            <a:r>
              <a:rPr lang="en-US" sz="3200" dirty="0">
                <a:latin typeface="Georgia Pro" panose="02040502050405020303" pitchFamily="18" charset="0"/>
              </a:rPr>
              <a:t>Cost of living</a:t>
            </a:r>
          </a:p>
          <a:p>
            <a:pPr>
              <a:lnSpc>
                <a:spcPct val="100000"/>
              </a:lnSpc>
              <a:buFont typeface="Wingdings" pitchFamily="2" charset="2"/>
              <a:buChar char="§"/>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3200" dirty="0">
                <a:latin typeface="Georgia Pro" panose="02040502050405020303" pitchFamily="18" charset="0"/>
              </a:rPr>
              <a:t>CPI doesn’t compare regions (except for trends)</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3200" dirty="0">
                <a:latin typeface="Georgia Pro" panose="02040502050405020303" pitchFamily="18" charset="0"/>
              </a:rPr>
              <a:t>Tools that do have limitations – e.g., ERI</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3200" dirty="0">
                <a:latin typeface="Georgia Pro" panose="02040502050405020303" pitchFamily="18" charset="0"/>
              </a:rPr>
              <a:t>Area wage differences ≠ Area cost of living differences</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3200" dirty="0">
                <a:latin typeface="Georgia Pro" panose="02040502050405020303" pitchFamily="18" charset="0"/>
              </a:rPr>
              <a:t>Housing costs as a proxy?</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a:lnSpc>
                <a:spcPct val="100000"/>
              </a:lnSpc>
              <a:buFont typeface="Wingdings" pitchFamily="2" charset="2"/>
              <a:buChar char="§"/>
            </a:pPr>
            <a:r>
              <a:rPr lang="en-US" sz="3200" dirty="0">
                <a:latin typeface="Georgia Pro" panose="02040502050405020303" pitchFamily="18" charset="0"/>
              </a:rPr>
              <a:t>Area wage differentials – federal locality pay</a:t>
            </a:r>
          </a:p>
          <a:p>
            <a:pPr marL="0" indent="0">
              <a:buNone/>
            </a:pPr>
            <a:endParaRPr lang="en-US" dirty="0">
              <a:latin typeface="Georgia Pro" panose="02040502050405020303" pitchFamily="18" charset="0"/>
            </a:endParaRPr>
          </a:p>
        </p:txBody>
      </p:sp>
      <p:sp>
        <p:nvSpPr>
          <p:cNvPr id="6" name="Slide Number Placeholder 5">
            <a:extLst>
              <a:ext uri="{FF2B5EF4-FFF2-40B4-BE49-F238E27FC236}">
                <a16:creationId xmlns:a16="http://schemas.microsoft.com/office/drawing/2014/main" id="{01AE444D-2050-5043-A326-25C00A74710B}"/>
              </a:ext>
            </a:extLst>
          </p:cNvPr>
          <p:cNvSpPr>
            <a:spLocks noGrp="1"/>
          </p:cNvSpPr>
          <p:nvPr>
            <p:ph type="sldNum" sz="quarter" idx="12"/>
          </p:nvPr>
        </p:nvSpPr>
        <p:spPr/>
        <p:txBody>
          <a:bodyPr/>
          <a:lstStyle/>
          <a:p>
            <a:fld id="{76EFBEE3-2A9E-304D-B391-B568C310982A}" type="slidenum">
              <a:rPr lang="en-US" smtClean="0"/>
              <a:pPr/>
              <a:t>24</a:t>
            </a:fld>
            <a:endParaRPr lang="en-US"/>
          </a:p>
        </p:txBody>
      </p:sp>
      <p:sp>
        <p:nvSpPr>
          <p:cNvPr id="7" name="Title 6">
            <a:extLst>
              <a:ext uri="{FF2B5EF4-FFF2-40B4-BE49-F238E27FC236}">
                <a16:creationId xmlns:a16="http://schemas.microsoft.com/office/drawing/2014/main" id="{11389BD5-F3EB-C542-BDCD-9445CEE27347}"/>
              </a:ext>
            </a:extLst>
          </p:cNvPr>
          <p:cNvSpPr>
            <a:spLocks noGrp="1"/>
          </p:cNvSpPr>
          <p:nvPr>
            <p:ph type="title"/>
          </p:nvPr>
        </p:nvSpPr>
        <p:spPr>
          <a:xfrm>
            <a:off x="343930" y="376024"/>
            <a:ext cx="11504140" cy="598702"/>
          </a:xfrm>
        </p:spPr>
        <p:txBody>
          <a:bodyPr>
            <a:normAutofit fontScale="90000"/>
          </a:bodyPr>
          <a:lstStyle/>
          <a:p>
            <a:r>
              <a:rPr lang="en-US" dirty="0">
                <a:latin typeface="Georgia Pro" panose="02040502050405020303" pitchFamily="18" charset="0"/>
              </a:rPr>
              <a:t>REGIONAL COST AND PAY DIFFERENCES</a:t>
            </a:r>
          </a:p>
        </p:txBody>
      </p:sp>
    </p:spTree>
    <p:extLst>
      <p:ext uri="{BB962C8B-B14F-4D97-AF65-F5344CB8AC3E}">
        <p14:creationId xmlns:p14="http://schemas.microsoft.com/office/powerpoint/2010/main" val="403017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12214-7475-2545-AFEC-D6CE3E90FD55}"/>
              </a:ext>
            </a:extLst>
          </p:cNvPr>
          <p:cNvSpPr>
            <a:spLocks noGrp="1"/>
          </p:cNvSpPr>
          <p:nvPr>
            <p:ph sz="half" idx="2"/>
          </p:nvPr>
        </p:nvSpPr>
        <p:spPr>
          <a:xfrm>
            <a:off x="343930" y="974726"/>
            <a:ext cx="11504140" cy="4922622"/>
          </a:xfrm>
        </p:spPr>
        <p:txBody>
          <a:bodyPr>
            <a:normAutofit lnSpcReduction="10000"/>
          </a:bodyPr>
          <a:lstStyle/>
          <a:p>
            <a:pPr>
              <a:buFont typeface="Wingdings" pitchFamily="2" charset="2"/>
              <a:buChar char="§"/>
            </a:pPr>
            <a:r>
              <a:rPr lang="en-US" dirty="0">
                <a:latin typeface="Georgia Pro" panose="02040502050405020303" pitchFamily="18" charset="0"/>
              </a:rPr>
              <a:t>Filters approach</a:t>
            </a:r>
          </a:p>
          <a:p>
            <a:pPr lvl="1">
              <a:buFont typeface="Courier New" panose="02070309020205020404" pitchFamily="49" charset="0"/>
              <a:buChar char="o"/>
            </a:pPr>
            <a:r>
              <a:rPr lang="en-US" dirty="0">
                <a:latin typeface="Georgia Pro" panose="02040502050405020303" pitchFamily="18" charset="0"/>
              </a:rPr>
              <a:t>In or out based on meeting (or not) a set of defined parameters (e.g. population +/- XX% </a:t>
            </a:r>
            <a:r>
              <a:rPr lang="en-US" u="sng" dirty="0">
                <a:latin typeface="Georgia Pro" panose="02040502050405020303" pitchFamily="18" charset="0"/>
              </a:rPr>
              <a:t>and</a:t>
            </a:r>
            <a:r>
              <a:rPr lang="en-US" dirty="0">
                <a:latin typeface="Georgia Pro" panose="02040502050405020303" pitchFamily="18" charset="0"/>
              </a:rPr>
              <a:t> median household income +/- YY% </a:t>
            </a:r>
            <a:r>
              <a:rPr lang="en-US" u="sng" dirty="0">
                <a:latin typeface="Georgia Pro" panose="02040502050405020303" pitchFamily="18" charset="0"/>
              </a:rPr>
              <a:t>and</a:t>
            </a:r>
            <a:r>
              <a:rPr lang="en-US" dirty="0">
                <a:latin typeface="Georgia Pro" panose="02040502050405020303" pitchFamily="18" charset="0"/>
              </a:rPr>
              <a:t> same MSA </a:t>
            </a:r>
            <a:r>
              <a:rPr lang="en-US" u="sng" dirty="0">
                <a:latin typeface="Georgia Pro" panose="02040502050405020303" pitchFamily="18" charset="0"/>
              </a:rPr>
              <a:t>and</a:t>
            </a:r>
            <a:r>
              <a:rPr lang="en-US" dirty="0">
                <a:latin typeface="Georgia Pro" panose="02040502050405020303" pitchFamily="18" charset="0"/>
              </a:rPr>
              <a:t> same form of government (e.g., city or county), etc.</a:t>
            </a:r>
          </a:p>
          <a:p>
            <a:pPr lvl="1">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dirty="0">
                <a:latin typeface="Georgia Pro" panose="02040502050405020303" pitchFamily="18" charset="0"/>
              </a:rPr>
              <a:t>Weighting approach</a:t>
            </a:r>
          </a:p>
          <a:p>
            <a:pPr lvl="1">
              <a:buFont typeface="Courier New" panose="02070309020205020404" pitchFamily="49" charset="0"/>
              <a:buChar char="o"/>
            </a:pPr>
            <a:r>
              <a:rPr lang="en-US" dirty="0">
                <a:latin typeface="Georgia Pro" panose="02040502050405020303" pitchFamily="18" charset="0"/>
              </a:rPr>
              <a:t>In or out based on points assigned to each of multiple factors determined by degree of similarity</a:t>
            </a:r>
          </a:p>
          <a:p>
            <a:pPr lvl="1">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dirty="0">
                <a:latin typeface="Georgia Pro" panose="02040502050405020303" pitchFamily="18" charset="0"/>
              </a:rPr>
              <a:t>No “one size fits all” methodology, since the available comparators to develop a reasonable sample size will vary from place to place if the exact same criteria are used</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dirty="0">
                <a:latin typeface="Georgia Pro" panose="02040502050405020303" pitchFamily="18" charset="0"/>
              </a:rPr>
              <a:t>Key is to be reasonable and thoughtful – using some sort of objective and defensible approach (no “cherry-picking”)</a:t>
            </a:r>
          </a:p>
          <a:p>
            <a:pPr lvl="1">
              <a:buFont typeface="Courier New" panose="02070309020205020404" pitchFamily="49" charset="0"/>
              <a:buChar char="o"/>
            </a:pPr>
            <a:r>
              <a:rPr lang="en-US" dirty="0">
                <a:latin typeface="Georgia Pro" panose="02040502050405020303" pitchFamily="18" charset="0"/>
              </a:rPr>
              <a:t>Once the universe is selected, contextualization across that group is </a:t>
            </a:r>
          </a:p>
          <a:p>
            <a:pPr marL="457200" lvl="1" indent="0">
              <a:buNone/>
            </a:pPr>
            <a:r>
              <a:rPr lang="en-US" dirty="0">
                <a:latin typeface="Georgia Pro" panose="02040502050405020303" pitchFamily="18" charset="0"/>
              </a:rPr>
              <a:t>also important for  meaningful interpretation (more to come)</a:t>
            </a:r>
          </a:p>
          <a:p>
            <a:pPr marL="0" indent="0">
              <a:buNone/>
            </a:pPr>
            <a:endParaRPr lang="en-US" dirty="0">
              <a:latin typeface="Georgia Pro" panose="02040502050405020303" pitchFamily="18" charset="0"/>
            </a:endParaRPr>
          </a:p>
        </p:txBody>
      </p:sp>
      <p:sp>
        <p:nvSpPr>
          <p:cNvPr id="6" name="Slide Number Placeholder 5">
            <a:extLst>
              <a:ext uri="{FF2B5EF4-FFF2-40B4-BE49-F238E27FC236}">
                <a16:creationId xmlns:a16="http://schemas.microsoft.com/office/drawing/2014/main" id="{01AE444D-2050-5043-A326-25C00A74710B}"/>
              </a:ext>
            </a:extLst>
          </p:cNvPr>
          <p:cNvSpPr>
            <a:spLocks noGrp="1"/>
          </p:cNvSpPr>
          <p:nvPr>
            <p:ph type="sldNum" sz="quarter" idx="12"/>
          </p:nvPr>
        </p:nvSpPr>
        <p:spPr/>
        <p:txBody>
          <a:bodyPr/>
          <a:lstStyle/>
          <a:p>
            <a:fld id="{76EFBEE3-2A9E-304D-B391-B568C310982A}" type="slidenum">
              <a:rPr lang="en-US" smtClean="0"/>
              <a:pPr/>
              <a:t>25</a:t>
            </a:fld>
            <a:endParaRPr lang="en-US"/>
          </a:p>
        </p:txBody>
      </p:sp>
      <p:sp>
        <p:nvSpPr>
          <p:cNvPr id="7" name="Title 6">
            <a:extLst>
              <a:ext uri="{FF2B5EF4-FFF2-40B4-BE49-F238E27FC236}">
                <a16:creationId xmlns:a16="http://schemas.microsoft.com/office/drawing/2014/main" id="{11389BD5-F3EB-C542-BDCD-9445CEE27347}"/>
              </a:ext>
            </a:extLst>
          </p:cNvPr>
          <p:cNvSpPr>
            <a:spLocks noGrp="1"/>
          </p:cNvSpPr>
          <p:nvPr>
            <p:ph type="title"/>
          </p:nvPr>
        </p:nvSpPr>
        <p:spPr>
          <a:xfrm>
            <a:off x="343930" y="376024"/>
            <a:ext cx="11504140" cy="598702"/>
          </a:xfrm>
        </p:spPr>
        <p:txBody>
          <a:bodyPr>
            <a:normAutofit fontScale="90000"/>
          </a:bodyPr>
          <a:lstStyle/>
          <a:p>
            <a:r>
              <a:rPr lang="en-US" dirty="0">
                <a:latin typeface="Georgia Pro" panose="02040502050405020303" pitchFamily="18" charset="0"/>
              </a:rPr>
              <a:t>CONSOLIDATING CRITERIA</a:t>
            </a:r>
          </a:p>
        </p:txBody>
      </p:sp>
    </p:spTree>
    <p:extLst>
      <p:ext uri="{BB962C8B-B14F-4D97-AF65-F5344CB8AC3E}">
        <p14:creationId xmlns:p14="http://schemas.microsoft.com/office/powerpoint/2010/main" val="311101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12214-7475-2545-AFEC-D6CE3E90FD55}"/>
              </a:ext>
            </a:extLst>
          </p:cNvPr>
          <p:cNvSpPr>
            <a:spLocks noGrp="1"/>
          </p:cNvSpPr>
          <p:nvPr>
            <p:ph sz="half" idx="2"/>
          </p:nvPr>
        </p:nvSpPr>
        <p:spPr>
          <a:xfrm>
            <a:off x="343930" y="974726"/>
            <a:ext cx="11504140" cy="4683124"/>
          </a:xfrm>
        </p:spPr>
        <p:txBody>
          <a:bodyPr>
            <a:normAutofit lnSpcReduction="10000"/>
          </a:bodyPr>
          <a:lstStyle/>
          <a:p>
            <a:pPr>
              <a:lnSpc>
                <a:spcPct val="100000"/>
              </a:lnSpc>
              <a:buFont typeface="Wingdings" pitchFamily="2" charset="2"/>
              <a:buChar char="§"/>
            </a:pPr>
            <a:r>
              <a:rPr lang="en-US" sz="2800" dirty="0">
                <a:latin typeface="Georgia Pro" panose="02040502050405020303" pitchFamily="18" charset="0"/>
              </a:rPr>
              <a:t>Factfinders and arbitrators tend to be highly concerned with internal relationships of bargaining units (i.e. percentage increases)</a:t>
            </a:r>
          </a:p>
          <a:p>
            <a:pPr>
              <a:lnSpc>
                <a:spcPct val="100000"/>
              </a:lnSpc>
              <a:buFont typeface="Wingdings" pitchFamily="2" charset="2"/>
              <a:buChar char="§"/>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2800" dirty="0">
                <a:latin typeface="Georgia Pro" panose="02040502050405020303" pitchFamily="18" charset="0"/>
              </a:rPr>
              <a:t>Factfinders and arbitrators will almost always defer to a strong internal pattern </a:t>
            </a:r>
          </a:p>
          <a:p>
            <a:pPr lvl="1">
              <a:lnSpc>
                <a:spcPct val="100000"/>
              </a:lnSpc>
              <a:buFont typeface="Courier New" panose="02070309020205020404" pitchFamily="49" charset="0"/>
              <a:buChar char="o"/>
            </a:pPr>
            <a:endParaRPr lang="en-US" sz="500" dirty="0">
              <a:latin typeface="Georgia Pro" panose="02040502050405020303" pitchFamily="18" charset="0"/>
            </a:endParaRPr>
          </a:p>
          <a:p>
            <a:pPr lvl="1">
              <a:lnSpc>
                <a:spcPct val="100000"/>
              </a:lnSpc>
              <a:buFont typeface="Courier New" panose="02070309020205020404" pitchFamily="49" charset="0"/>
              <a:buChar char="o"/>
            </a:pPr>
            <a:r>
              <a:rPr lang="en-US" sz="2800" dirty="0">
                <a:latin typeface="Georgia Pro" panose="02040502050405020303" pitchFamily="18" charset="0"/>
              </a:rPr>
              <a:t>However, it’s not uncommon to have slightly different patterns for safety and non-safety </a:t>
            </a:r>
          </a:p>
          <a:p>
            <a:pPr>
              <a:lnSpc>
                <a:spcPct val="100000"/>
              </a:lnSpc>
              <a:buFont typeface="Wingdings" pitchFamily="2" charset="2"/>
              <a:buChar char="§"/>
            </a:pPr>
            <a:endParaRPr lang="en-US" sz="600" dirty="0">
              <a:latin typeface="Georgia Pro" panose="02040502050405020303" pitchFamily="18" charset="0"/>
            </a:endParaRPr>
          </a:p>
          <a:p>
            <a:pPr>
              <a:lnSpc>
                <a:spcPct val="100000"/>
              </a:lnSpc>
              <a:buFont typeface="Wingdings" pitchFamily="2" charset="2"/>
              <a:buChar char="§"/>
            </a:pPr>
            <a:r>
              <a:rPr lang="en-US" sz="2800" dirty="0">
                <a:latin typeface="Georgia Pro" panose="02040502050405020303" pitchFamily="18" charset="0"/>
              </a:rPr>
              <a:t>They can also be heavily swayed by overall market drift (i.e. average percentage increases for the same period among comparable jurisdictions)</a:t>
            </a:r>
          </a:p>
          <a:p>
            <a:pPr marL="0" indent="0">
              <a:buNone/>
            </a:pPr>
            <a:endParaRPr lang="en-US" dirty="0">
              <a:latin typeface="Georgia Pro" panose="02040502050405020303" pitchFamily="18" charset="0"/>
            </a:endParaRPr>
          </a:p>
        </p:txBody>
      </p:sp>
      <p:sp>
        <p:nvSpPr>
          <p:cNvPr id="6" name="Slide Number Placeholder 5">
            <a:extLst>
              <a:ext uri="{FF2B5EF4-FFF2-40B4-BE49-F238E27FC236}">
                <a16:creationId xmlns:a16="http://schemas.microsoft.com/office/drawing/2014/main" id="{01AE444D-2050-5043-A326-25C00A74710B}"/>
              </a:ext>
            </a:extLst>
          </p:cNvPr>
          <p:cNvSpPr>
            <a:spLocks noGrp="1"/>
          </p:cNvSpPr>
          <p:nvPr>
            <p:ph type="sldNum" sz="quarter" idx="12"/>
          </p:nvPr>
        </p:nvSpPr>
        <p:spPr/>
        <p:txBody>
          <a:bodyPr/>
          <a:lstStyle/>
          <a:p>
            <a:fld id="{76EFBEE3-2A9E-304D-B391-B568C310982A}" type="slidenum">
              <a:rPr lang="en-US" smtClean="0"/>
              <a:pPr/>
              <a:t>26</a:t>
            </a:fld>
            <a:endParaRPr lang="en-US"/>
          </a:p>
        </p:txBody>
      </p:sp>
      <p:sp>
        <p:nvSpPr>
          <p:cNvPr id="7" name="Title 6">
            <a:extLst>
              <a:ext uri="{FF2B5EF4-FFF2-40B4-BE49-F238E27FC236}">
                <a16:creationId xmlns:a16="http://schemas.microsoft.com/office/drawing/2014/main" id="{11389BD5-F3EB-C542-BDCD-9445CEE27347}"/>
              </a:ext>
            </a:extLst>
          </p:cNvPr>
          <p:cNvSpPr>
            <a:spLocks noGrp="1"/>
          </p:cNvSpPr>
          <p:nvPr>
            <p:ph type="title"/>
          </p:nvPr>
        </p:nvSpPr>
        <p:spPr>
          <a:xfrm>
            <a:off x="343930" y="376024"/>
            <a:ext cx="11504140" cy="598702"/>
          </a:xfrm>
        </p:spPr>
        <p:txBody>
          <a:bodyPr>
            <a:normAutofit fontScale="90000"/>
          </a:bodyPr>
          <a:lstStyle/>
          <a:p>
            <a:r>
              <a:rPr lang="en-US" dirty="0">
                <a:latin typeface="Georgia Pro" panose="02040502050405020303" pitchFamily="18" charset="0"/>
              </a:rPr>
              <a:t>INTERNAL COMP &amp; MARKET DRIFT</a:t>
            </a:r>
          </a:p>
        </p:txBody>
      </p:sp>
    </p:spTree>
    <p:extLst>
      <p:ext uri="{BB962C8B-B14F-4D97-AF65-F5344CB8AC3E}">
        <p14:creationId xmlns:p14="http://schemas.microsoft.com/office/powerpoint/2010/main" val="2325301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AE444D-2050-5043-A326-25C00A74710B}"/>
              </a:ext>
            </a:extLst>
          </p:cNvPr>
          <p:cNvSpPr>
            <a:spLocks noGrp="1"/>
          </p:cNvSpPr>
          <p:nvPr>
            <p:ph type="sldNum" sz="quarter" idx="12"/>
          </p:nvPr>
        </p:nvSpPr>
        <p:spPr/>
        <p:txBody>
          <a:bodyPr/>
          <a:lstStyle/>
          <a:p>
            <a:fld id="{76EFBEE3-2A9E-304D-B391-B568C310982A}" type="slidenum">
              <a:rPr lang="en-US" smtClean="0"/>
              <a:pPr/>
              <a:t>27</a:t>
            </a:fld>
            <a:endParaRPr lang="en-US"/>
          </a:p>
        </p:txBody>
      </p:sp>
      <p:sp>
        <p:nvSpPr>
          <p:cNvPr id="7" name="Title 6">
            <a:extLst>
              <a:ext uri="{FF2B5EF4-FFF2-40B4-BE49-F238E27FC236}">
                <a16:creationId xmlns:a16="http://schemas.microsoft.com/office/drawing/2014/main" id="{11389BD5-F3EB-C542-BDCD-9445CEE27347}"/>
              </a:ext>
            </a:extLst>
          </p:cNvPr>
          <p:cNvSpPr>
            <a:spLocks noGrp="1"/>
          </p:cNvSpPr>
          <p:nvPr>
            <p:ph type="title"/>
          </p:nvPr>
        </p:nvSpPr>
        <p:spPr>
          <a:xfrm>
            <a:off x="343930" y="376024"/>
            <a:ext cx="11504140" cy="598702"/>
          </a:xfrm>
        </p:spPr>
        <p:txBody>
          <a:bodyPr>
            <a:normAutofit fontScale="90000"/>
          </a:bodyPr>
          <a:lstStyle/>
          <a:p>
            <a:r>
              <a:rPr lang="en-US" dirty="0">
                <a:latin typeface="Georgia Pro" panose="02040502050405020303" pitchFamily="18" charset="0"/>
              </a:rPr>
              <a:t>INTERNAL COMP &amp; MARKET DRIFT</a:t>
            </a:r>
          </a:p>
        </p:txBody>
      </p:sp>
      <p:graphicFrame>
        <p:nvGraphicFramePr>
          <p:cNvPr id="8" name="Content Placeholder 4">
            <a:extLst>
              <a:ext uri="{FF2B5EF4-FFF2-40B4-BE49-F238E27FC236}">
                <a16:creationId xmlns:a16="http://schemas.microsoft.com/office/drawing/2014/main" id="{315BBE7D-8FDD-C54E-986C-0E28FF9E2892}"/>
              </a:ext>
            </a:extLst>
          </p:cNvPr>
          <p:cNvGraphicFramePr>
            <a:graphicFrameLocks/>
          </p:cNvGraphicFramePr>
          <p:nvPr>
            <p:extLst>
              <p:ext uri="{D42A27DB-BD31-4B8C-83A1-F6EECF244321}">
                <p14:modId xmlns:p14="http://schemas.microsoft.com/office/powerpoint/2010/main" val="3284691259"/>
              </p:ext>
            </p:extLst>
          </p:nvPr>
        </p:nvGraphicFramePr>
        <p:xfrm>
          <a:off x="589476" y="1222376"/>
          <a:ext cx="11013048" cy="3804908"/>
        </p:xfrm>
        <a:graphic>
          <a:graphicData uri="http://schemas.openxmlformats.org/drawingml/2006/table">
            <a:tbl>
              <a:tblPr>
                <a:tableStyleId>{46F890A9-2807-4EBB-B81D-B2AA78EC7F39}</a:tableStyleId>
              </a:tblPr>
              <a:tblGrid>
                <a:gridCol w="3995224">
                  <a:extLst>
                    <a:ext uri="{9D8B030D-6E8A-4147-A177-3AD203B41FA5}">
                      <a16:colId xmlns:a16="http://schemas.microsoft.com/office/drawing/2014/main" val="2446929102"/>
                    </a:ext>
                  </a:extLst>
                </a:gridCol>
                <a:gridCol w="790466">
                  <a:extLst>
                    <a:ext uri="{9D8B030D-6E8A-4147-A177-3AD203B41FA5}">
                      <a16:colId xmlns:a16="http://schemas.microsoft.com/office/drawing/2014/main" val="172455131"/>
                    </a:ext>
                  </a:extLst>
                </a:gridCol>
                <a:gridCol w="794751">
                  <a:extLst>
                    <a:ext uri="{9D8B030D-6E8A-4147-A177-3AD203B41FA5}">
                      <a16:colId xmlns:a16="http://schemas.microsoft.com/office/drawing/2014/main" val="3679929164"/>
                    </a:ext>
                  </a:extLst>
                </a:gridCol>
                <a:gridCol w="794751">
                  <a:extLst>
                    <a:ext uri="{9D8B030D-6E8A-4147-A177-3AD203B41FA5}">
                      <a16:colId xmlns:a16="http://schemas.microsoft.com/office/drawing/2014/main" val="609811855"/>
                    </a:ext>
                  </a:extLst>
                </a:gridCol>
                <a:gridCol w="772976">
                  <a:extLst>
                    <a:ext uri="{9D8B030D-6E8A-4147-A177-3AD203B41FA5}">
                      <a16:colId xmlns:a16="http://schemas.microsoft.com/office/drawing/2014/main" val="2076847761"/>
                    </a:ext>
                  </a:extLst>
                </a:gridCol>
                <a:gridCol w="772976">
                  <a:extLst>
                    <a:ext uri="{9D8B030D-6E8A-4147-A177-3AD203B41FA5}">
                      <a16:colId xmlns:a16="http://schemas.microsoft.com/office/drawing/2014/main" val="2006409273"/>
                    </a:ext>
                  </a:extLst>
                </a:gridCol>
                <a:gridCol w="772976">
                  <a:extLst>
                    <a:ext uri="{9D8B030D-6E8A-4147-A177-3AD203B41FA5}">
                      <a16:colId xmlns:a16="http://schemas.microsoft.com/office/drawing/2014/main" val="1451450805"/>
                    </a:ext>
                  </a:extLst>
                </a:gridCol>
                <a:gridCol w="772976">
                  <a:extLst>
                    <a:ext uri="{9D8B030D-6E8A-4147-A177-3AD203B41FA5}">
                      <a16:colId xmlns:a16="http://schemas.microsoft.com/office/drawing/2014/main" val="2092738253"/>
                    </a:ext>
                  </a:extLst>
                </a:gridCol>
                <a:gridCol w="772976">
                  <a:extLst>
                    <a:ext uri="{9D8B030D-6E8A-4147-A177-3AD203B41FA5}">
                      <a16:colId xmlns:a16="http://schemas.microsoft.com/office/drawing/2014/main" val="504119157"/>
                    </a:ext>
                  </a:extLst>
                </a:gridCol>
                <a:gridCol w="772976">
                  <a:extLst>
                    <a:ext uri="{9D8B030D-6E8A-4147-A177-3AD203B41FA5}">
                      <a16:colId xmlns:a16="http://schemas.microsoft.com/office/drawing/2014/main" val="4515469"/>
                    </a:ext>
                  </a:extLst>
                </a:gridCol>
              </a:tblGrid>
              <a:tr h="239084">
                <a:tc gridSpan="10">
                  <a:txBody>
                    <a:bodyPr/>
                    <a:lstStyle/>
                    <a:p>
                      <a:pPr algn="ctr" fontAlgn="b"/>
                      <a:r>
                        <a:rPr lang="en-US" sz="1400" b="1" u="sng" strike="noStrike" dirty="0" err="1">
                          <a:effectLst/>
                          <a:latin typeface="Georgia Pro" panose="02040502050405020303" pitchFamily="18" charset="0"/>
                        </a:rPr>
                        <a:t>Barganing</a:t>
                      </a:r>
                      <a:r>
                        <a:rPr lang="en-US" sz="1400" b="1" u="sng" strike="noStrike" dirty="0">
                          <a:effectLst/>
                          <a:latin typeface="Georgia Pro" panose="02040502050405020303" pitchFamily="18" charset="0"/>
                        </a:rPr>
                        <a:t> 2019</a:t>
                      </a:r>
                      <a:endParaRPr lang="en-US" sz="1400" b="1" i="1" u="sng"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06248"/>
                  </a:ext>
                </a:extLst>
              </a:tr>
              <a:tr h="239084">
                <a:tc gridSpan="10">
                  <a:txBody>
                    <a:bodyPr/>
                    <a:lstStyle/>
                    <a:p>
                      <a:pPr algn="ctr" fontAlgn="b"/>
                      <a:r>
                        <a:rPr lang="en-US" sz="1400" b="1" u="none" strike="noStrike" dirty="0">
                          <a:effectLst/>
                          <a:latin typeface="Georgia Pro" panose="02040502050405020303" pitchFamily="18" charset="0"/>
                        </a:rPr>
                        <a:t>Summary of Economic Settlements / Awards (City Only)</a:t>
                      </a:r>
                      <a:endParaRPr lang="en-US" sz="1400" b="1"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9418609"/>
                  </a:ext>
                </a:extLst>
              </a:tr>
              <a:tr h="239084">
                <a:tc>
                  <a:txBody>
                    <a:bodyPr/>
                    <a:lstStyle/>
                    <a:p>
                      <a:pPr algn="l" fontAlgn="b"/>
                      <a:r>
                        <a:rPr lang="en-US" sz="1400" u="none" strike="noStrike">
                          <a:effectLst/>
                          <a:latin typeface="Georgia Pro" panose="02040502050405020303" pitchFamily="18" charset="0"/>
                        </a:rPr>
                        <a:t> </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fontAlgn="b"/>
                      <a:r>
                        <a:rPr lang="en-US" sz="1400" b="1" u="none" strike="noStrike" dirty="0">
                          <a:effectLst/>
                          <a:latin typeface="Georgia Pro" panose="02040502050405020303" pitchFamily="18" charset="0"/>
                        </a:rPr>
                        <a:t>Wages</a:t>
                      </a:r>
                      <a:endParaRPr lang="en-US" sz="1400" b="1"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b"/>
                      <a:r>
                        <a:rPr lang="en-US" sz="1400" b="1" u="none" strike="noStrike" dirty="0">
                          <a:effectLst/>
                          <a:latin typeface="Georgia Pro" panose="02040502050405020303" pitchFamily="18" charset="0"/>
                        </a:rPr>
                        <a:t>Other Economics</a:t>
                      </a:r>
                      <a:endParaRPr lang="en-US" sz="1400" b="1"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fontAlgn="b"/>
                      <a:r>
                        <a:rPr lang="en-US" sz="1400" b="1" u="none" strike="noStrike" dirty="0">
                          <a:effectLst/>
                          <a:latin typeface="Georgia Pro" panose="02040502050405020303" pitchFamily="18" charset="0"/>
                        </a:rPr>
                        <a:t>Total Economic Value</a:t>
                      </a:r>
                      <a:endParaRPr lang="en-US" sz="1400" b="1"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9430839"/>
                  </a:ext>
                </a:extLst>
              </a:tr>
              <a:tr h="467950">
                <a:tc>
                  <a:txBody>
                    <a:bodyPr/>
                    <a:lstStyle/>
                    <a:p>
                      <a:pPr algn="l" fontAlgn="b"/>
                      <a:r>
                        <a:rPr lang="en-US" sz="1400" u="sng" strike="noStrike" dirty="0">
                          <a:effectLst/>
                          <a:latin typeface="Georgia Pro" panose="02040502050405020303" pitchFamily="18" charset="0"/>
                        </a:rPr>
                        <a:t>MOU</a:t>
                      </a:r>
                      <a:endParaRPr lang="en-US" sz="1400" b="0" i="0" u="sng"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dirty="0">
                          <a:effectLst/>
                          <a:latin typeface="Georgia Pro" panose="02040502050405020303" pitchFamily="18" charset="0"/>
                        </a:rPr>
                        <a:t>FY19-20</a:t>
                      </a:r>
                      <a:endParaRPr lang="en-US" sz="1400" b="0" i="0" u="sng"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dirty="0">
                          <a:effectLst/>
                          <a:latin typeface="Georgia Pro" panose="02040502050405020303" pitchFamily="18" charset="0"/>
                        </a:rPr>
                        <a:t>FY20-21</a:t>
                      </a:r>
                      <a:endParaRPr lang="en-US" sz="1400" b="0" i="0" u="sng"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dirty="0">
                          <a:effectLst/>
                          <a:latin typeface="Georgia Pro" panose="02040502050405020303" pitchFamily="18" charset="0"/>
                        </a:rPr>
                        <a:t>FY21-22</a:t>
                      </a:r>
                      <a:endParaRPr lang="en-US" sz="1400" b="0" i="0" u="sng"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a:effectLst/>
                          <a:latin typeface="Georgia Pro" panose="02040502050405020303" pitchFamily="18" charset="0"/>
                        </a:rPr>
                        <a:t>FY19-20</a:t>
                      </a:r>
                      <a:endParaRPr lang="en-US" sz="1400" b="0" i="0" u="sng"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a:effectLst/>
                          <a:latin typeface="Georgia Pro" panose="02040502050405020303" pitchFamily="18" charset="0"/>
                        </a:rPr>
                        <a:t>FY20-21</a:t>
                      </a:r>
                      <a:endParaRPr lang="en-US" sz="1400" b="0" i="0" u="sng"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a:effectLst/>
                          <a:latin typeface="Georgia Pro" panose="02040502050405020303" pitchFamily="18" charset="0"/>
                        </a:rPr>
                        <a:t>FY21-22</a:t>
                      </a:r>
                      <a:endParaRPr lang="en-US" sz="1400" b="0" i="0" u="sng"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a:effectLst/>
                          <a:latin typeface="Georgia Pro" panose="02040502050405020303" pitchFamily="18" charset="0"/>
                        </a:rPr>
                        <a:t>FY19-20</a:t>
                      </a:r>
                      <a:endParaRPr lang="en-US" sz="1400" b="0" i="0" u="sng"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a:effectLst/>
                          <a:latin typeface="Georgia Pro" panose="02040502050405020303" pitchFamily="18" charset="0"/>
                        </a:rPr>
                        <a:t>FY20-21</a:t>
                      </a:r>
                      <a:endParaRPr lang="en-US" sz="1400" b="0" i="0" u="sng"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sng" strike="noStrike" dirty="0">
                          <a:effectLst/>
                          <a:latin typeface="Georgia Pro" panose="02040502050405020303" pitchFamily="18" charset="0"/>
                        </a:rPr>
                        <a:t>FY21-22</a:t>
                      </a:r>
                      <a:endParaRPr lang="en-US" sz="1400" b="0" i="0" u="sng"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6331202"/>
                  </a:ext>
                </a:extLst>
              </a:tr>
              <a:tr h="239084">
                <a:tc>
                  <a:txBody>
                    <a:bodyPr/>
                    <a:lstStyle/>
                    <a:p>
                      <a:pPr algn="l" fontAlgn="b"/>
                      <a:r>
                        <a:rPr lang="en-US" sz="1400" u="none" strike="noStrike" dirty="0">
                          <a:effectLst/>
                          <a:latin typeface="Georgia Pro" panose="02040502050405020303" pitchFamily="18" charset="0"/>
                        </a:rPr>
                        <a:t>IFPTE Local 21 </a:t>
                      </a:r>
                      <a:endParaRPr lang="en-US" sz="14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3%/1%</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3%/0.5%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0.42%</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0.45%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3.82%</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7.84%</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11.65%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9614055"/>
                  </a:ext>
                </a:extLst>
              </a:tr>
              <a:tr h="239084">
                <a:tc>
                  <a:txBody>
                    <a:bodyPr/>
                    <a:lstStyle/>
                    <a:p>
                      <a:pPr algn="l" fontAlgn="b"/>
                      <a:r>
                        <a:rPr lang="en-US" sz="1400" u="none" strike="noStrike">
                          <a:effectLst/>
                          <a:latin typeface="Georgia Pro" panose="02040502050405020303" pitchFamily="18" charset="0"/>
                        </a:rPr>
                        <a:t>SEIU Local 1021 - cooling off period in place</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 </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 </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 </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 </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 </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 </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 </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 </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 </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249841"/>
                  </a:ext>
                </a:extLst>
              </a:tr>
              <a:tr h="239084">
                <a:tc>
                  <a:txBody>
                    <a:bodyPr/>
                    <a:lstStyle/>
                    <a:p>
                      <a:pPr algn="l" fontAlgn="b"/>
                      <a:r>
                        <a:rPr lang="en-US" sz="1400" u="none" strike="noStrike">
                          <a:effectLst/>
                          <a:latin typeface="Georgia Pro" panose="02040502050405020303" pitchFamily="18" charset="0"/>
                        </a:rPr>
                        <a:t>Municipal Executives' Association</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3%/0.5%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3%/0.5%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0.15%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0.17%</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0.25%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3.67%</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7.59%</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11.44%</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411856"/>
                  </a:ext>
                </a:extLst>
              </a:tr>
              <a:tr h="239084">
                <a:tc>
                  <a:txBody>
                    <a:bodyPr/>
                    <a:lstStyle/>
                    <a:p>
                      <a:pPr algn="l" fontAlgn="b"/>
                      <a:r>
                        <a:rPr lang="en-US" sz="1400" u="none" strike="noStrike">
                          <a:effectLst/>
                          <a:latin typeface="Georgia Pro" panose="02040502050405020303" pitchFamily="18" charset="0"/>
                        </a:rPr>
                        <a:t>Laborers, Local 261</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3%/0.5%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3%/0.5%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0.41%</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0.54%</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0.54%</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3.92%</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7.96%</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11.73%</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5385601"/>
                  </a:ext>
                </a:extLst>
              </a:tr>
              <a:tr h="239084">
                <a:tc>
                  <a:txBody>
                    <a:bodyPr/>
                    <a:lstStyle/>
                    <a:p>
                      <a:pPr algn="l" fontAlgn="b"/>
                      <a:r>
                        <a:rPr lang="en-US" sz="1400" u="none" strike="noStrike">
                          <a:effectLst/>
                          <a:latin typeface="Georgia Pro" panose="02040502050405020303" pitchFamily="18" charset="0"/>
                        </a:rPr>
                        <a:t>TWU Local 200 SEAM</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0.94%</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0.94%</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0.94%</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4.45%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8.35%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12.13%</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468282"/>
                  </a:ext>
                </a:extLst>
              </a:tr>
              <a:tr h="239084">
                <a:tc>
                  <a:txBody>
                    <a:bodyPr/>
                    <a:lstStyle/>
                    <a:p>
                      <a:pPr algn="l" fontAlgn="b"/>
                      <a:r>
                        <a:rPr lang="en-US" sz="1400" u="none" strike="noStrike">
                          <a:effectLst/>
                          <a:latin typeface="Georgia Pro" panose="02040502050405020303" pitchFamily="18" charset="0"/>
                        </a:rPr>
                        <a:t>TWU Local 250-A 7410</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3%/0.5%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0.08%</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0.08%</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0.08%</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3.60%</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7.50%</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11.28%</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161675"/>
                  </a:ext>
                </a:extLst>
              </a:tr>
              <a:tr h="239084">
                <a:tc>
                  <a:txBody>
                    <a:bodyPr/>
                    <a:lstStyle/>
                    <a:p>
                      <a:pPr algn="l" fontAlgn="b"/>
                      <a:r>
                        <a:rPr lang="en-US" sz="1400" u="none" strike="noStrike">
                          <a:effectLst/>
                          <a:latin typeface="Georgia Pro" panose="02040502050405020303" pitchFamily="18" charset="0"/>
                        </a:rPr>
                        <a:t>TWU Local 250-A Multi Unit</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0.18%</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0.14%</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0.09%</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3.70%</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7.56%</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11.28%</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1269523"/>
                  </a:ext>
                </a:extLst>
              </a:tr>
              <a:tr h="239084">
                <a:tc>
                  <a:txBody>
                    <a:bodyPr/>
                    <a:lstStyle/>
                    <a:p>
                      <a:pPr algn="l" fontAlgn="b"/>
                      <a:r>
                        <a:rPr lang="en-US" sz="1400" u="none" strike="noStrike">
                          <a:effectLst/>
                          <a:latin typeface="Georgia Pro" panose="02040502050405020303" pitchFamily="18" charset="0"/>
                        </a:rPr>
                        <a:t>Building Inspectors' Association</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0.22%</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0.22%</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0.22%</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3.74%</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7.64%</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11.41%</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1196840"/>
                  </a:ext>
                </a:extLst>
              </a:tr>
              <a:tr h="239084">
                <a:tc>
                  <a:txBody>
                    <a:bodyPr/>
                    <a:lstStyle/>
                    <a:p>
                      <a:pPr algn="l" fontAlgn="b"/>
                      <a:r>
                        <a:rPr lang="en-US" sz="1400" u="none" strike="noStrike">
                          <a:effectLst/>
                          <a:latin typeface="Georgia Pro" panose="02040502050405020303" pitchFamily="18" charset="0"/>
                        </a:rPr>
                        <a:t>Operating Engineer, Local 3</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0.05%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0.05%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3.57%</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7.47%</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11.25%</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7730769"/>
                  </a:ext>
                </a:extLst>
              </a:tr>
              <a:tr h="467950">
                <a:tc>
                  <a:txBody>
                    <a:bodyPr/>
                    <a:lstStyle/>
                    <a:p>
                      <a:pPr algn="l" fontAlgn="b"/>
                      <a:r>
                        <a:rPr lang="en-US" sz="1400" u="none" strike="noStrike">
                          <a:effectLst/>
                          <a:latin typeface="Georgia Pro" panose="02040502050405020303" pitchFamily="18" charset="0"/>
                        </a:rPr>
                        <a:t>District Attorney Investigators' Association (DAIA)</a:t>
                      </a:r>
                      <a:endParaRPr lang="en-US" sz="14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3%/1%</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3%/0.5%</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1.87%</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Georgia Pro" panose="02040502050405020303" pitchFamily="18" charset="0"/>
                        </a:rPr>
                        <a:t>4.37%</a:t>
                      </a:r>
                      <a:endParaRPr lang="en-US" sz="1200" b="0" i="0" u="none" strike="noStrike">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4.37%</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5.93%</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11.79%</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Georgia Pro" panose="02040502050405020303" pitchFamily="18" charset="0"/>
                        </a:rPr>
                        <a:t>15.57%</a:t>
                      </a:r>
                      <a:endParaRPr lang="en-US" sz="1200" b="0" i="0" u="none" strike="noStrike" dirty="0">
                        <a:solidFill>
                          <a:schemeClr val="tx1"/>
                        </a:solidFill>
                        <a:effectLst/>
                        <a:latin typeface="Georgia Pro" panose="02040502050405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1594803"/>
                  </a:ext>
                </a:extLst>
              </a:tr>
            </a:tbl>
          </a:graphicData>
        </a:graphic>
      </p:graphicFrame>
    </p:spTree>
    <p:extLst>
      <p:ext uri="{BB962C8B-B14F-4D97-AF65-F5344CB8AC3E}">
        <p14:creationId xmlns:p14="http://schemas.microsoft.com/office/powerpoint/2010/main" val="4150597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FBC6-2672-AF4F-8A9B-AC1704DC5766}"/>
              </a:ext>
            </a:extLst>
          </p:cNvPr>
          <p:cNvSpPr>
            <a:spLocks noGrp="1"/>
          </p:cNvSpPr>
          <p:nvPr>
            <p:ph type="title"/>
          </p:nvPr>
        </p:nvSpPr>
        <p:spPr>
          <a:xfrm>
            <a:off x="2446638" y="365126"/>
            <a:ext cx="9401432" cy="598702"/>
          </a:xfrm>
        </p:spPr>
        <p:txBody>
          <a:bodyPr>
            <a:normAutofit fontScale="90000"/>
          </a:bodyPr>
          <a:lstStyle/>
          <a:p>
            <a:r>
              <a:rPr lang="en-US">
                <a:latin typeface="Georgia Pro" panose="02040502050405020303" pitchFamily="18" charset="0"/>
              </a:rPr>
              <a:t>SUMMARY:NO PERFECT TWINS</a:t>
            </a:r>
            <a:endParaRPr lang="en-US" dirty="0">
              <a:latin typeface="Georgia Pro" panose="02040502050405020303" pitchFamily="18" charset="0"/>
            </a:endParaRPr>
          </a:p>
        </p:txBody>
      </p:sp>
      <p:sp>
        <p:nvSpPr>
          <p:cNvPr id="3" name="Content Placeholder 2">
            <a:extLst>
              <a:ext uri="{FF2B5EF4-FFF2-40B4-BE49-F238E27FC236}">
                <a16:creationId xmlns:a16="http://schemas.microsoft.com/office/drawing/2014/main" id="{59079B09-F9E0-2D45-BAAC-33E79F99F0BA}"/>
              </a:ext>
            </a:extLst>
          </p:cNvPr>
          <p:cNvSpPr>
            <a:spLocks noGrp="1"/>
          </p:cNvSpPr>
          <p:nvPr>
            <p:ph idx="1"/>
          </p:nvPr>
        </p:nvSpPr>
        <p:spPr>
          <a:xfrm>
            <a:off x="2446638" y="1112108"/>
            <a:ext cx="5802012" cy="5064855"/>
          </a:xfrm>
        </p:spPr>
        <p:txBody>
          <a:bodyPr/>
          <a:lstStyle/>
          <a:p>
            <a:pPr>
              <a:buFont typeface="Wingdings" pitchFamily="2" charset="2"/>
              <a:buChar char="§"/>
            </a:pPr>
            <a:r>
              <a:rPr lang="en-US" sz="3000" dirty="0">
                <a:latin typeface="Georgia Pro" panose="02040502050405020303" pitchFamily="18" charset="0"/>
              </a:rPr>
              <a:t>Having a reasonable universe does not mean there is only one true group</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3000" dirty="0">
                <a:latin typeface="Georgia Pro" panose="02040502050405020303" pitchFamily="18" charset="0"/>
              </a:rPr>
              <a:t>Even within a reasonable universe, not all employers will (or should) pay the same </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3000" dirty="0">
                <a:latin typeface="Georgia Pro" panose="02040502050405020303" pitchFamily="18" charset="0"/>
              </a:rPr>
              <a:t>Context matters both when selecting </a:t>
            </a:r>
            <a:r>
              <a:rPr lang="en-US" sz="3000" u="sng" dirty="0">
                <a:latin typeface="Georgia Pro" panose="02040502050405020303" pitchFamily="18" charset="0"/>
              </a:rPr>
              <a:t>and</a:t>
            </a:r>
            <a:r>
              <a:rPr lang="en-US" sz="3000" dirty="0">
                <a:latin typeface="Georgia Pro" panose="02040502050405020303" pitchFamily="18" charset="0"/>
              </a:rPr>
              <a:t> when interpreting a comparability universe…</a:t>
            </a:r>
          </a:p>
          <a:p>
            <a:endParaRPr lang="en-US" dirty="0"/>
          </a:p>
        </p:txBody>
      </p:sp>
      <p:sp>
        <p:nvSpPr>
          <p:cNvPr id="4" name="Slide Number Placeholder 3">
            <a:extLst>
              <a:ext uri="{FF2B5EF4-FFF2-40B4-BE49-F238E27FC236}">
                <a16:creationId xmlns:a16="http://schemas.microsoft.com/office/drawing/2014/main" id="{F454499F-82A9-064B-AD70-F064D7399EEF}"/>
              </a:ext>
            </a:extLst>
          </p:cNvPr>
          <p:cNvSpPr>
            <a:spLocks noGrp="1"/>
          </p:cNvSpPr>
          <p:nvPr>
            <p:ph type="sldNum" sz="quarter" idx="12"/>
          </p:nvPr>
        </p:nvSpPr>
        <p:spPr>
          <a:xfrm>
            <a:off x="9104870" y="6240162"/>
            <a:ext cx="2743200" cy="308919"/>
          </a:xfrm>
        </p:spPr>
        <p:txBody>
          <a:bodyPr/>
          <a:lstStyle/>
          <a:p>
            <a:fld id="{76EFBEE3-2A9E-304D-B391-B568C310982A}" type="slidenum">
              <a:rPr lang="en-US" smtClean="0"/>
              <a:pPr/>
              <a:t>28</a:t>
            </a:fld>
            <a:endParaRPr lang="en-US" dirty="0"/>
          </a:p>
        </p:txBody>
      </p:sp>
      <p:pic>
        <p:nvPicPr>
          <p:cNvPr id="7" name="Picture 6">
            <a:extLst>
              <a:ext uri="{FF2B5EF4-FFF2-40B4-BE49-F238E27FC236}">
                <a16:creationId xmlns:a16="http://schemas.microsoft.com/office/drawing/2014/main" id="{62F1C6F2-0583-E04A-9CC9-97BA1BCB76D7}"/>
              </a:ext>
            </a:extLst>
          </p:cNvPr>
          <p:cNvPicPr>
            <a:picLocks noChangeAspect="1"/>
          </p:cNvPicPr>
          <p:nvPr/>
        </p:nvPicPr>
        <p:blipFill rotWithShape="1">
          <a:blip r:embed="rId3"/>
          <a:srcRect l="23859" r="24360"/>
          <a:stretch/>
        </p:blipFill>
        <p:spPr>
          <a:xfrm>
            <a:off x="8119894" y="1112108"/>
            <a:ext cx="3728176" cy="4049925"/>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45973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39BC0B63-6B63-0546-AD74-E2DF7006FC03}"/>
              </a:ext>
            </a:extLst>
          </p:cNvPr>
          <p:cNvSpPr>
            <a:spLocks noGrp="1"/>
          </p:cNvSpPr>
          <p:nvPr>
            <p:ph type="ctrTitle"/>
          </p:nvPr>
        </p:nvSpPr>
        <p:spPr>
          <a:xfrm>
            <a:off x="804484" y="1191796"/>
            <a:ext cx="10568366" cy="2976344"/>
          </a:xfrm>
        </p:spPr>
        <p:txBody>
          <a:bodyPr anchor="ctr">
            <a:normAutofit/>
          </a:bodyPr>
          <a:lstStyle/>
          <a:p>
            <a:r>
              <a:rPr lang="en-US" sz="6000" dirty="0">
                <a:solidFill>
                  <a:srgbClr val="FFFFFF"/>
                </a:solidFill>
                <a:latin typeface="Castellar" panose="020A0402060406010301" pitchFamily="18" charset="77"/>
              </a:rPr>
              <a:t>THE LAKE WOBEGON FALLACY </a:t>
            </a:r>
          </a:p>
        </p:txBody>
      </p:sp>
    </p:spTree>
    <p:extLst>
      <p:ext uri="{BB962C8B-B14F-4D97-AF65-F5344CB8AC3E}">
        <p14:creationId xmlns:p14="http://schemas.microsoft.com/office/powerpoint/2010/main" val="328522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C570F9-3644-D64E-B189-8DCF69813204}"/>
              </a:ext>
            </a:extLst>
          </p:cNvPr>
          <p:cNvSpPr>
            <a:spLocks noGrp="1"/>
          </p:cNvSpPr>
          <p:nvPr>
            <p:ph type="sldNum" sz="quarter" idx="12"/>
          </p:nvPr>
        </p:nvSpPr>
        <p:spPr/>
        <p:txBody>
          <a:bodyPr/>
          <a:lstStyle/>
          <a:p>
            <a:fld id="{76EFBEE3-2A9E-304D-B391-B568C310982A}" type="slidenum">
              <a:rPr lang="en-US" smtClean="0"/>
              <a:pPr/>
              <a:t>3</a:t>
            </a:fld>
            <a:endParaRPr lang="en-US"/>
          </a:p>
        </p:txBody>
      </p:sp>
      <p:sp>
        <p:nvSpPr>
          <p:cNvPr id="2" name="TextBox 1">
            <a:extLst>
              <a:ext uri="{FF2B5EF4-FFF2-40B4-BE49-F238E27FC236}">
                <a16:creationId xmlns:a16="http://schemas.microsoft.com/office/drawing/2014/main" id="{55D16025-33CE-814D-8744-C00DA22BECEB}"/>
              </a:ext>
            </a:extLst>
          </p:cNvPr>
          <p:cNvSpPr txBox="1"/>
          <p:nvPr/>
        </p:nvSpPr>
        <p:spPr>
          <a:xfrm>
            <a:off x="2417921" y="308919"/>
            <a:ext cx="7356158" cy="630942"/>
          </a:xfrm>
          <a:prstGeom prst="rect">
            <a:avLst/>
          </a:prstGeom>
          <a:noFill/>
        </p:spPr>
        <p:txBody>
          <a:bodyPr wrap="square" rtlCol="0">
            <a:spAutoFit/>
          </a:bodyPr>
          <a:lstStyle/>
          <a:p>
            <a:r>
              <a:rPr lang="en-US" sz="3500" dirty="0">
                <a:solidFill>
                  <a:srgbClr val="3B3BE8"/>
                </a:solidFill>
                <a:latin typeface="Georgia Pro" panose="02040502050405020303" pitchFamily="18" charset="0"/>
              </a:rPr>
              <a:t>COMPARATIVE PERSPECTIVE </a:t>
            </a:r>
          </a:p>
        </p:txBody>
      </p:sp>
      <p:pic>
        <p:nvPicPr>
          <p:cNvPr id="8" name="Picture 7">
            <a:extLst>
              <a:ext uri="{FF2B5EF4-FFF2-40B4-BE49-F238E27FC236}">
                <a16:creationId xmlns:a16="http://schemas.microsoft.com/office/drawing/2014/main" id="{76E1F07F-6B8F-894A-9B61-7FC95B718E22}"/>
              </a:ext>
            </a:extLst>
          </p:cNvPr>
          <p:cNvPicPr>
            <a:picLocks noChangeAspect="1"/>
          </p:cNvPicPr>
          <p:nvPr/>
        </p:nvPicPr>
        <p:blipFill rotWithShape="1">
          <a:blip r:embed="rId3"/>
          <a:srcRect b="9910"/>
          <a:stretch/>
        </p:blipFill>
        <p:spPr>
          <a:xfrm>
            <a:off x="3125317" y="1972052"/>
            <a:ext cx="3312496" cy="3730285"/>
          </a:xfrm>
          <a:prstGeom prst="rect">
            <a:avLst/>
          </a:prstGeom>
          <a:ln w="38100" cmpd="thinThick">
            <a:solidFill>
              <a:schemeClr val="tx1"/>
            </a:solidFill>
          </a:ln>
        </p:spPr>
      </p:pic>
      <p:pic>
        <p:nvPicPr>
          <p:cNvPr id="10" name="Picture 9">
            <a:extLst>
              <a:ext uri="{FF2B5EF4-FFF2-40B4-BE49-F238E27FC236}">
                <a16:creationId xmlns:a16="http://schemas.microsoft.com/office/drawing/2014/main" id="{C387780C-DE37-5243-A34A-80263022A7AB}"/>
              </a:ext>
            </a:extLst>
          </p:cNvPr>
          <p:cNvPicPr>
            <a:picLocks noChangeAspect="1"/>
          </p:cNvPicPr>
          <p:nvPr/>
        </p:nvPicPr>
        <p:blipFill rotWithShape="1">
          <a:blip r:embed="rId4"/>
          <a:srcRect l="405"/>
          <a:stretch/>
        </p:blipFill>
        <p:spPr>
          <a:xfrm>
            <a:off x="7274542" y="1195051"/>
            <a:ext cx="3312495" cy="3726574"/>
          </a:xfrm>
          <a:prstGeom prst="rect">
            <a:avLst/>
          </a:prstGeom>
          <a:ln w="38100" cmpd="thinThick">
            <a:solidFill>
              <a:schemeClr val="tx1"/>
            </a:solidFill>
          </a:ln>
        </p:spPr>
      </p:pic>
    </p:spTree>
    <p:extLst>
      <p:ext uri="{BB962C8B-B14F-4D97-AF65-F5344CB8AC3E}">
        <p14:creationId xmlns:p14="http://schemas.microsoft.com/office/powerpoint/2010/main" val="40097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71363B-DE0D-CE4B-A607-753483C8D2A5}"/>
              </a:ext>
            </a:extLst>
          </p:cNvPr>
          <p:cNvSpPr>
            <a:spLocks noGrp="1"/>
          </p:cNvSpPr>
          <p:nvPr>
            <p:ph type="sldNum" sz="quarter" idx="12"/>
          </p:nvPr>
        </p:nvSpPr>
        <p:spPr>
          <a:xfrm>
            <a:off x="9104870" y="6240162"/>
            <a:ext cx="2743200" cy="308919"/>
          </a:xfrm>
        </p:spPr>
        <p:txBody>
          <a:bodyPr/>
          <a:lstStyle/>
          <a:p>
            <a:fld id="{76EFBEE3-2A9E-304D-B391-B568C310982A}" type="slidenum">
              <a:rPr lang="en-US" smtClean="0"/>
              <a:pPr/>
              <a:t>30</a:t>
            </a:fld>
            <a:endParaRPr lang="en-US"/>
          </a:p>
        </p:txBody>
      </p:sp>
      <p:sp>
        <p:nvSpPr>
          <p:cNvPr id="7" name="Title 6">
            <a:extLst>
              <a:ext uri="{FF2B5EF4-FFF2-40B4-BE49-F238E27FC236}">
                <a16:creationId xmlns:a16="http://schemas.microsoft.com/office/drawing/2014/main" id="{C0E97FA0-3B7D-8247-9337-9679F3531C23}"/>
              </a:ext>
            </a:extLst>
          </p:cNvPr>
          <p:cNvSpPr>
            <a:spLocks noGrp="1"/>
          </p:cNvSpPr>
          <p:nvPr>
            <p:ph type="title"/>
          </p:nvPr>
        </p:nvSpPr>
        <p:spPr>
          <a:xfrm>
            <a:off x="343930" y="365126"/>
            <a:ext cx="11504140" cy="598702"/>
          </a:xfrm>
        </p:spPr>
        <p:txBody>
          <a:bodyPr>
            <a:normAutofit fontScale="90000"/>
          </a:bodyPr>
          <a:lstStyle/>
          <a:p>
            <a:r>
              <a:rPr lang="en-US">
                <a:latin typeface="Georgia Pro" panose="02040502050405020303" pitchFamily="18" charset="0"/>
              </a:rPr>
              <a:t>LAKE WOBEGON </a:t>
            </a:r>
            <a:endParaRPr lang="en-US" dirty="0"/>
          </a:p>
        </p:txBody>
      </p:sp>
      <p:pic>
        <p:nvPicPr>
          <p:cNvPr id="13" name="Picture 12">
            <a:extLst>
              <a:ext uri="{FF2B5EF4-FFF2-40B4-BE49-F238E27FC236}">
                <a16:creationId xmlns:a16="http://schemas.microsoft.com/office/drawing/2014/main" id="{0D845EDE-9CAA-2E41-BADD-3E33A086661C}"/>
              </a:ext>
            </a:extLst>
          </p:cNvPr>
          <p:cNvPicPr>
            <a:picLocks noChangeAspect="1"/>
          </p:cNvPicPr>
          <p:nvPr/>
        </p:nvPicPr>
        <p:blipFill rotWithShape="1">
          <a:blip r:embed="rId3"/>
          <a:srcRect l="-1" t="13332" r="-937" b="12003"/>
          <a:stretch/>
        </p:blipFill>
        <p:spPr>
          <a:xfrm>
            <a:off x="4775201" y="812800"/>
            <a:ext cx="6864292" cy="4414218"/>
          </a:xfrm>
          <a:prstGeom prst="rect">
            <a:avLst/>
          </a:prstGeom>
          <a:blipFill dpi="0" rotWithShape="1">
            <a:blip r:embed="rId4"/>
            <a:srcRect/>
            <a:tile tx="0" ty="0" sx="100000" sy="100000" flip="none" algn="tl"/>
          </a:blipFill>
          <a:ln w="25400" cmpd="tri">
            <a:solidFill>
              <a:schemeClr val="tx1"/>
            </a:solidFill>
          </a:ln>
        </p:spPr>
      </p:pic>
      <p:sp>
        <p:nvSpPr>
          <p:cNvPr id="14" name="Content Placeholder 2">
            <a:extLst>
              <a:ext uri="{FF2B5EF4-FFF2-40B4-BE49-F238E27FC236}">
                <a16:creationId xmlns:a16="http://schemas.microsoft.com/office/drawing/2014/main" id="{4CD5C014-5E77-5A45-B241-3CECC3294679}"/>
              </a:ext>
            </a:extLst>
          </p:cNvPr>
          <p:cNvSpPr txBox="1">
            <a:spLocks noGrp="1"/>
          </p:cNvSpPr>
          <p:nvPr>
            <p:ph sz="half" idx="2"/>
          </p:nvPr>
        </p:nvSpPr>
        <p:spPr>
          <a:xfrm>
            <a:off x="1283732" y="1865646"/>
            <a:ext cx="5294868" cy="2595563"/>
          </a:xfrm>
          <a:prstGeom prst="rect">
            <a:avLst/>
          </a:prstGeom>
          <a:solidFill>
            <a:srgbClr val="E7DBBB"/>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19063" algn="ctr"/>
            <a:r>
              <a:rPr lang="en-US" sz="3600" b="0" dirty="0">
                <a:latin typeface="Georgia Pro" panose="02040502050405020303" pitchFamily="18" charset="0"/>
              </a:rPr>
              <a:t>“Where all the women are strong, all the men are good-looking, and all the children are above average."</a:t>
            </a:r>
          </a:p>
        </p:txBody>
      </p:sp>
    </p:spTree>
    <p:extLst>
      <p:ext uri="{BB962C8B-B14F-4D97-AF65-F5344CB8AC3E}">
        <p14:creationId xmlns:p14="http://schemas.microsoft.com/office/powerpoint/2010/main" val="484133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C17332-BEB0-5A4B-8EA8-F23130D7A0CD}"/>
              </a:ext>
            </a:extLst>
          </p:cNvPr>
          <p:cNvSpPr>
            <a:spLocks noGrp="1"/>
          </p:cNvSpPr>
          <p:nvPr>
            <p:ph sz="half" idx="2"/>
          </p:nvPr>
        </p:nvSpPr>
        <p:spPr>
          <a:xfrm>
            <a:off x="8380455" y="4078887"/>
            <a:ext cx="2096015" cy="969363"/>
          </a:xfrm>
        </p:spPr>
        <p:txBody>
          <a:bodyPr>
            <a:noAutofit/>
          </a:bodyPr>
          <a:lstStyle/>
          <a:p>
            <a:pPr marL="0" indent="0">
              <a:buNone/>
            </a:pPr>
            <a:r>
              <a:rPr lang="en-US" sz="2800" dirty="0">
                <a:latin typeface="Georgia Pro" panose="02040502050405020303" pitchFamily="18" charset="0"/>
              </a:rPr>
              <a:t>And it’s ok. Really. </a:t>
            </a:r>
          </a:p>
        </p:txBody>
      </p:sp>
      <p:sp>
        <p:nvSpPr>
          <p:cNvPr id="6" name="Slide Number Placeholder 5">
            <a:extLst>
              <a:ext uri="{FF2B5EF4-FFF2-40B4-BE49-F238E27FC236}">
                <a16:creationId xmlns:a16="http://schemas.microsoft.com/office/drawing/2014/main" id="{4806595A-5C60-824C-943C-7C2D05D32E61}"/>
              </a:ext>
            </a:extLst>
          </p:cNvPr>
          <p:cNvSpPr>
            <a:spLocks noGrp="1"/>
          </p:cNvSpPr>
          <p:nvPr>
            <p:ph type="sldNum" sz="quarter" idx="12"/>
          </p:nvPr>
        </p:nvSpPr>
        <p:spPr/>
        <p:txBody>
          <a:bodyPr/>
          <a:lstStyle/>
          <a:p>
            <a:fld id="{76EFBEE3-2A9E-304D-B391-B568C310982A}" type="slidenum">
              <a:rPr lang="en-US" smtClean="0"/>
              <a:pPr/>
              <a:t>31</a:t>
            </a:fld>
            <a:endParaRPr lang="en-US"/>
          </a:p>
        </p:txBody>
      </p:sp>
      <p:sp>
        <p:nvSpPr>
          <p:cNvPr id="7" name="Title 6">
            <a:extLst>
              <a:ext uri="{FF2B5EF4-FFF2-40B4-BE49-F238E27FC236}">
                <a16:creationId xmlns:a16="http://schemas.microsoft.com/office/drawing/2014/main" id="{33C02C6B-4972-ED41-B1A5-312BA7EC5E7A}"/>
              </a:ext>
            </a:extLst>
          </p:cNvPr>
          <p:cNvSpPr>
            <a:spLocks noGrp="1"/>
          </p:cNvSpPr>
          <p:nvPr>
            <p:ph type="title"/>
          </p:nvPr>
        </p:nvSpPr>
        <p:spPr/>
        <p:txBody>
          <a:bodyPr>
            <a:normAutofit fontScale="90000"/>
          </a:bodyPr>
          <a:lstStyle/>
          <a:p>
            <a:r>
              <a:rPr lang="en-US" dirty="0">
                <a:latin typeface="Georgia Pro" panose="02040502050405020303" pitchFamily="18" charset="0"/>
              </a:rPr>
              <a:t>IN THE REST OF THE WORLD</a:t>
            </a:r>
          </a:p>
        </p:txBody>
      </p:sp>
      <p:pic>
        <p:nvPicPr>
          <p:cNvPr id="8" name="Picture 7">
            <a:extLst>
              <a:ext uri="{FF2B5EF4-FFF2-40B4-BE49-F238E27FC236}">
                <a16:creationId xmlns:a16="http://schemas.microsoft.com/office/drawing/2014/main" id="{C1C081C7-26C8-104D-A0B6-BBC12A62C89B}"/>
              </a:ext>
            </a:extLst>
          </p:cNvPr>
          <p:cNvPicPr>
            <a:picLocks noChangeAspect="1"/>
          </p:cNvPicPr>
          <p:nvPr/>
        </p:nvPicPr>
        <p:blipFill>
          <a:blip r:embed="rId3"/>
          <a:stretch>
            <a:fillRect/>
          </a:stretch>
        </p:blipFill>
        <p:spPr>
          <a:xfrm>
            <a:off x="571500" y="1042584"/>
            <a:ext cx="6825095" cy="5118821"/>
          </a:xfrm>
          <a:prstGeom prst="rect">
            <a:avLst/>
          </a:prstGeom>
          <a:ln w="25400" cmpd="thinThick">
            <a:solidFill>
              <a:schemeClr val="tx1"/>
            </a:solidFill>
          </a:ln>
        </p:spPr>
      </p:pic>
    </p:spTree>
    <p:extLst>
      <p:ext uri="{BB962C8B-B14F-4D97-AF65-F5344CB8AC3E}">
        <p14:creationId xmlns:p14="http://schemas.microsoft.com/office/powerpoint/2010/main" val="2100356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1278537"/>
            <a:ext cx="10990820" cy="4300925"/>
          </a:xfrm>
        </p:spPr>
        <p:txBody>
          <a:bodyPr/>
          <a:lstStyle/>
          <a:p>
            <a:pPr>
              <a:buFont typeface="Wingdings" pitchFamily="2" charset="2"/>
              <a:buChar char="§"/>
            </a:pPr>
            <a:r>
              <a:rPr lang="en-US" sz="3200" dirty="0">
                <a:latin typeface="Georgia Pro" panose="02040502050405020303" pitchFamily="18" charset="0"/>
              </a:rPr>
              <a:t>Often public agencies have a “historical” position within a historical universe </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3200" dirty="0">
                <a:latin typeface="Georgia Pro" panose="02040502050405020303" pitchFamily="18" charset="0"/>
              </a:rPr>
              <a:t>By definition, not every public agency can be at the median or mean unless everyone pays exactly the same</a:t>
            </a:r>
          </a:p>
          <a:p>
            <a:pPr>
              <a:buFont typeface="Wingdings" pitchFamily="2" charset="2"/>
              <a:buChar char="§"/>
            </a:pPr>
            <a:endParaRPr lang="en-US" sz="500" dirty="0">
              <a:solidFill>
                <a:srgbClr val="FF0000"/>
              </a:solidFill>
              <a:latin typeface="Georgia Pro" panose="02040502050405020303" pitchFamily="18" charset="0"/>
            </a:endParaRPr>
          </a:p>
          <a:p>
            <a:pPr>
              <a:buFont typeface="Wingdings" pitchFamily="2" charset="2"/>
              <a:buChar char="§"/>
            </a:pPr>
            <a:r>
              <a:rPr lang="en-US" sz="3200" dirty="0">
                <a:latin typeface="Georgia Pro" panose="02040502050405020303" pitchFamily="18" charset="0"/>
              </a:rPr>
              <a:t>Factfinders and arbitrators generally give some deference to historical market position </a:t>
            </a:r>
          </a:p>
          <a:p>
            <a:endParaRPr lang="en-US"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32</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MARKET POSITION WITHIN UNIVERSE</a:t>
            </a:r>
          </a:p>
        </p:txBody>
      </p:sp>
    </p:spTree>
    <p:extLst>
      <p:ext uri="{BB962C8B-B14F-4D97-AF65-F5344CB8AC3E}">
        <p14:creationId xmlns:p14="http://schemas.microsoft.com/office/powerpoint/2010/main" val="3673552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PHILADELPHIA’S UNIVERSE</a:t>
            </a:r>
          </a:p>
        </p:txBody>
      </p:sp>
      <p:sp>
        <p:nvSpPr>
          <p:cNvPr id="3" name="Content Placeholder 2">
            <a:extLst>
              <a:ext uri="{FF2B5EF4-FFF2-40B4-BE49-F238E27FC236}">
                <a16:creationId xmlns:a16="http://schemas.microsoft.com/office/drawing/2014/main" id="{823F9A69-836B-8E4E-9E08-5E4C4FD4E474}"/>
              </a:ext>
            </a:extLst>
          </p:cNvPr>
          <p:cNvSpPr>
            <a:spLocks noGrp="1"/>
          </p:cNvSpPr>
          <p:nvPr>
            <p:ph idx="1"/>
          </p:nvPr>
        </p:nvSpPr>
        <p:spPr/>
        <p:txBody>
          <a:bodyPr/>
          <a:lstStyle/>
          <a:p>
            <a:pPr>
              <a:buFont typeface="Wingdings" pitchFamily="2" charset="2"/>
              <a:buChar char="§"/>
            </a:pPr>
            <a:r>
              <a:rPr lang="en-US" sz="2800" dirty="0">
                <a:latin typeface="Georgia Pro" panose="02040502050405020303" pitchFamily="18" charset="0"/>
              </a:rPr>
              <a:t>The City and its safety unions have looked to multiple universes over the years</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2800" dirty="0">
                <a:latin typeface="Georgia Pro" panose="02040502050405020303" pitchFamily="18" charset="0"/>
              </a:rPr>
              <a:t>One grouping receiving past focus is a set of major East Coast cities</a:t>
            </a:r>
          </a:p>
          <a:p>
            <a:pPr lvl="1">
              <a:spcBef>
                <a:spcPts val="600"/>
              </a:spcBef>
              <a:buFont typeface="Courier New" panose="02070309020205020404" pitchFamily="49" charset="0"/>
              <a:buChar char="o"/>
            </a:pPr>
            <a:r>
              <a:rPr lang="en-US" sz="2800" dirty="0">
                <a:latin typeface="Georgia Pro" panose="02040502050405020303" pitchFamily="18" charset="0"/>
              </a:rPr>
              <a:t>Baltimore</a:t>
            </a:r>
          </a:p>
          <a:p>
            <a:pPr lvl="1">
              <a:buFont typeface="Courier New" panose="02070309020205020404" pitchFamily="49" charset="0"/>
              <a:buChar char="o"/>
            </a:pPr>
            <a:r>
              <a:rPr lang="en-US" sz="2800" dirty="0">
                <a:latin typeface="Georgia Pro" panose="02040502050405020303" pitchFamily="18" charset="0"/>
              </a:rPr>
              <a:t>Boston</a:t>
            </a:r>
          </a:p>
          <a:p>
            <a:pPr lvl="1">
              <a:buFont typeface="Courier New" panose="02070309020205020404" pitchFamily="49" charset="0"/>
              <a:buChar char="o"/>
            </a:pPr>
            <a:r>
              <a:rPr lang="en-US" sz="2800" dirty="0">
                <a:latin typeface="Georgia Pro" panose="02040502050405020303" pitchFamily="18" charset="0"/>
              </a:rPr>
              <a:t>New York City</a:t>
            </a:r>
          </a:p>
          <a:p>
            <a:pPr lvl="1">
              <a:buFont typeface="Courier New" panose="02070309020205020404" pitchFamily="49" charset="0"/>
              <a:buChar char="o"/>
            </a:pPr>
            <a:r>
              <a:rPr lang="en-US" sz="2800" dirty="0">
                <a:latin typeface="Georgia Pro" panose="02040502050405020303" pitchFamily="18" charset="0"/>
              </a:rPr>
              <a:t>Philadelphia</a:t>
            </a:r>
          </a:p>
          <a:p>
            <a:pPr lvl="1">
              <a:buFont typeface="Courier New" panose="02070309020205020404" pitchFamily="49" charset="0"/>
              <a:buChar char="o"/>
            </a:pPr>
            <a:r>
              <a:rPr lang="en-US" sz="2800" dirty="0">
                <a:latin typeface="Georgia Pro" panose="02040502050405020303" pitchFamily="18" charset="0"/>
              </a:rPr>
              <a:t>Washington, DC</a:t>
            </a:r>
          </a:p>
          <a:p>
            <a:pPr marL="0" indent="0">
              <a:buNone/>
            </a:pPr>
            <a:endParaRPr lang="en-US"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33</a:t>
            </a:fld>
            <a:endParaRPr lang="en-US"/>
          </a:p>
        </p:txBody>
      </p:sp>
    </p:spTree>
    <p:extLst>
      <p:ext uri="{BB962C8B-B14F-4D97-AF65-F5344CB8AC3E}">
        <p14:creationId xmlns:p14="http://schemas.microsoft.com/office/powerpoint/2010/main" val="3767232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34</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a:xfrm>
            <a:off x="343930" y="365126"/>
            <a:ext cx="11695670" cy="598702"/>
          </a:xfrm>
        </p:spPr>
        <p:txBody>
          <a:bodyPr>
            <a:noAutofit/>
          </a:bodyPr>
          <a:lstStyle/>
          <a:p>
            <a:r>
              <a:rPr lang="en-US" sz="3600" dirty="0">
                <a:latin typeface="Georgia Pro" panose="02040502050405020303" pitchFamily="18" charset="0"/>
              </a:rPr>
              <a:t>PHILADELPHIA’S EAST COAST CITY UNIVERSE</a:t>
            </a:r>
            <a:br>
              <a:rPr lang="en-US" sz="2000" dirty="0">
                <a:latin typeface="Georgia Pro" panose="02040502050405020303" pitchFamily="18" charset="0"/>
              </a:rPr>
            </a:br>
            <a:r>
              <a:rPr lang="en-US" sz="2000" dirty="0">
                <a:latin typeface="Georgia Pro" panose="02040502050405020303" pitchFamily="18" charset="0"/>
              </a:rPr>
              <a:t>(CIRCA 2017)</a:t>
            </a:r>
          </a:p>
        </p:txBody>
      </p:sp>
      <p:graphicFrame>
        <p:nvGraphicFramePr>
          <p:cNvPr id="5" name="Table 4">
            <a:extLst>
              <a:ext uri="{FF2B5EF4-FFF2-40B4-BE49-F238E27FC236}">
                <a16:creationId xmlns:a16="http://schemas.microsoft.com/office/drawing/2014/main" id="{12E84404-3EC4-7948-A3CB-C825E3F45BE7}"/>
              </a:ext>
            </a:extLst>
          </p:cNvPr>
          <p:cNvGraphicFramePr>
            <a:graphicFrameLocks noGrp="1"/>
          </p:cNvGraphicFramePr>
          <p:nvPr>
            <p:extLst>
              <p:ext uri="{D42A27DB-BD31-4B8C-83A1-F6EECF244321}">
                <p14:modId xmlns:p14="http://schemas.microsoft.com/office/powerpoint/2010/main" val="3082414202"/>
              </p:ext>
            </p:extLst>
          </p:nvPr>
        </p:nvGraphicFramePr>
        <p:xfrm>
          <a:off x="231498" y="1219203"/>
          <a:ext cx="11687235" cy="3762701"/>
        </p:xfrm>
        <a:graphic>
          <a:graphicData uri="http://schemas.openxmlformats.org/drawingml/2006/table">
            <a:tbl>
              <a:tblPr/>
              <a:tblGrid>
                <a:gridCol w="1435711">
                  <a:extLst>
                    <a:ext uri="{9D8B030D-6E8A-4147-A177-3AD203B41FA5}">
                      <a16:colId xmlns:a16="http://schemas.microsoft.com/office/drawing/2014/main" val="20000"/>
                    </a:ext>
                  </a:extLst>
                </a:gridCol>
                <a:gridCol w="961450">
                  <a:extLst>
                    <a:ext uri="{9D8B030D-6E8A-4147-A177-3AD203B41FA5}">
                      <a16:colId xmlns:a16="http://schemas.microsoft.com/office/drawing/2014/main" val="20001"/>
                    </a:ext>
                  </a:extLst>
                </a:gridCol>
                <a:gridCol w="841266">
                  <a:extLst>
                    <a:ext uri="{9D8B030D-6E8A-4147-A177-3AD203B41FA5}">
                      <a16:colId xmlns:a16="http://schemas.microsoft.com/office/drawing/2014/main" val="20002"/>
                    </a:ext>
                  </a:extLst>
                </a:gridCol>
                <a:gridCol w="944420">
                  <a:extLst>
                    <a:ext uri="{9D8B030D-6E8A-4147-A177-3AD203B41FA5}">
                      <a16:colId xmlns:a16="http://schemas.microsoft.com/office/drawing/2014/main" val="20003"/>
                    </a:ext>
                  </a:extLst>
                </a:gridCol>
                <a:gridCol w="1008993">
                  <a:extLst>
                    <a:ext uri="{9D8B030D-6E8A-4147-A177-3AD203B41FA5}">
                      <a16:colId xmlns:a16="http://schemas.microsoft.com/office/drawing/2014/main" val="20004"/>
                    </a:ext>
                  </a:extLst>
                </a:gridCol>
                <a:gridCol w="1030014">
                  <a:extLst>
                    <a:ext uri="{9D8B030D-6E8A-4147-A177-3AD203B41FA5}">
                      <a16:colId xmlns:a16="http://schemas.microsoft.com/office/drawing/2014/main" val="20005"/>
                    </a:ext>
                  </a:extLst>
                </a:gridCol>
                <a:gridCol w="893379">
                  <a:extLst>
                    <a:ext uri="{9D8B030D-6E8A-4147-A177-3AD203B41FA5}">
                      <a16:colId xmlns:a16="http://schemas.microsoft.com/office/drawing/2014/main" val="20006"/>
                    </a:ext>
                  </a:extLst>
                </a:gridCol>
                <a:gridCol w="815906">
                  <a:extLst>
                    <a:ext uri="{9D8B030D-6E8A-4147-A177-3AD203B41FA5}">
                      <a16:colId xmlns:a16="http://schemas.microsoft.com/office/drawing/2014/main" val="20007"/>
                    </a:ext>
                  </a:extLst>
                </a:gridCol>
                <a:gridCol w="939024">
                  <a:extLst>
                    <a:ext uri="{9D8B030D-6E8A-4147-A177-3AD203B41FA5}">
                      <a16:colId xmlns:a16="http://schemas.microsoft.com/office/drawing/2014/main" val="20008"/>
                    </a:ext>
                  </a:extLst>
                </a:gridCol>
                <a:gridCol w="939024">
                  <a:extLst>
                    <a:ext uri="{9D8B030D-6E8A-4147-A177-3AD203B41FA5}">
                      <a16:colId xmlns:a16="http://schemas.microsoft.com/office/drawing/2014/main" val="20009"/>
                    </a:ext>
                  </a:extLst>
                </a:gridCol>
                <a:gridCol w="939024">
                  <a:extLst>
                    <a:ext uri="{9D8B030D-6E8A-4147-A177-3AD203B41FA5}">
                      <a16:colId xmlns:a16="http://schemas.microsoft.com/office/drawing/2014/main" val="20010"/>
                    </a:ext>
                  </a:extLst>
                </a:gridCol>
                <a:gridCol w="939024">
                  <a:extLst>
                    <a:ext uri="{9D8B030D-6E8A-4147-A177-3AD203B41FA5}">
                      <a16:colId xmlns:a16="http://schemas.microsoft.com/office/drawing/2014/main" val="20011"/>
                    </a:ext>
                  </a:extLst>
                </a:gridCol>
              </a:tblGrid>
              <a:tr h="12097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rtl="0" fontAlgn="ctr"/>
                      <a:endParaRPr lang="en-US" sz="1400" b="1" i="0" u="none" strike="noStrike" dirty="0">
                        <a:solidFill>
                          <a:srgbClr val="FFFFFF"/>
                        </a:solidFill>
                        <a:effectLst/>
                        <a:latin typeface="Georgia Pro" panose="02040502050405020303" pitchFamily="18" charset="0"/>
                      </a:endParaRPr>
                    </a:p>
                  </a:txBody>
                  <a:tcPr marL="71934"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rtl="0" fontAlgn="ctr"/>
                      <a:r>
                        <a:rPr lang="en-US" sz="1400" b="1" i="0" u="none" strike="noStrike" dirty="0">
                          <a:solidFill>
                            <a:srgbClr val="FFFFFF"/>
                          </a:solidFill>
                          <a:effectLst/>
                          <a:latin typeface="Georgia Pro" panose="02040502050405020303" pitchFamily="18" charset="0"/>
                        </a:rPr>
                        <a:t>Median Earnings Residents</a:t>
                      </a:r>
                    </a:p>
                    <a:p>
                      <a:pPr algn="ctr" rtl="0" fontAlgn="ctr"/>
                      <a:r>
                        <a:rPr lang="en-US" sz="1400" b="1" i="0" u="none" strike="noStrike" dirty="0">
                          <a:solidFill>
                            <a:srgbClr val="FFFFFF"/>
                          </a:solidFill>
                          <a:effectLst/>
                          <a:latin typeface="Georgia Pro" panose="02040502050405020303" pitchFamily="18" charset="0"/>
                        </a:rPr>
                        <a:t>Age 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400" b="1" i="0" u="none" strike="noStrike" dirty="0">
                          <a:solidFill>
                            <a:srgbClr val="FFFFFF"/>
                          </a:solidFill>
                          <a:effectLst/>
                          <a:latin typeface="Georgia Pro" panose="02040502050405020303" pitchFamily="18" charset="0"/>
                        </a:rPr>
                        <a:t>Per Capita Income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400" b="1" i="0" u="none" strike="noStrike" dirty="0">
                          <a:solidFill>
                            <a:srgbClr val="FFFFFF"/>
                          </a:solidFill>
                          <a:effectLst/>
                          <a:latin typeface="Georgia Pro" panose="02040502050405020303" pitchFamily="18" charset="0"/>
                        </a:rPr>
                        <a:t>Median Household Income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400" b="1" i="0" u="none" strike="noStrike" dirty="0">
                          <a:solidFill>
                            <a:srgbClr val="FFFFFF"/>
                          </a:solidFill>
                          <a:effectLst/>
                          <a:latin typeface="Georgia Pro" panose="02040502050405020303" pitchFamily="18" charset="0"/>
                        </a:rPr>
                        <a:t>Individuals Below Poverty Level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400" b="1" i="0" u="none" strike="noStrike" dirty="0" err="1">
                          <a:solidFill>
                            <a:srgbClr val="FFFFFF"/>
                          </a:solidFill>
                          <a:effectLst/>
                          <a:latin typeface="Georgia Pro" panose="02040502050405020303" pitchFamily="18" charset="0"/>
                        </a:rPr>
                        <a:t>Unemploy-ment</a:t>
                      </a:r>
                      <a:r>
                        <a:rPr lang="en-US" sz="1400" b="1" i="0" u="none" strike="noStrike" dirty="0">
                          <a:solidFill>
                            <a:srgbClr val="FFFFFF"/>
                          </a:solidFill>
                          <a:effectLst/>
                          <a:latin typeface="Georgia Pro" panose="02040502050405020303" pitchFamily="18" charset="0"/>
                        </a:rPr>
                        <a:t> Rate </a:t>
                      </a:r>
                      <a:br>
                        <a:rPr lang="en-US" sz="1400" b="1" i="0" u="none" strike="noStrike" dirty="0">
                          <a:solidFill>
                            <a:srgbClr val="FFFFFF"/>
                          </a:solidFill>
                          <a:effectLst/>
                          <a:latin typeface="Georgia Pro" panose="02040502050405020303" pitchFamily="18" charset="0"/>
                        </a:rPr>
                      </a:br>
                      <a:r>
                        <a:rPr lang="en-US" sz="1400" b="1" i="0" u="none" strike="noStrike" dirty="0">
                          <a:solidFill>
                            <a:srgbClr val="FFFFFF"/>
                          </a:solidFill>
                          <a:effectLst/>
                          <a:latin typeface="Georgia Pro" panose="02040502050405020303" pitchFamily="18" charset="0"/>
                        </a:rPr>
                        <a:t>August 2017</a:t>
                      </a:r>
                      <a:endParaRPr lang="en-US" sz="1400" b="1" i="0" u="none" strike="noStrike" baseline="30000" dirty="0">
                        <a:solidFill>
                          <a:srgbClr val="FFFFFF"/>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b="1" i="0" u="none" strike="noStrike" dirty="0">
                          <a:solidFill>
                            <a:srgbClr val="FFFFFF"/>
                          </a:solidFill>
                          <a:effectLst/>
                          <a:latin typeface="Georgia Pro" panose="02040502050405020303" pitchFamily="18" charset="0"/>
                        </a:rPr>
                        <a:t>% HS or Higher, </a:t>
                      </a:r>
                    </a:p>
                    <a:p>
                      <a:pPr algn="ctr" fontAlgn="ctr"/>
                      <a:r>
                        <a:rPr lang="en-US" sz="1400" b="1" i="0" u="none" strike="noStrike" dirty="0">
                          <a:solidFill>
                            <a:srgbClr val="FFFFFF"/>
                          </a:solidFill>
                          <a:effectLst/>
                          <a:latin typeface="Georgia Pro" panose="02040502050405020303" pitchFamily="18" charset="0"/>
                        </a:rPr>
                        <a:t>Age 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b="1" i="0" u="none" strike="noStrike" dirty="0">
                          <a:solidFill>
                            <a:srgbClr val="FFFFFF"/>
                          </a:solidFill>
                          <a:effectLst/>
                          <a:latin typeface="Georgia Pro" panose="02040502050405020303" pitchFamily="18" charset="0"/>
                        </a:rPr>
                        <a:t>% BA or Higher, </a:t>
                      </a:r>
                    </a:p>
                    <a:p>
                      <a:pPr algn="ctr" fontAlgn="ctr"/>
                      <a:r>
                        <a:rPr lang="en-US" sz="1400" b="1" i="0" u="none" strike="noStrike" dirty="0">
                          <a:solidFill>
                            <a:srgbClr val="FFFFFF"/>
                          </a:solidFill>
                          <a:effectLst/>
                          <a:latin typeface="Georgia Pro" panose="02040502050405020303" pitchFamily="18" charset="0"/>
                        </a:rPr>
                        <a:t>Age 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b="1" u="none" strike="noStrike" dirty="0">
                          <a:solidFill>
                            <a:schemeClr val="bg1"/>
                          </a:solidFill>
                          <a:effectLst/>
                          <a:latin typeface="Georgia Pro" panose="02040502050405020303" pitchFamily="18" charset="0"/>
                        </a:rPr>
                        <a:t>Median Home Value</a:t>
                      </a:r>
                      <a:endParaRPr lang="en-US" sz="1400" b="1" i="0" u="none" strike="noStrike" dirty="0">
                        <a:solidFill>
                          <a:schemeClr val="bg1"/>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b="1" u="none" strike="noStrike" dirty="0">
                          <a:solidFill>
                            <a:schemeClr val="bg1"/>
                          </a:solidFill>
                          <a:effectLst/>
                          <a:latin typeface="Georgia Pro" panose="02040502050405020303" pitchFamily="18" charset="0"/>
                        </a:rPr>
                        <a:t>Median Monthly Owner Costs</a:t>
                      </a:r>
                      <a:endParaRPr lang="en-US" sz="1400" b="1" i="0" u="none" strike="noStrike" dirty="0">
                        <a:solidFill>
                          <a:schemeClr val="bg1"/>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b="1" i="0" u="none" strike="noStrike" dirty="0">
                          <a:solidFill>
                            <a:srgbClr val="FFFFFF"/>
                          </a:solidFill>
                          <a:effectLst/>
                          <a:latin typeface="Georgia Pro" panose="02040502050405020303" pitchFamily="18" charset="0"/>
                        </a:rPr>
                        <a:t>Moody’s Rating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r>
                        <a:rPr lang="en-US" sz="1400" b="1" i="0" u="none" strike="noStrike" dirty="0">
                          <a:solidFill>
                            <a:srgbClr val="FFFFFF"/>
                          </a:solidFill>
                          <a:effectLst/>
                          <a:latin typeface="Georgia Pro" panose="02040502050405020303" pitchFamily="18" charset="0"/>
                        </a:rPr>
                        <a:t>Federal Local Pay Index</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0000"/>
                  </a:ext>
                </a:extLst>
              </a:tr>
              <a:tr h="4025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rtl="0" fontAlgn="b"/>
                      <a:r>
                        <a:rPr lang="en-US" sz="1400" b="1" i="0" u="none" strike="noStrike" dirty="0">
                          <a:solidFill>
                            <a:srgbClr val="000000"/>
                          </a:solidFill>
                          <a:effectLst/>
                          <a:latin typeface="Georgia Pro" panose="02040502050405020303" pitchFamily="18" charset="0"/>
                        </a:rPr>
                        <a:t>Philadelphia</a:t>
                      </a:r>
                    </a:p>
                  </a:txBody>
                  <a:tcPr marL="71934"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0" fontAlgn="b"/>
                      <a:r>
                        <a:rPr lang="en-US" sz="1400" b="1" i="0" u="none" strike="noStrike" dirty="0">
                          <a:solidFill>
                            <a:srgbClr val="000000"/>
                          </a:solidFill>
                          <a:effectLst/>
                          <a:latin typeface="Georgia Pro" panose="02040502050405020303" pitchFamily="18" charset="0"/>
                        </a:rPr>
                        <a:t>$35,143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$24,685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$41,449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25.7%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83.2%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28.6%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$154,000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400" b="1" i="0" u="none" strike="noStrike" dirty="0">
                          <a:solidFill>
                            <a:srgbClr val="000000"/>
                          </a:solidFill>
                          <a:effectLst/>
                          <a:latin typeface="Georgia Pro" panose="02040502050405020303" pitchFamily="18" charset="0"/>
                        </a:rPr>
                        <a:t>$1,236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Georgia Pro" panose="02040502050405020303" pitchFamily="18" charset="0"/>
                        </a:rPr>
                        <a:t>A2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b"/>
                      <a:r>
                        <a:rPr lang="en-US" sz="1400" b="1" i="0" u="none" strike="noStrike" dirty="0">
                          <a:solidFill>
                            <a:schemeClr val="tx1"/>
                          </a:solidFill>
                          <a:effectLst/>
                          <a:latin typeface="Georgia Pro" panose="02040502050405020303" pitchFamily="18" charset="0"/>
                        </a:rPr>
                        <a:t>100.0</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1"/>
                  </a:ext>
                </a:extLst>
              </a:tr>
              <a:tr h="4025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rgbClr val="000000"/>
                          </a:solidFill>
                          <a:effectLst/>
                          <a:latin typeface="Georgia Pro" panose="02040502050405020303" pitchFamily="18" charset="0"/>
                        </a:rPr>
                        <a:t>Baltimore</a:t>
                      </a:r>
                    </a:p>
                  </a:txBody>
                  <a:tcPr marL="71934"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rgbClr val="000000"/>
                          </a:solidFill>
                          <a:effectLst/>
                          <a:latin typeface="Georgia Pro" panose="02040502050405020303" pitchFamily="18" charset="0"/>
                        </a:rPr>
                        <a:t>$38,472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$29,449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$47,350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21.9%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30.8%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$153,500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$1,375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Georgia Pro" panose="02040502050405020303" pitchFamily="18" charset="0"/>
                        </a:rPr>
                        <a:t>Aa2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tx1"/>
                          </a:solidFill>
                          <a:effectLst/>
                          <a:latin typeface="Georgia Pro" panose="02040502050405020303" pitchFamily="18" charset="0"/>
                        </a:rPr>
                        <a:t>102.6</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5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rgbClr val="000000"/>
                          </a:solidFill>
                          <a:effectLst/>
                          <a:latin typeface="Georgia Pro" panose="02040502050405020303" pitchFamily="18" charset="0"/>
                        </a:rPr>
                        <a:t>Boston</a:t>
                      </a:r>
                    </a:p>
                  </a:txBody>
                  <a:tcPr marL="71934"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rgbClr val="000000"/>
                          </a:solidFill>
                          <a:effectLst/>
                          <a:latin typeface="Georgia Pro" panose="02040502050405020303" pitchFamily="18" charset="0"/>
                        </a:rPr>
                        <a:t>$46,819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$40,237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$63,621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86.2%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48.4%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$495,400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$2,314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Georgia Pro" panose="02040502050405020303" pitchFamily="18" charset="0"/>
                        </a:rPr>
                        <a:t>Aaa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tx1"/>
                          </a:solidFill>
                          <a:effectLst/>
                          <a:latin typeface="Georgia Pro" panose="02040502050405020303" pitchFamily="18" charset="0"/>
                        </a:rPr>
                        <a:t>102.3</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5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rtl="0" fontAlgn="b"/>
                      <a:r>
                        <a:rPr lang="en-US" sz="1400" b="0" i="0" u="none" strike="noStrike" dirty="0">
                          <a:solidFill>
                            <a:srgbClr val="000000"/>
                          </a:solidFill>
                          <a:effectLst/>
                          <a:latin typeface="Georgia Pro" panose="02040502050405020303" pitchFamily="18" charset="0"/>
                        </a:rPr>
                        <a:t>New York City</a:t>
                      </a:r>
                    </a:p>
                  </a:txBody>
                  <a:tcPr marL="71934"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400" b="0" i="0" u="none" strike="noStrike" dirty="0">
                          <a:solidFill>
                            <a:srgbClr val="000000"/>
                          </a:solidFill>
                          <a:effectLst/>
                          <a:latin typeface="Georgia Pro" panose="02040502050405020303" pitchFamily="18" charset="0"/>
                        </a:rPr>
                        <a:t>$41,094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$35,508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$58,856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18.9%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81.5%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$569,700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$2,553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Georgia Pro" panose="02040502050405020303" pitchFamily="18" charset="0"/>
                        </a:rPr>
                        <a:t>Aa2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tx1"/>
                          </a:solidFill>
                          <a:effectLst/>
                          <a:latin typeface="Georgia Pro" panose="02040502050405020303" pitchFamily="18" charset="0"/>
                        </a:rPr>
                        <a:t>105.9</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25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rtl="0" fontAlgn="ctr"/>
                      <a:r>
                        <a:rPr lang="en-US" sz="1400" b="0" i="0" u="none" strike="noStrike" dirty="0">
                          <a:solidFill>
                            <a:srgbClr val="000000"/>
                          </a:solidFill>
                          <a:effectLst/>
                          <a:latin typeface="Georgia Pro" panose="02040502050405020303" pitchFamily="18" charset="0"/>
                        </a:rPr>
                        <a:t>Washington, DC</a:t>
                      </a:r>
                    </a:p>
                  </a:txBody>
                  <a:tcPr marL="71934"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Georgia Pro" panose="02040502050405020303" pitchFamily="18" charset="0"/>
                        </a:rPr>
                        <a:t>$60,200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$50,567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$75,506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90.5%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56.8%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Georgia Pro" panose="02040502050405020303" pitchFamily="18" charset="0"/>
                        </a:rPr>
                        <a:t>$576,100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i="0" u="none" strike="noStrike">
                          <a:solidFill>
                            <a:srgbClr val="000000"/>
                          </a:solidFill>
                          <a:effectLst/>
                          <a:latin typeface="Georgia Pro" panose="02040502050405020303" pitchFamily="18" charset="0"/>
                        </a:rPr>
                        <a:t>$2,422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Georgia Pro" panose="02040502050405020303" pitchFamily="18" charset="0"/>
                        </a:rPr>
                        <a:t>Aa1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tx1"/>
                          </a:solidFill>
                          <a:effectLst/>
                          <a:latin typeface="Georgia Pro" panose="02040502050405020303" pitchFamily="18" charset="0"/>
                        </a:rPr>
                        <a:t>102.6</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2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1" i="0" u="none" strike="noStrike" dirty="0">
                          <a:solidFill>
                            <a:srgbClr val="000000"/>
                          </a:solidFill>
                          <a:effectLst/>
                          <a:latin typeface="Georgia Pro" panose="02040502050405020303" pitchFamily="18" charset="0"/>
                        </a:rPr>
                        <a:t>Philadelphia Rank:</a:t>
                      </a:r>
                    </a:p>
                  </a:txBody>
                  <a:tcPr marL="71934"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dirty="0">
                          <a:solidFill>
                            <a:srgbClr val="000000"/>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a:solidFill>
                            <a:srgbClr val="000000"/>
                          </a:solidFill>
                          <a:effectLst/>
                          <a:latin typeface="Georgia Pro" panose="02040502050405020303" pitchFamily="18" charset="0"/>
                        </a:rPr>
                        <a:t>5 of 5</a:t>
                      </a:r>
                      <a:endParaRPr lang="en-US" sz="1400" b="1" i="0" u="none" strike="noStrike" dirty="0">
                        <a:solidFill>
                          <a:srgbClr val="000000"/>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a:solidFill>
                            <a:srgbClr val="000000"/>
                          </a:solidFill>
                          <a:effectLst/>
                          <a:latin typeface="Georgia Pro" panose="02040502050405020303" pitchFamily="18" charset="0"/>
                        </a:rPr>
                        <a:t>5 of 5</a:t>
                      </a:r>
                      <a:endParaRPr lang="en-US" sz="1400" b="1" i="0" u="none" strike="noStrike" dirty="0">
                        <a:solidFill>
                          <a:srgbClr val="000000"/>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a:solidFill>
                            <a:srgbClr val="000000"/>
                          </a:solidFill>
                          <a:effectLst/>
                          <a:latin typeface="Georgia Pro" panose="02040502050405020303" pitchFamily="18" charset="0"/>
                        </a:rPr>
                        <a:t>5 of 5</a:t>
                      </a:r>
                      <a:endParaRPr lang="en-US" sz="1400" b="1" i="0" u="none" strike="noStrike" dirty="0">
                        <a:solidFill>
                          <a:srgbClr val="000000"/>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a:solidFill>
                            <a:srgbClr val="000000"/>
                          </a:solidFill>
                          <a:effectLst/>
                          <a:latin typeface="Georgia Pro" panose="02040502050405020303" pitchFamily="18" charset="0"/>
                        </a:rPr>
                        <a:t>5 of 5</a:t>
                      </a:r>
                      <a:endParaRPr lang="en-US" sz="1400" b="1" i="0" u="none" strike="noStrike" dirty="0">
                        <a:solidFill>
                          <a:srgbClr val="000000"/>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dirty="0">
                          <a:solidFill>
                            <a:srgbClr val="000000"/>
                          </a:solidFill>
                          <a:effectLst/>
                          <a:latin typeface="Georgia Pro" panose="02040502050405020303" pitchFamily="18" charset="0"/>
                        </a:rPr>
                        <a:t>4 of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dirty="0">
                          <a:solidFill>
                            <a:srgbClr val="000000"/>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dirty="0">
                          <a:solidFill>
                            <a:srgbClr val="000000"/>
                          </a:solidFill>
                          <a:effectLst/>
                          <a:latin typeface="Georgia Pro" panose="02040502050405020303" pitchFamily="18" charset="0"/>
                        </a:rPr>
                        <a:t>4 of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dirty="0">
                          <a:solidFill>
                            <a:srgbClr val="000000"/>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400" b="1"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17650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35</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a:xfrm>
            <a:off x="343930" y="365126"/>
            <a:ext cx="11695670" cy="598702"/>
          </a:xfrm>
        </p:spPr>
        <p:txBody>
          <a:bodyPr>
            <a:noAutofit/>
          </a:bodyPr>
          <a:lstStyle/>
          <a:p>
            <a:r>
              <a:rPr lang="en-US" sz="3600" dirty="0">
                <a:latin typeface="Georgia Pro" panose="02040502050405020303" pitchFamily="18" charset="0"/>
              </a:rPr>
              <a:t>PHILADELPHIA’S EAST COAST CITY UNIVERSE</a:t>
            </a:r>
            <a:br>
              <a:rPr lang="en-US" sz="2000" dirty="0">
                <a:latin typeface="Georgia Pro" panose="02040502050405020303" pitchFamily="18" charset="0"/>
              </a:rPr>
            </a:br>
            <a:r>
              <a:rPr lang="en-US" sz="2000" dirty="0">
                <a:latin typeface="Georgia Pro" panose="02040502050405020303" pitchFamily="18" charset="0"/>
              </a:rPr>
              <a:t>(CIRCA 2017)</a:t>
            </a:r>
          </a:p>
        </p:txBody>
      </p:sp>
      <p:graphicFrame>
        <p:nvGraphicFramePr>
          <p:cNvPr id="8" name="Table 7">
            <a:extLst>
              <a:ext uri="{FF2B5EF4-FFF2-40B4-BE49-F238E27FC236}">
                <a16:creationId xmlns:a16="http://schemas.microsoft.com/office/drawing/2014/main" id="{DD5EA168-7F37-AC40-BA40-2C95C569F171}"/>
              </a:ext>
            </a:extLst>
          </p:cNvPr>
          <p:cNvGraphicFramePr>
            <a:graphicFrameLocks noGrp="1"/>
          </p:cNvGraphicFramePr>
          <p:nvPr>
            <p:extLst>
              <p:ext uri="{D42A27DB-BD31-4B8C-83A1-F6EECF244321}">
                <p14:modId xmlns:p14="http://schemas.microsoft.com/office/powerpoint/2010/main" val="3066180511"/>
              </p:ext>
            </p:extLst>
          </p:nvPr>
        </p:nvGraphicFramePr>
        <p:xfrm>
          <a:off x="343930" y="1199907"/>
          <a:ext cx="7927711" cy="4270425"/>
        </p:xfrm>
        <a:graphic>
          <a:graphicData uri="http://schemas.openxmlformats.org/drawingml/2006/table">
            <a:tbl>
              <a:tblPr/>
              <a:tblGrid>
                <a:gridCol w="6295535">
                  <a:extLst>
                    <a:ext uri="{9D8B030D-6E8A-4147-A177-3AD203B41FA5}">
                      <a16:colId xmlns:a16="http://schemas.microsoft.com/office/drawing/2014/main" val="20000"/>
                    </a:ext>
                  </a:extLst>
                </a:gridCol>
                <a:gridCol w="1632176">
                  <a:extLst>
                    <a:ext uri="{9D8B030D-6E8A-4147-A177-3AD203B41FA5}">
                      <a16:colId xmlns:a16="http://schemas.microsoft.com/office/drawing/2014/main" val="20001"/>
                    </a:ext>
                  </a:extLst>
                </a:gridCol>
              </a:tblGrid>
              <a:tr h="423735">
                <a:tc>
                  <a:txBody>
                    <a:bodyPr/>
                    <a:lstStyle/>
                    <a:p>
                      <a:pPr algn="ctr" fontAlgn="ctr"/>
                      <a:r>
                        <a:rPr lang="en-US" sz="1400" b="1" i="0" u="none" strike="noStrike" dirty="0">
                          <a:solidFill>
                            <a:schemeClr val="bg1"/>
                          </a:solidFill>
                          <a:latin typeface="Georgia Pro" panose="02040502050405020303" pitchFamily="18" charset="0"/>
                          <a:cs typeface="Arial" panose="020B0604020202020204" pitchFamily="34" charset="0"/>
                        </a:rPr>
                        <a:t> </a:t>
                      </a:r>
                    </a:p>
                  </a:txBody>
                  <a:tcPr marL="0" marR="0" marT="0"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400" b="1" i="0" u="none" strike="noStrike" dirty="0">
                          <a:solidFill>
                            <a:schemeClr val="bg1"/>
                          </a:solidFill>
                          <a:latin typeface="Georgia Pro" panose="02040502050405020303" pitchFamily="18" charset="0"/>
                          <a:cs typeface="Arial" panose="020B0604020202020204" pitchFamily="34" charset="0"/>
                        </a:rPr>
                        <a:t>Philadelphia Rank</a:t>
                      </a:r>
                    </a:p>
                  </a:txBody>
                  <a:tcPr marL="0" marR="0" marT="0"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Median Earnings, Residents Age 25+</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Median Monthly Owner Cost</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Georgia Pro" panose="02040502050405020303" pitchFamily="18" charset="0"/>
                        </a:rPr>
                        <a:t>5 of 5</a:t>
                      </a:r>
                      <a:endParaRPr lang="en-US" sz="1400" b="0" i="0" u="none" strike="noStrike" dirty="0">
                        <a:solidFill>
                          <a:schemeClr val="tx1"/>
                        </a:solidFill>
                        <a:effectLst/>
                        <a:latin typeface="Georgia Pro" panose="02040502050405020303" pitchFamily="18" charset="0"/>
                      </a:endParaRP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Median Home</a:t>
                      </a:r>
                      <a:r>
                        <a:rPr lang="en-US" sz="1400" b="0" i="0" u="none" strike="noStrike" baseline="0" dirty="0">
                          <a:solidFill>
                            <a:schemeClr val="tx1"/>
                          </a:solidFill>
                          <a:latin typeface="Georgia Pro" panose="02040502050405020303" pitchFamily="18" charset="0"/>
                          <a:cs typeface="Arial" panose="020B0604020202020204" pitchFamily="34" charset="0"/>
                        </a:rPr>
                        <a:t> Value</a:t>
                      </a:r>
                      <a:endParaRPr lang="en-US" sz="1400" b="0" i="0" u="none" strike="noStrike" dirty="0">
                        <a:solidFill>
                          <a:schemeClr val="tx1"/>
                        </a:solidFill>
                        <a:latin typeface="Georgia Pro" panose="02040502050405020303" pitchFamily="18" charset="0"/>
                        <a:cs typeface="Arial" panose="020B0604020202020204" pitchFamily="34" charset="0"/>
                      </a:endParaRP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Georgia Pro" panose="02040502050405020303" pitchFamily="18" charset="0"/>
                        </a:rPr>
                        <a:t>4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Per Capita </a:t>
                      </a:r>
                      <a:r>
                        <a:rPr lang="en-US" sz="1400" b="0" i="0" u="none" strike="noStrike" baseline="0" dirty="0">
                          <a:solidFill>
                            <a:schemeClr val="tx1"/>
                          </a:solidFill>
                          <a:latin typeface="Georgia Pro" panose="02040502050405020303" pitchFamily="18" charset="0"/>
                          <a:cs typeface="Arial" panose="020B0604020202020204" pitchFamily="34" charset="0"/>
                        </a:rPr>
                        <a:t>Income</a:t>
                      </a:r>
                      <a:endParaRPr lang="en-US" sz="1400" b="0" i="0" u="none" strike="noStrike" dirty="0">
                        <a:solidFill>
                          <a:schemeClr val="tx1"/>
                        </a:solidFill>
                        <a:latin typeface="Georgia Pro" panose="02040502050405020303" pitchFamily="18" charset="0"/>
                        <a:cs typeface="Arial" panose="020B0604020202020204" pitchFamily="34" charset="0"/>
                      </a:endParaRP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Median Household Income</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Lowest Poverty Rate</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Lowest Unemployment Rate</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56247">
                <a:tc>
                  <a:txBody>
                    <a:bodyPr/>
                    <a:lstStyle/>
                    <a:p>
                      <a:pPr algn="l" fontAlgn="ctr"/>
                      <a:r>
                        <a:rPr lang="en-US" sz="1400" b="0" i="0" u="none" strike="noStrike" dirty="0">
                          <a:solidFill>
                            <a:schemeClr val="tx1"/>
                          </a:solidFill>
                          <a:latin typeface="Georgia Pro" panose="02040502050405020303" pitchFamily="18" charset="0"/>
                          <a:cs typeface="Arial" panose="020B0604020202020204" pitchFamily="34" charset="0"/>
                        </a:rPr>
                        <a:t>Educational Attainment: High School</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Georgia Pro" panose="02040502050405020303" pitchFamily="18" charset="0"/>
                        </a:rPr>
                        <a:t>4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25624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latin typeface="Georgia Pro" panose="02040502050405020303" pitchFamily="18" charset="0"/>
                          <a:cs typeface="Arial" panose="020B0604020202020204" pitchFamily="34" charset="0"/>
                        </a:rPr>
                        <a:t>Educational Attainment: BA or Higher</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5624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latin typeface="Georgia Pro" panose="02040502050405020303" pitchFamily="18" charset="0"/>
                          <a:cs typeface="Arial" panose="020B0604020202020204" pitchFamily="34" charset="0"/>
                        </a:rPr>
                        <a:t>Credit Rating (Moody’s)</a:t>
                      </a: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25624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baseline="0" dirty="0">
                          <a:solidFill>
                            <a:schemeClr val="tx1"/>
                          </a:solidFill>
                          <a:latin typeface="Georgia Pro" panose="02040502050405020303" pitchFamily="18" charset="0"/>
                          <a:cs typeface="Arial" panose="020B0604020202020204" pitchFamily="34" charset="0"/>
                        </a:rPr>
                        <a:t>Federal Locality Pay Adjustment</a:t>
                      </a:r>
                      <a:endParaRPr lang="en-US" sz="1400" b="0" i="0" u="none" strike="noStrike" dirty="0">
                        <a:solidFill>
                          <a:schemeClr val="tx1"/>
                        </a:solidFill>
                        <a:latin typeface="Georgia Pro" panose="02040502050405020303" pitchFamily="18" charset="0"/>
                        <a:cs typeface="Arial" panose="020B0604020202020204" pitchFamily="34" charset="0"/>
                      </a:endParaRP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Georgia Pro" panose="02040502050405020303" pitchFamily="18" charset="0"/>
                        </a:rPr>
                        <a:t>5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25624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baseline="0" dirty="0">
                          <a:solidFill>
                            <a:schemeClr val="tx1"/>
                          </a:solidFill>
                          <a:latin typeface="Georgia Pro" panose="02040502050405020303" pitchFamily="18" charset="0"/>
                          <a:cs typeface="Arial" panose="020B0604020202020204" pitchFamily="34" charset="0"/>
                        </a:rPr>
                        <a:t>Median Tenure Police Officer – Net Take Home Pay Per Hour Worked</a:t>
                      </a:r>
                      <a:endParaRPr lang="en-US" sz="1400" b="0" i="0" u="none" strike="noStrike" dirty="0">
                        <a:solidFill>
                          <a:schemeClr val="tx1"/>
                        </a:solidFill>
                        <a:latin typeface="Georgia Pro" panose="02040502050405020303" pitchFamily="18" charset="0"/>
                        <a:cs typeface="Arial" panose="020B0604020202020204" pitchFamily="34" charset="0"/>
                      </a:endParaRP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r>
                        <a:rPr lang="en-US" sz="1400" b="0" i="0" u="none" strike="noStrike" dirty="0">
                          <a:solidFill>
                            <a:schemeClr val="tx1"/>
                          </a:solidFill>
                          <a:latin typeface="Georgia Pro" panose="02040502050405020303" pitchFamily="18" charset="0"/>
                          <a:cs typeface="Arial" panose="020B0604020202020204" pitchFamily="34" charset="0"/>
                        </a:rPr>
                        <a:t>3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12"/>
                  </a:ext>
                </a:extLst>
              </a:tr>
              <a:tr h="25624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baseline="0" dirty="0">
                          <a:solidFill>
                            <a:schemeClr val="tx1"/>
                          </a:solidFill>
                          <a:latin typeface="Georgia Pro" panose="02040502050405020303" pitchFamily="18" charset="0"/>
                          <a:cs typeface="Arial" panose="020B0604020202020204" pitchFamily="34" charset="0"/>
                        </a:rPr>
                        <a:t>20-Year Career Average Police Officer – Net Take Home Pay Per Hour Worked</a:t>
                      </a:r>
                      <a:endParaRPr lang="en-US" sz="1400" b="0" i="0" u="none" strike="noStrike" dirty="0">
                        <a:solidFill>
                          <a:schemeClr val="tx1"/>
                        </a:solidFill>
                        <a:latin typeface="Georgia Pro" panose="02040502050405020303" pitchFamily="18" charset="0"/>
                        <a:cs typeface="Arial" panose="020B0604020202020204" pitchFamily="34" charset="0"/>
                      </a:endParaRP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chemeClr val="tx1"/>
                          </a:solidFill>
                          <a:latin typeface="Georgia Pro" panose="02040502050405020303" pitchFamily="18" charset="0"/>
                          <a:cs typeface="Arial" panose="020B0604020202020204" pitchFamily="34" charset="0"/>
                        </a:rPr>
                        <a:t>3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13"/>
                  </a:ext>
                </a:extLst>
              </a:tr>
              <a:tr h="25624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baseline="0" dirty="0">
                          <a:solidFill>
                            <a:schemeClr val="tx1"/>
                          </a:solidFill>
                          <a:latin typeface="Georgia Pro" panose="02040502050405020303" pitchFamily="18" charset="0"/>
                          <a:cs typeface="Arial" panose="020B0604020202020204" pitchFamily="34" charset="0"/>
                        </a:rPr>
                        <a:t>25-Year Career Average Police Officer – Net Take Home Pay Per Hour Worked</a:t>
                      </a:r>
                      <a:endParaRPr lang="en-US" sz="1400" b="0" i="0" u="none" strike="noStrike" dirty="0">
                        <a:solidFill>
                          <a:schemeClr val="tx1"/>
                        </a:solidFill>
                        <a:latin typeface="Georgia Pro" panose="02040502050405020303" pitchFamily="18" charset="0"/>
                        <a:cs typeface="Arial" panose="020B0604020202020204" pitchFamily="34" charset="0"/>
                      </a:endParaRP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chemeClr val="tx1"/>
                          </a:solidFill>
                          <a:latin typeface="Georgia Pro" panose="02040502050405020303" pitchFamily="18" charset="0"/>
                          <a:cs typeface="Arial" panose="020B0604020202020204" pitchFamily="34" charset="0"/>
                        </a:rPr>
                        <a:t>3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14"/>
                  </a:ext>
                </a:extLst>
              </a:tr>
              <a:tr h="25624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baseline="0" dirty="0">
                          <a:solidFill>
                            <a:schemeClr val="tx1"/>
                          </a:solidFill>
                          <a:latin typeface="Georgia Pro" panose="02040502050405020303" pitchFamily="18" charset="0"/>
                          <a:cs typeface="Arial" panose="020B0604020202020204" pitchFamily="34" charset="0"/>
                        </a:rPr>
                        <a:t>30-Year Career Average  Police Officer – Net Take Home Pay Per Hour Worked</a:t>
                      </a:r>
                      <a:endParaRPr lang="en-US" sz="1400" b="0" i="0" u="none" strike="noStrike" dirty="0">
                        <a:solidFill>
                          <a:schemeClr val="tx1"/>
                        </a:solidFill>
                        <a:latin typeface="Georgia Pro" panose="02040502050405020303" pitchFamily="18" charset="0"/>
                        <a:cs typeface="Arial" panose="020B0604020202020204" pitchFamily="34" charset="0"/>
                      </a:endParaRPr>
                    </a:p>
                  </a:txBody>
                  <a:tcPr marL="77932"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0" i="0" u="none" strike="noStrike" dirty="0">
                          <a:solidFill>
                            <a:schemeClr val="tx1"/>
                          </a:solidFill>
                          <a:latin typeface="Georgia Pro" panose="02040502050405020303" pitchFamily="18" charset="0"/>
                          <a:cs typeface="Arial" panose="020B0604020202020204" pitchFamily="34" charset="0"/>
                        </a:rPr>
                        <a:t>3 of 5</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15"/>
                  </a:ext>
                </a:extLst>
              </a:tr>
            </a:tbl>
          </a:graphicData>
        </a:graphic>
      </p:graphicFrame>
      <p:pic>
        <p:nvPicPr>
          <p:cNvPr id="9" name="Picture 8">
            <a:extLst>
              <a:ext uri="{FF2B5EF4-FFF2-40B4-BE49-F238E27FC236}">
                <a16:creationId xmlns:a16="http://schemas.microsoft.com/office/drawing/2014/main" id="{51DB463D-ECBB-C243-A9CA-99B7039218E4}"/>
              </a:ext>
            </a:extLst>
          </p:cNvPr>
          <p:cNvPicPr>
            <a:picLocks noChangeAspect="1"/>
          </p:cNvPicPr>
          <p:nvPr/>
        </p:nvPicPr>
        <p:blipFill rotWithShape="1">
          <a:blip r:embed="rId3"/>
          <a:srcRect l="25473" t="-282" r="5215" b="-3109"/>
          <a:stretch/>
        </p:blipFill>
        <p:spPr>
          <a:xfrm>
            <a:off x="8411187" y="1412590"/>
            <a:ext cx="3436883" cy="3845058"/>
          </a:xfrm>
          <a:prstGeom prst="rect">
            <a:avLst/>
          </a:prstGeom>
          <a:ln w="25400" cmpd="thinThick">
            <a:solidFill>
              <a:schemeClr val="tx1"/>
            </a:solidFill>
          </a:ln>
        </p:spPr>
      </p:pic>
    </p:spTree>
    <p:extLst>
      <p:ext uri="{BB962C8B-B14F-4D97-AF65-F5344CB8AC3E}">
        <p14:creationId xmlns:p14="http://schemas.microsoft.com/office/powerpoint/2010/main" val="1885271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1278537"/>
            <a:ext cx="10990820" cy="4300925"/>
          </a:xfrm>
        </p:spPr>
        <p:txBody>
          <a:bodyPr/>
          <a:lstStyle/>
          <a:p>
            <a:pPr>
              <a:lnSpc>
                <a:spcPct val="100000"/>
              </a:lnSpc>
              <a:buFont typeface="Wingdings" pitchFamily="2" charset="2"/>
              <a:buChar char="§"/>
            </a:pPr>
            <a:r>
              <a:rPr lang="en-US" sz="3200" dirty="0">
                <a:latin typeface="Georgia Pro" panose="02040502050405020303" pitchFamily="18" charset="0"/>
              </a:rPr>
              <a:t>When the City of Vallejo filed for bankruptcy in the midst of finalizing its CBAs, it became apparent that the City could not keep pace with the preestablished universe in the MOU </a:t>
            </a:r>
          </a:p>
          <a:p>
            <a:endParaRPr lang="en-US"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36</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spTree>
    <p:extLst>
      <p:ext uri="{BB962C8B-B14F-4D97-AF65-F5344CB8AC3E}">
        <p14:creationId xmlns:p14="http://schemas.microsoft.com/office/powerpoint/2010/main" val="690199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1158603"/>
            <a:ext cx="6228320" cy="2150463"/>
          </a:xfrm>
        </p:spPr>
        <p:txBody>
          <a:bodyPr>
            <a:normAutofit fontScale="77500" lnSpcReduction="20000"/>
          </a:bodyPr>
          <a:lstStyle/>
          <a:p>
            <a:pPr>
              <a:lnSpc>
                <a:spcPct val="120000"/>
              </a:lnSpc>
              <a:buFont typeface="Wingdings" pitchFamily="2" charset="2"/>
              <a:buChar char="§"/>
            </a:pPr>
            <a:r>
              <a:rPr lang="en-US" sz="2800" dirty="0">
                <a:latin typeface="Georgia Pro" panose="02040502050405020303" pitchFamily="18" charset="0"/>
              </a:rPr>
              <a:t>As shown on the following slides, the Vallejo–Fairfield MSA ranked lower in terms of key economic factors (e.g., income levels, housing costs) than the San Francisco-Oakland-Hayward MSA, to which many of its former comparator cities belonged</a:t>
            </a:r>
          </a:p>
          <a:p>
            <a:endParaRPr lang="en-US"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37</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5" name="Table 4">
            <a:extLst>
              <a:ext uri="{FF2B5EF4-FFF2-40B4-BE49-F238E27FC236}">
                <a16:creationId xmlns:a16="http://schemas.microsoft.com/office/drawing/2014/main" id="{0ECD3D59-765C-D249-9C58-B533C448D50B}"/>
              </a:ext>
            </a:extLst>
          </p:cNvPr>
          <p:cNvGraphicFramePr>
            <a:graphicFrameLocks noGrp="1"/>
          </p:cNvGraphicFramePr>
          <p:nvPr>
            <p:extLst>
              <p:ext uri="{D42A27DB-BD31-4B8C-83A1-F6EECF244321}">
                <p14:modId xmlns:p14="http://schemas.microsoft.com/office/powerpoint/2010/main" val="4063840264"/>
              </p:ext>
            </p:extLst>
          </p:nvPr>
        </p:nvGraphicFramePr>
        <p:xfrm>
          <a:off x="1642730" y="3505200"/>
          <a:ext cx="3630720" cy="2554382"/>
        </p:xfrm>
        <a:graphic>
          <a:graphicData uri="http://schemas.openxmlformats.org/drawingml/2006/table">
            <a:tbl>
              <a:tblPr firstRow="1" bandRow="1">
                <a:tableStyleId>{6E25E649-3F16-4E02-A733-19D2CDBF48F0}</a:tableStyleId>
              </a:tblPr>
              <a:tblGrid>
                <a:gridCol w="1815360">
                  <a:extLst>
                    <a:ext uri="{9D8B030D-6E8A-4147-A177-3AD203B41FA5}">
                      <a16:colId xmlns:a16="http://schemas.microsoft.com/office/drawing/2014/main" val="20000"/>
                    </a:ext>
                  </a:extLst>
                </a:gridCol>
                <a:gridCol w="1815360">
                  <a:extLst>
                    <a:ext uri="{9D8B030D-6E8A-4147-A177-3AD203B41FA5}">
                      <a16:colId xmlns:a16="http://schemas.microsoft.com/office/drawing/2014/main" val="20001"/>
                    </a:ext>
                  </a:extLst>
                </a:gridCol>
              </a:tblGrid>
              <a:tr h="573071">
                <a:tc>
                  <a:txBody>
                    <a:bodyPr/>
                    <a:lstStyle/>
                    <a:p>
                      <a:pPr algn="ctr"/>
                      <a:r>
                        <a:rPr lang="en-US" sz="1100" dirty="0">
                          <a:latin typeface="Georgia Pro" panose="02040502050405020303" pitchFamily="18" charset="0"/>
                        </a:rPr>
                        <a:t>Vallejo-Fairfield MSA</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San Francisco-</a:t>
                      </a:r>
                      <a:r>
                        <a:rPr lang="en-US" sz="1100" baseline="0" dirty="0">
                          <a:latin typeface="Georgia Pro" panose="02040502050405020303" pitchFamily="18" charset="0"/>
                        </a:rPr>
                        <a:t>Oakland-Hayward MSA</a:t>
                      </a: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1540">
                <a:tc>
                  <a:txBody>
                    <a:bodyPr/>
                    <a:lstStyle/>
                    <a:p>
                      <a:pPr algn="ctr"/>
                      <a:r>
                        <a:rPr lang="en-US" sz="1100" dirty="0">
                          <a:latin typeface="Georgia Pro" panose="02040502050405020303" pitchFamily="18" charset="0"/>
                        </a:rPr>
                        <a:t>Vallejo</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Alameda</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1540">
                <a:tc>
                  <a:txBody>
                    <a:bodyPr/>
                    <a:lstStyle/>
                    <a:p>
                      <a:pPr algn="ct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Berkeley</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1540">
                <a:tc>
                  <a:txBody>
                    <a:bodyPr/>
                    <a:lstStyle/>
                    <a:p>
                      <a:pPr algn="ct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Daly</a:t>
                      </a:r>
                      <a:r>
                        <a:rPr lang="en-US" sz="1100" baseline="0" dirty="0">
                          <a:latin typeface="Georgia Pro" panose="02040502050405020303" pitchFamily="18" charset="0"/>
                        </a:rPr>
                        <a:t> City</a:t>
                      </a: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1540">
                <a:tc>
                  <a:txBody>
                    <a:bodyPr/>
                    <a:lstStyle/>
                    <a:p>
                      <a:pPr algn="ct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Hayward</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1540">
                <a:tc>
                  <a:txBody>
                    <a:bodyPr/>
                    <a:lstStyle/>
                    <a:p>
                      <a:pPr algn="ct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Oakland</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1540">
                <a:tc>
                  <a:txBody>
                    <a:bodyPr/>
                    <a:lstStyle/>
                    <a:p>
                      <a:pPr algn="ct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Richmond</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1540">
                <a:tc>
                  <a:txBody>
                    <a:bodyPr/>
                    <a:lstStyle/>
                    <a:p>
                      <a:pPr algn="ctr"/>
                      <a:endParaRPr lang="en-US" sz="1100" dirty="0">
                        <a:latin typeface="Georgia Pro" panose="02040502050405020303" pitchFamily="18" charset="0"/>
                      </a:endParaRP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Georgia Pro" panose="02040502050405020303" pitchFamily="18" charset="0"/>
                        </a:rPr>
                        <a:t>San Leandro</a:t>
                      </a:r>
                    </a:p>
                  </a:txBody>
                  <a:tcPr marL="80682" marR="80682" marT="40341" marB="403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8" name="Picture 7">
            <a:extLst>
              <a:ext uri="{FF2B5EF4-FFF2-40B4-BE49-F238E27FC236}">
                <a16:creationId xmlns:a16="http://schemas.microsoft.com/office/drawing/2014/main" id="{70BAA3BD-FEBB-944D-8103-920B6B76A8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50" y="1158603"/>
            <a:ext cx="5149154" cy="395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858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A25A-83F4-334C-9217-1441E5BFCAE7}"/>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 </a:t>
            </a:r>
          </a:p>
        </p:txBody>
      </p:sp>
      <p:sp>
        <p:nvSpPr>
          <p:cNvPr id="3" name="Content Placeholder 2">
            <a:extLst>
              <a:ext uri="{FF2B5EF4-FFF2-40B4-BE49-F238E27FC236}">
                <a16:creationId xmlns:a16="http://schemas.microsoft.com/office/drawing/2014/main" id="{F655F47E-5BD0-2045-B462-852B9ECD8455}"/>
              </a:ext>
            </a:extLst>
          </p:cNvPr>
          <p:cNvSpPr>
            <a:spLocks noGrp="1"/>
          </p:cNvSpPr>
          <p:nvPr>
            <p:ph idx="1"/>
          </p:nvPr>
        </p:nvSpPr>
        <p:spPr/>
        <p:txBody>
          <a:bodyPr/>
          <a:lstStyle/>
          <a:p>
            <a:pPr marL="119063" indent="0">
              <a:buNone/>
            </a:pPr>
            <a:r>
              <a:rPr lang="en-US" dirty="0">
                <a:latin typeface="Georgia Pro" panose="02040502050405020303" pitchFamily="18" charset="0"/>
              </a:rPr>
              <a:t>The average annual wage in the Vallejo-Fairfield MSA general labor market was 22% lower than that in the San Francisco-Oakland-Hayward MSA</a:t>
            </a:r>
            <a:endParaRPr lang="en-US" u="sng" dirty="0">
              <a:latin typeface="Georgia Pro" panose="02040502050405020303"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171D62E6-6155-EA4A-BB02-7BC1426E383D}"/>
              </a:ext>
            </a:extLst>
          </p:cNvPr>
          <p:cNvSpPr>
            <a:spLocks noGrp="1"/>
          </p:cNvSpPr>
          <p:nvPr>
            <p:ph type="sldNum" sz="quarter" idx="12"/>
          </p:nvPr>
        </p:nvSpPr>
        <p:spPr/>
        <p:txBody>
          <a:bodyPr/>
          <a:lstStyle/>
          <a:p>
            <a:fld id="{76EFBEE3-2A9E-304D-B391-B568C310982A}" type="slidenum">
              <a:rPr lang="en-US" smtClean="0"/>
              <a:pPr/>
              <a:t>38</a:t>
            </a:fld>
            <a:endParaRPr lang="en-US" dirty="0"/>
          </a:p>
        </p:txBody>
      </p:sp>
      <p:graphicFrame>
        <p:nvGraphicFramePr>
          <p:cNvPr id="5" name="Content Placeholder 8">
            <a:extLst>
              <a:ext uri="{FF2B5EF4-FFF2-40B4-BE49-F238E27FC236}">
                <a16:creationId xmlns:a16="http://schemas.microsoft.com/office/drawing/2014/main" id="{893D4564-2626-9044-81B5-042DB9BACA69}"/>
              </a:ext>
            </a:extLst>
          </p:cNvPr>
          <p:cNvGraphicFramePr>
            <a:graphicFrameLocks/>
          </p:cNvGraphicFramePr>
          <p:nvPr/>
        </p:nvGraphicFramePr>
        <p:xfrm>
          <a:off x="2999088" y="2583622"/>
          <a:ext cx="6983112" cy="3422752"/>
        </p:xfrm>
        <a:graphic>
          <a:graphicData uri="http://schemas.openxmlformats.org/drawingml/2006/table">
            <a:tbl>
              <a:tblPr firstRow="1" bandRow="1"/>
              <a:tblGrid>
                <a:gridCol w="2772177">
                  <a:extLst>
                    <a:ext uri="{9D8B030D-6E8A-4147-A177-3AD203B41FA5}">
                      <a16:colId xmlns:a16="http://schemas.microsoft.com/office/drawing/2014/main" val="4286777144"/>
                    </a:ext>
                  </a:extLst>
                </a:gridCol>
                <a:gridCol w="1576407">
                  <a:extLst>
                    <a:ext uri="{9D8B030D-6E8A-4147-A177-3AD203B41FA5}">
                      <a16:colId xmlns:a16="http://schemas.microsoft.com/office/drawing/2014/main" val="2126602577"/>
                    </a:ext>
                  </a:extLst>
                </a:gridCol>
                <a:gridCol w="2634528">
                  <a:extLst>
                    <a:ext uri="{9D8B030D-6E8A-4147-A177-3AD203B41FA5}">
                      <a16:colId xmlns:a16="http://schemas.microsoft.com/office/drawing/2014/main" val="668611125"/>
                    </a:ext>
                  </a:extLst>
                </a:gridCol>
              </a:tblGrid>
              <a:tr h="479660">
                <a:tc>
                  <a:txBody>
                    <a:bodyPr/>
                    <a:lstStyle/>
                    <a:p>
                      <a:pPr algn="ctr" fontAlgn="ctr"/>
                      <a:r>
                        <a:rPr lang="en-US" sz="2100" b="0" i="0" u="none" strike="noStrike" dirty="0">
                          <a:effectLst/>
                          <a:latin typeface="Georgia Pro" panose="02040502050405020303" pitchFamily="18" charset="0"/>
                        </a:rPr>
                        <a:t> </a:t>
                      </a:r>
                    </a:p>
                  </a:txBody>
                  <a:tcPr marL="8263" marR="8263" marT="8263" marB="0"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3CC"/>
                    </a:solidFill>
                  </a:tcPr>
                </a:tc>
                <a:tc>
                  <a:txBody>
                    <a:bodyPr/>
                    <a:lstStyle/>
                    <a:p>
                      <a:pPr algn="ctr" rtl="0" fontAlgn="ctr"/>
                      <a:r>
                        <a:rPr lang="en-US" sz="1600" b="1" i="0" u="none" strike="noStrike">
                          <a:solidFill>
                            <a:srgbClr val="FFFFFF"/>
                          </a:solidFill>
                          <a:effectLst/>
                          <a:latin typeface="Georgia Pro" panose="02040502050405020303" pitchFamily="18" charset="0"/>
                        </a:rPr>
                        <a:t>Vallejo-Fairfield MSA</a:t>
                      </a:r>
                    </a:p>
                  </a:txBody>
                  <a:tcPr marL="8263" marR="8263" marT="82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3CC"/>
                    </a:solidFill>
                  </a:tcPr>
                </a:tc>
                <a:tc>
                  <a:txBody>
                    <a:bodyPr/>
                    <a:lstStyle/>
                    <a:p>
                      <a:pPr algn="ctr" rtl="0" fontAlgn="ctr"/>
                      <a:r>
                        <a:rPr lang="en-US" sz="1600" b="1" i="0" u="none" strike="noStrike">
                          <a:solidFill>
                            <a:srgbClr val="FFFFFF"/>
                          </a:solidFill>
                          <a:effectLst/>
                          <a:latin typeface="Georgia Pro" panose="02040502050405020303" pitchFamily="18" charset="0"/>
                        </a:rPr>
                        <a:t>San Francisco-Oakland-Hayward MSA</a:t>
                      </a:r>
                    </a:p>
                  </a:txBody>
                  <a:tcPr marL="8263" marR="8263" marT="8263" marB="0" anchor="ctr">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333CC"/>
                    </a:solidFill>
                  </a:tcPr>
                </a:tc>
                <a:extLst>
                  <a:ext uri="{0D108BD9-81ED-4DB2-BD59-A6C34878D82A}">
                    <a16:rowId xmlns:a16="http://schemas.microsoft.com/office/drawing/2014/main" val="1110992499"/>
                  </a:ext>
                </a:extLst>
              </a:tr>
              <a:tr h="260082">
                <a:tc>
                  <a:txBody>
                    <a:bodyPr/>
                    <a:lstStyle/>
                    <a:p>
                      <a:pPr algn="l" rtl="0" fontAlgn="ctr"/>
                      <a:r>
                        <a:rPr lang="en-US" sz="1600" b="0" i="0" u="none" strike="noStrike">
                          <a:solidFill>
                            <a:srgbClr val="000000"/>
                          </a:solidFill>
                          <a:effectLst/>
                          <a:latin typeface="Georgia Pro" panose="02040502050405020303" pitchFamily="18" charset="0"/>
                        </a:rPr>
                        <a:t>Per Capita Income (2012)</a:t>
                      </a:r>
                    </a:p>
                  </a:txBody>
                  <a:tcPr marL="74371" marR="8263" marT="8263" marB="0"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DEC"/>
                    </a:solidFill>
                  </a:tcPr>
                </a:tc>
                <a:tc>
                  <a:txBody>
                    <a:bodyPr/>
                    <a:lstStyle/>
                    <a:p>
                      <a:pPr algn="ctr" rtl="0" fontAlgn="ctr"/>
                      <a:r>
                        <a:rPr lang="en-US" sz="1600" b="0" i="0" u="none" strike="noStrike">
                          <a:solidFill>
                            <a:srgbClr val="000000"/>
                          </a:solidFill>
                          <a:effectLst/>
                          <a:latin typeface="Georgia Pro" panose="02040502050405020303" pitchFamily="18" charset="0"/>
                        </a:rPr>
                        <a:t>$27,589 </a:t>
                      </a:r>
                    </a:p>
                  </a:txBody>
                  <a:tcPr marL="8263" marR="8263" marT="82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DCDEC"/>
                    </a:solidFill>
                  </a:tcPr>
                </a:tc>
                <a:tc>
                  <a:txBody>
                    <a:bodyPr/>
                    <a:lstStyle/>
                    <a:p>
                      <a:pPr algn="ctr" rtl="0" fontAlgn="ctr"/>
                      <a:r>
                        <a:rPr lang="en-US" sz="1600" b="0" i="0" u="none" strike="noStrike">
                          <a:solidFill>
                            <a:srgbClr val="000000"/>
                          </a:solidFill>
                          <a:effectLst/>
                          <a:latin typeface="Georgia Pro" panose="02040502050405020303" pitchFamily="18" charset="0"/>
                        </a:rPr>
                        <a:t>$40,522 </a:t>
                      </a:r>
                    </a:p>
                  </a:txBody>
                  <a:tcPr marL="8263" marR="8263" marT="8263" marB="0" anchor="ctr">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DEC"/>
                    </a:solidFill>
                  </a:tcPr>
                </a:tc>
                <a:extLst>
                  <a:ext uri="{0D108BD9-81ED-4DB2-BD59-A6C34878D82A}">
                    <a16:rowId xmlns:a16="http://schemas.microsoft.com/office/drawing/2014/main" val="645567926"/>
                  </a:ext>
                </a:extLst>
              </a:tr>
              <a:tr h="479660">
                <a:tc>
                  <a:txBody>
                    <a:bodyPr/>
                    <a:lstStyle/>
                    <a:p>
                      <a:pPr algn="l" rtl="0" fontAlgn="ctr"/>
                      <a:r>
                        <a:rPr lang="en-US" sz="1600" b="0" i="0" u="none" strike="noStrike">
                          <a:solidFill>
                            <a:srgbClr val="000000"/>
                          </a:solidFill>
                          <a:effectLst/>
                          <a:latin typeface="Georgia Pro" panose="02040502050405020303" pitchFamily="18" charset="0"/>
                        </a:rPr>
                        <a:t>Median Household Income (2012)</a:t>
                      </a:r>
                    </a:p>
                  </a:txBody>
                  <a:tcPr marL="74371" marR="8263" marT="8263" marB="0"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6"/>
                    </a:solidFill>
                  </a:tcPr>
                </a:tc>
                <a:tc>
                  <a:txBody>
                    <a:bodyPr/>
                    <a:lstStyle/>
                    <a:p>
                      <a:pPr algn="ctr" rtl="0" fontAlgn="ctr"/>
                      <a:r>
                        <a:rPr lang="en-US" sz="1600" b="0" i="0" u="none" strike="noStrike">
                          <a:solidFill>
                            <a:srgbClr val="000000"/>
                          </a:solidFill>
                          <a:effectLst/>
                          <a:latin typeface="Georgia Pro" panose="02040502050405020303" pitchFamily="18" charset="0"/>
                        </a:rPr>
                        <a:t>$62,066 </a:t>
                      </a:r>
                    </a:p>
                  </a:txBody>
                  <a:tcPr marL="8263" marR="8263" marT="82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6"/>
                    </a:solidFill>
                  </a:tcPr>
                </a:tc>
                <a:tc>
                  <a:txBody>
                    <a:bodyPr/>
                    <a:lstStyle/>
                    <a:p>
                      <a:pPr algn="ctr" fontAlgn="ctr"/>
                      <a:r>
                        <a:rPr lang="en-US" sz="1600" b="0" i="0" u="none" strike="noStrike" dirty="0">
                          <a:solidFill>
                            <a:srgbClr val="000000"/>
                          </a:solidFill>
                          <a:effectLst/>
                          <a:latin typeface="Georgia Pro" panose="02040502050405020303" pitchFamily="18" charset="0"/>
                        </a:rPr>
                        <a:t>$74,922</a:t>
                      </a:r>
                    </a:p>
                  </a:txBody>
                  <a:tcPr marL="8263" marR="8263" marT="8263" marB="0" anchor="ctr">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6"/>
                    </a:solidFill>
                  </a:tcPr>
                </a:tc>
                <a:extLst>
                  <a:ext uri="{0D108BD9-81ED-4DB2-BD59-A6C34878D82A}">
                    <a16:rowId xmlns:a16="http://schemas.microsoft.com/office/drawing/2014/main" val="1570745471"/>
                  </a:ext>
                </a:extLst>
              </a:tr>
              <a:tr h="479660">
                <a:tc>
                  <a:txBody>
                    <a:bodyPr/>
                    <a:lstStyle/>
                    <a:p>
                      <a:pPr algn="l" rtl="0" fontAlgn="ctr"/>
                      <a:r>
                        <a:rPr lang="en-US" sz="1600" b="0" i="0" u="none" strike="noStrike">
                          <a:solidFill>
                            <a:srgbClr val="000000"/>
                          </a:solidFill>
                          <a:effectLst/>
                          <a:latin typeface="Georgia Pro" panose="02040502050405020303" pitchFamily="18" charset="0"/>
                        </a:rPr>
                        <a:t>Unemployment Rate (August 2013)</a:t>
                      </a:r>
                    </a:p>
                  </a:txBody>
                  <a:tcPr marL="74371" marR="8263" marT="8263" marB="0"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DEC"/>
                    </a:solidFill>
                  </a:tcPr>
                </a:tc>
                <a:tc>
                  <a:txBody>
                    <a:bodyPr/>
                    <a:lstStyle/>
                    <a:p>
                      <a:pPr algn="ctr" rtl="0" fontAlgn="ctr"/>
                      <a:r>
                        <a:rPr lang="en-US" sz="1600" b="0" i="0" u="none" strike="noStrike">
                          <a:solidFill>
                            <a:srgbClr val="000000"/>
                          </a:solidFill>
                          <a:effectLst/>
                          <a:latin typeface="Georgia Pro" panose="02040502050405020303" pitchFamily="18" charset="0"/>
                        </a:rPr>
                        <a:t>8.2%</a:t>
                      </a:r>
                    </a:p>
                  </a:txBody>
                  <a:tcPr marL="8263" marR="8263" marT="82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DCDEC"/>
                    </a:solidFill>
                  </a:tcPr>
                </a:tc>
                <a:tc>
                  <a:txBody>
                    <a:bodyPr/>
                    <a:lstStyle/>
                    <a:p>
                      <a:pPr algn="ctr" rtl="0" fontAlgn="ctr"/>
                      <a:r>
                        <a:rPr lang="en-US" sz="1600" b="0" i="0" u="none" strike="noStrike">
                          <a:solidFill>
                            <a:srgbClr val="000000"/>
                          </a:solidFill>
                          <a:effectLst/>
                          <a:latin typeface="Georgia Pro" panose="02040502050405020303" pitchFamily="18" charset="0"/>
                        </a:rPr>
                        <a:t>6.5%</a:t>
                      </a:r>
                    </a:p>
                  </a:txBody>
                  <a:tcPr marL="8263" marR="8263" marT="8263" marB="0" anchor="ctr">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DEC"/>
                    </a:solidFill>
                  </a:tcPr>
                </a:tc>
                <a:extLst>
                  <a:ext uri="{0D108BD9-81ED-4DB2-BD59-A6C34878D82A}">
                    <a16:rowId xmlns:a16="http://schemas.microsoft.com/office/drawing/2014/main" val="4149565120"/>
                  </a:ext>
                </a:extLst>
              </a:tr>
              <a:tr h="699238">
                <a:tc>
                  <a:txBody>
                    <a:bodyPr/>
                    <a:lstStyle/>
                    <a:p>
                      <a:pPr algn="l" rtl="0" fontAlgn="ctr"/>
                      <a:r>
                        <a:rPr lang="en-US" sz="1600" b="0" i="0" u="none" strike="noStrike">
                          <a:solidFill>
                            <a:srgbClr val="000000"/>
                          </a:solidFill>
                          <a:effectLst/>
                          <a:latin typeface="Georgia Pro" panose="02040502050405020303" pitchFamily="18" charset="0"/>
                        </a:rPr>
                        <a:t>Median Owner Occupied Monthly Housing Cost (2012)</a:t>
                      </a:r>
                    </a:p>
                  </a:txBody>
                  <a:tcPr marL="74371" marR="8263" marT="8263" marB="0"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6"/>
                    </a:solidFill>
                  </a:tcPr>
                </a:tc>
                <a:tc>
                  <a:txBody>
                    <a:bodyPr/>
                    <a:lstStyle/>
                    <a:p>
                      <a:pPr algn="ctr" rtl="0" fontAlgn="ctr"/>
                      <a:r>
                        <a:rPr lang="en-US" sz="1600" b="0" i="0" u="none" strike="noStrike">
                          <a:solidFill>
                            <a:srgbClr val="000000"/>
                          </a:solidFill>
                          <a:effectLst/>
                          <a:latin typeface="Georgia Pro" panose="02040502050405020303" pitchFamily="18" charset="0"/>
                        </a:rPr>
                        <a:t>$1,949 </a:t>
                      </a:r>
                    </a:p>
                  </a:txBody>
                  <a:tcPr marL="8263" marR="8263" marT="82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6"/>
                    </a:solidFill>
                  </a:tcPr>
                </a:tc>
                <a:tc>
                  <a:txBody>
                    <a:bodyPr/>
                    <a:lstStyle/>
                    <a:p>
                      <a:pPr algn="ctr" fontAlgn="ctr"/>
                      <a:r>
                        <a:rPr lang="en-US" sz="1600" b="0" i="0" u="none" strike="noStrike" dirty="0">
                          <a:solidFill>
                            <a:srgbClr val="000000"/>
                          </a:solidFill>
                          <a:effectLst/>
                          <a:latin typeface="Georgia Pro" panose="02040502050405020303" pitchFamily="18" charset="0"/>
                        </a:rPr>
                        <a:t>$2,653</a:t>
                      </a:r>
                    </a:p>
                  </a:txBody>
                  <a:tcPr marL="8263" marR="8263" marT="8263" marB="0" anchor="ctr">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8E8F6"/>
                    </a:solidFill>
                  </a:tcPr>
                </a:tc>
                <a:extLst>
                  <a:ext uri="{0D108BD9-81ED-4DB2-BD59-A6C34878D82A}">
                    <a16:rowId xmlns:a16="http://schemas.microsoft.com/office/drawing/2014/main" val="3348445909"/>
                  </a:ext>
                </a:extLst>
              </a:tr>
              <a:tr h="479660">
                <a:tc>
                  <a:txBody>
                    <a:bodyPr/>
                    <a:lstStyle/>
                    <a:p>
                      <a:pPr algn="l" rtl="0" fontAlgn="ctr"/>
                      <a:r>
                        <a:rPr lang="en-US" sz="1600" b="0" i="0" u="none" strike="noStrike">
                          <a:solidFill>
                            <a:srgbClr val="000000"/>
                          </a:solidFill>
                          <a:effectLst/>
                          <a:latin typeface="Georgia Pro" panose="02040502050405020303" pitchFamily="18" charset="0"/>
                        </a:rPr>
                        <a:t>Median Home Value (2012)</a:t>
                      </a:r>
                    </a:p>
                  </a:txBody>
                  <a:tcPr marL="74371" marR="8263" marT="8263" marB="0"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DEC"/>
                    </a:solidFill>
                  </a:tcPr>
                </a:tc>
                <a:tc>
                  <a:txBody>
                    <a:bodyPr/>
                    <a:lstStyle/>
                    <a:p>
                      <a:pPr algn="ctr" rtl="0" fontAlgn="ctr"/>
                      <a:r>
                        <a:rPr lang="en-US" sz="1600" b="0" i="0" u="none" strike="noStrike">
                          <a:solidFill>
                            <a:srgbClr val="000000"/>
                          </a:solidFill>
                          <a:effectLst/>
                          <a:latin typeface="Georgia Pro" panose="02040502050405020303" pitchFamily="18" charset="0"/>
                        </a:rPr>
                        <a:t>$234,900 </a:t>
                      </a:r>
                    </a:p>
                  </a:txBody>
                  <a:tcPr marL="8263" marR="8263" marT="82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DEC"/>
                    </a:solidFill>
                  </a:tcPr>
                </a:tc>
                <a:tc>
                  <a:txBody>
                    <a:bodyPr/>
                    <a:lstStyle/>
                    <a:p>
                      <a:pPr algn="ctr" rtl="0" fontAlgn="ctr"/>
                      <a:r>
                        <a:rPr lang="en-US" sz="1600" b="0" i="0" u="none" strike="noStrike">
                          <a:solidFill>
                            <a:srgbClr val="000000"/>
                          </a:solidFill>
                          <a:effectLst/>
                          <a:latin typeface="Georgia Pro" panose="02040502050405020303" pitchFamily="18" charset="0"/>
                        </a:rPr>
                        <a:t>$557,700 </a:t>
                      </a:r>
                    </a:p>
                  </a:txBody>
                  <a:tcPr marL="8263" marR="8263" marT="8263" marB="0" anchor="ctr">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DCDEC"/>
                    </a:solidFill>
                  </a:tcPr>
                </a:tc>
                <a:extLst>
                  <a:ext uri="{0D108BD9-81ED-4DB2-BD59-A6C34878D82A}">
                    <a16:rowId xmlns:a16="http://schemas.microsoft.com/office/drawing/2014/main" val="4188266942"/>
                  </a:ext>
                </a:extLst>
              </a:tr>
              <a:tr h="479660">
                <a:tc>
                  <a:txBody>
                    <a:bodyPr/>
                    <a:lstStyle/>
                    <a:p>
                      <a:pPr algn="l" rtl="0" fontAlgn="ctr"/>
                      <a:r>
                        <a:rPr lang="en-US" sz="1600" b="0" i="0" u="none" strike="noStrike" dirty="0">
                          <a:solidFill>
                            <a:srgbClr val="000000"/>
                          </a:solidFill>
                          <a:effectLst/>
                          <a:latin typeface="Georgia Pro" panose="02040502050405020303" pitchFamily="18" charset="0"/>
                        </a:rPr>
                        <a:t>Population Change (2002-2012)</a:t>
                      </a:r>
                    </a:p>
                  </a:txBody>
                  <a:tcPr marL="74371" marR="8263" marT="8263" marB="0"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F6"/>
                    </a:solidFill>
                  </a:tcPr>
                </a:tc>
                <a:tc>
                  <a:txBody>
                    <a:bodyPr/>
                    <a:lstStyle/>
                    <a:p>
                      <a:pPr algn="ctr" fontAlgn="ctr"/>
                      <a:r>
                        <a:rPr lang="en-US" sz="1600" b="0" i="0" u="none" strike="noStrike" dirty="0">
                          <a:solidFill>
                            <a:srgbClr val="000000"/>
                          </a:solidFill>
                          <a:effectLst/>
                          <a:latin typeface="Georgia Pro" panose="02040502050405020303" pitchFamily="18" charset="0"/>
                        </a:rPr>
                        <a:t>2.8%</a:t>
                      </a:r>
                    </a:p>
                  </a:txBody>
                  <a:tcPr marL="8263" marR="8263" marT="82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F6"/>
                    </a:solidFill>
                  </a:tcPr>
                </a:tc>
                <a:tc>
                  <a:txBody>
                    <a:bodyPr/>
                    <a:lstStyle/>
                    <a:p>
                      <a:pPr algn="ctr" fontAlgn="ctr"/>
                      <a:r>
                        <a:rPr lang="en-US" sz="1600" b="0" i="0" u="none" strike="noStrike" dirty="0">
                          <a:solidFill>
                            <a:srgbClr val="000000"/>
                          </a:solidFill>
                          <a:effectLst/>
                          <a:latin typeface="Georgia Pro" panose="02040502050405020303" pitchFamily="18" charset="0"/>
                        </a:rPr>
                        <a:t>6.9%</a:t>
                      </a:r>
                    </a:p>
                  </a:txBody>
                  <a:tcPr marL="8263" marR="8263" marT="8263" marB="0" anchor="ctr">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F6"/>
                    </a:solidFill>
                  </a:tcPr>
                </a:tc>
                <a:extLst>
                  <a:ext uri="{0D108BD9-81ED-4DB2-BD59-A6C34878D82A}">
                    <a16:rowId xmlns:a16="http://schemas.microsoft.com/office/drawing/2014/main" val="942195719"/>
                  </a:ext>
                </a:extLst>
              </a:tr>
            </a:tbl>
          </a:graphicData>
        </a:graphic>
      </p:graphicFrame>
    </p:spTree>
    <p:extLst>
      <p:ext uri="{BB962C8B-B14F-4D97-AF65-F5344CB8AC3E}">
        <p14:creationId xmlns:p14="http://schemas.microsoft.com/office/powerpoint/2010/main" val="2466937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A25A-83F4-334C-9217-1441E5BFCAE7}"/>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 </a:t>
            </a:r>
          </a:p>
        </p:txBody>
      </p:sp>
      <p:sp>
        <p:nvSpPr>
          <p:cNvPr id="3" name="Content Placeholder 2">
            <a:extLst>
              <a:ext uri="{FF2B5EF4-FFF2-40B4-BE49-F238E27FC236}">
                <a16:creationId xmlns:a16="http://schemas.microsoft.com/office/drawing/2014/main" id="{F655F47E-5BD0-2045-B462-852B9ECD8455}"/>
              </a:ext>
            </a:extLst>
          </p:cNvPr>
          <p:cNvSpPr>
            <a:spLocks noGrp="1"/>
          </p:cNvSpPr>
          <p:nvPr>
            <p:ph idx="1"/>
          </p:nvPr>
        </p:nvSpPr>
        <p:spPr/>
        <p:txBody>
          <a:bodyPr/>
          <a:lstStyle/>
          <a:p>
            <a:pPr marL="0" indent="0">
              <a:buNone/>
            </a:pPr>
            <a:r>
              <a:rPr lang="en-US" sz="2700" dirty="0">
                <a:latin typeface="Georgia Pro" panose="02040502050405020303" pitchFamily="18" charset="0"/>
              </a:rPr>
              <a:t>Vallejo is in the distinct Vallejo-Fairfield Metropolitan Statistical Area (MSA), and </a:t>
            </a:r>
            <a:r>
              <a:rPr lang="en-US" sz="2700" u="sng" dirty="0">
                <a:latin typeface="Georgia Pro" panose="02040502050405020303" pitchFamily="18" charset="0"/>
              </a:rPr>
              <a:t>did</a:t>
            </a:r>
            <a:r>
              <a:rPr lang="en-US" sz="2700" dirty="0">
                <a:latin typeface="Georgia Pro" panose="02040502050405020303" pitchFamily="18" charset="0"/>
              </a:rPr>
              <a:t> </a:t>
            </a:r>
            <a:r>
              <a:rPr lang="en-US" sz="2700" u="sng" dirty="0">
                <a:latin typeface="Georgia Pro" panose="02040502050405020303" pitchFamily="18" charset="0"/>
              </a:rPr>
              <a:t>not</a:t>
            </a:r>
            <a:r>
              <a:rPr lang="en-US" sz="2700" dirty="0">
                <a:latin typeface="Georgia Pro" panose="02040502050405020303" pitchFamily="18" charset="0"/>
              </a:rPr>
              <a:t> have an economy like that of the Bay Area</a:t>
            </a:r>
          </a:p>
          <a:p>
            <a:endParaRPr lang="en-US" dirty="0"/>
          </a:p>
        </p:txBody>
      </p:sp>
      <p:sp>
        <p:nvSpPr>
          <p:cNvPr id="4" name="Slide Number Placeholder 3">
            <a:extLst>
              <a:ext uri="{FF2B5EF4-FFF2-40B4-BE49-F238E27FC236}">
                <a16:creationId xmlns:a16="http://schemas.microsoft.com/office/drawing/2014/main" id="{171D62E6-6155-EA4A-BB02-7BC1426E383D}"/>
              </a:ext>
            </a:extLst>
          </p:cNvPr>
          <p:cNvSpPr>
            <a:spLocks noGrp="1"/>
          </p:cNvSpPr>
          <p:nvPr>
            <p:ph type="sldNum" sz="quarter" idx="12"/>
          </p:nvPr>
        </p:nvSpPr>
        <p:spPr/>
        <p:txBody>
          <a:bodyPr/>
          <a:lstStyle/>
          <a:p>
            <a:fld id="{76EFBEE3-2A9E-304D-B391-B568C310982A}" type="slidenum">
              <a:rPr lang="en-US" smtClean="0"/>
              <a:pPr/>
              <a:t>39</a:t>
            </a:fld>
            <a:endParaRPr lang="en-US" dirty="0"/>
          </a:p>
        </p:txBody>
      </p:sp>
      <p:graphicFrame>
        <p:nvGraphicFramePr>
          <p:cNvPr id="6" name="Chart 5">
            <a:extLst>
              <a:ext uri="{FF2B5EF4-FFF2-40B4-BE49-F238E27FC236}">
                <a16:creationId xmlns:a16="http://schemas.microsoft.com/office/drawing/2014/main" id="{58B6C7CC-1E4F-2844-ACD7-A75DF791ED2D}"/>
              </a:ext>
            </a:extLst>
          </p:cNvPr>
          <p:cNvGraphicFramePr>
            <a:graphicFrameLocks/>
          </p:cNvGraphicFramePr>
          <p:nvPr>
            <p:extLst>
              <p:ext uri="{D42A27DB-BD31-4B8C-83A1-F6EECF244321}">
                <p14:modId xmlns:p14="http://schemas.microsoft.com/office/powerpoint/2010/main" val="117169463"/>
              </p:ext>
            </p:extLst>
          </p:nvPr>
        </p:nvGraphicFramePr>
        <p:xfrm>
          <a:off x="3021833" y="2435341"/>
          <a:ext cx="6723529" cy="36307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9912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39BC0B63-6B63-0546-AD74-E2DF7006FC03}"/>
              </a:ext>
            </a:extLst>
          </p:cNvPr>
          <p:cNvSpPr>
            <a:spLocks noGrp="1"/>
          </p:cNvSpPr>
          <p:nvPr>
            <p:ph type="ctrTitle"/>
          </p:nvPr>
        </p:nvSpPr>
        <p:spPr>
          <a:xfrm>
            <a:off x="804484" y="1191796"/>
            <a:ext cx="10568366" cy="2976344"/>
          </a:xfrm>
        </p:spPr>
        <p:txBody>
          <a:bodyPr anchor="ctr">
            <a:normAutofit/>
          </a:bodyPr>
          <a:lstStyle/>
          <a:p>
            <a:pPr algn="l"/>
            <a:r>
              <a:rPr lang="en-US" sz="6600" dirty="0">
                <a:solidFill>
                  <a:srgbClr val="FFFFFF"/>
                </a:solidFill>
                <a:latin typeface="Castellar" panose="020A0402060406010301" pitchFamily="18" charset="77"/>
              </a:rPr>
              <a:t>DEFINING A UNIVERSE</a:t>
            </a:r>
          </a:p>
        </p:txBody>
      </p:sp>
    </p:spTree>
    <p:extLst>
      <p:ext uri="{BB962C8B-B14F-4D97-AF65-F5344CB8AC3E}">
        <p14:creationId xmlns:p14="http://schemas.microsoft.com/office/powerpoint/2010/main" val="2231845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32184"/>
            <a:ext cx="11238470" cy="2150463"/>
          </a:xfrm>
        </p:spPr>
        <p:txBody>
          <a:bodyPr>
            <a:normAutofit/>
          </a:bodyPr>
          <a:lstStyle/>
          <a:p>
            <a:pPr>
              <a:lnSpc>
                <a:spcPct val="100000"/>
              </a:lnSpc>
              <a:buFont typeface="Wingdings" pitchFamily="2" charset="2"/>
              <a:buChar char="§"/>
            </a:pPr>
            <a:r>
              <a:rPr lang="en-US" sz="1800" dirty="0">
                <a:latin typeface="Georgia Pro" panose="02040502050405020303" pitchFamily="18" charset="0"/>
              </a:rPr>
              <a:t>Over the prior ten years (as measured from 1/1/2003 to 1/1/2013), Vallejo’s population had declined by 1.5%</a:t>
            </a:r>
          </a:p>
          <a:p>
            <a:pPr>
              <a:lnSpc>
                <a:spcPct val="100000"/>
              </a:lnSpc>
              <a:buFont typeface="Wingdings" pitchFamily="2" charset="2"/>
              <a:buChar char="§"/>
            </a:pPr>
            <a:r>
              <a:rPr lang="en-US" sz="1800" dirty="0">
                <a:latin typeface="Georgia Pro" panose="02040502050405020303" pitchFamily="18" charset="0"/>
              </a:rPr>
              <a:t>Among the 13 comparison jurisdictions (reflecting the “unincorporated” parts of Solano County only), the average 10-year population change saw an increase of 4.8%</a:t>
            </a:r>
          </a:p>
          <a:p>
            <a:endParaRPr lang="en-US"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40</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9" name="Chart 8">
            <a:extLst>
              <a:ext uri="{FF2B5EF4-FFF2-40B4-BE49-F238E27FC236}">
                <a16:creationId xmlns:a16="http://schemas.microsoft.com/office/drawing/2014/main" id="{9DA0CB56-C1A5-C74D-987D-92C1DBFA0D4A}"/>
              </a:ext>
            </a:extLst>
          </p:cNvPr>
          <p:cNvGraphicFramePr>
            <a:graphicFrameLocks/>
          </p:cNvGraphicFramePr>
          <p:nvPr>
            <p:extLst>
              <p:ext uri="{D42A27DB-BD31-4B8C-83A1-F6EECF244321}">
                <p14:modId xmlns:p14="http://schemas.microsoft.com/office/powerpoint/2010/main" val="2731779684"/>
              </p:ext>
            </p:extLst>
          </p:nvPr>
        </p:nvGraphicFramePr>
        <p:xfrm>
          <a:off x="1296945" y="2338326"/>
          <a:ext cx="9332440" cy="356603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D2F335C-2C57-4546-B3F4-B11E6D7B8D46}"/>
              </a:ext>
            </a:extLst>
          </p:cNvPr>
          <p:cNvSpPr txBox="1"/>
          <p:nvPr/>
        </p:nvSpPr>
        <p:spPr>
          <a:xfrm>
            <a:off x="0" y="6006729"/>
            <a:ext cx="7391401" cy="233433"/>
          </a:xfrm>
          <a:prstGeom prst="rect">
            <a:avLst/>
          </a:prstGeom>
          <a:noFill/>
        </p:spPr>
        <p:txBody>
          <a:bodyPr wrap="square" lIns="91418" tIns="45710" rIns="91418" bIns="45710" rtlCol="0">
            <a:spAutoFit/>
          </a:bodyPr>
          <a:lstStyle/>
          <a:p>
            <a:r>
              <a:rPr lang="en-US" sz="900" i="1" dirty="0">
                <a:latin typeface="Georgia Pro" panose="02040502050405020303" pitchFamily="18" charset="0"/>
              </a:rPr>
              <a:t>Source:  California Department of Finance, E-1 and E-4 Cities, Counties, and the State Population Estimates</a:t>
            </a:r>
          </a:p>
        </p:txBody>
      </p:sp>
    </p:spTree>
    <p:extLst>
      <p:ext uri="{BB962C8B-B14F-4D97-AF65-F5344CB8AC3E}">
        <p14:creationId xmlns:p14="http://schemas.microsoft.com/office/powerpoint/2010/main" val="3748037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1070743"/>
            <a:ext cx="11238470" cy="891408"/>
          </a:xfrm>
        </p:spPr>
        <p:txBody>
          <a:bodyPr>
            <a:normAutofit/>
          </a:bodyPr>
          <a:lstStyle/>
          <a:p>
            <a:pPr marL="0" indent="0">
              <a:buNone/>
            </a:pPr>
            <a:r>
              <a:rPr lang="en-US" sz="2000" dirty="0">
                <a:latin typeface="Georgia Pro" panose="02040502050405020303" pitchFamily="18" charset="0"/>
              </a:rPr>
              <a:t>Vallejo’s per capita income of $23,334 ranked 12</a:t>
            </a:r>
            <a:r>
              <a:rPr lang="en-US" sz="2000" baseline="30000" dirty="0">
                <a:latin typeface="Georgia Pro" panose="02040502050405020303" pitchFamily="18" charset="0"/>
              </a:rPr>
              <a:t>th</a:t>
            </a:r>
            <a:r>
              <a:rPr lang="en-US" sz="2000" dirty="0">
                <a:latin typeface="Georgia Pro" panose="02040502050405020303" pitchFamily="18" charset="0"/>
              </a:rPr>
              <a:t> out of the 13 comparison jurisdictions</a:t>
            </a:r>
            <a:endParaRPr lang="en-US" sz="2000" u="sng" dirty="0">
              <a:latin typeface="Georgia Pro" panose="02040502050405020303" pitchFamily="18" charset="0"/>
            </a:endParaRPr>
          </a:p>
          <a:p>
            <a:pPr marL="0" indent="0">
              <a:buNone/>
            </a:pPr>
            <a:endParaRPr lang="en-US"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41</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8" name="Chart 7">
            <a:extLst>
              <a:ext uri="{FF2B5EF4-FFF2-40B4-BE49-F238E27FC236}">
                <a16:creationId xmlns:a16="http://schemas.microsoft.com/office/drawing/2014/main" id="{AAFDC4FE-4E92-F44D-B410-CAFEFA71A580}"/>
              </a:ext>
            </a:extLst>
          </p:cNvPr>
          <p:cNvGraphicFramePr>
            <a:graphicFrameLocks/>
          </p:cNvGraphicFramePr>
          <p:nvPr>
            <p:extLst>
              <p:ext uri="{D42A27DB-BD31-4B8C-83A1-F6EECF244321}">
                <p14:modId xmlns:p14="http://schemas.microsoft.com/office/powerpoint/2010/main" val="246767411"/>
              </p:ext>
            </p:extLst>
          </p:nvPr>
        </p:nvGraphicFramePr>
        <p:xfrm>
          <a:off x="819150" y="1447800"/>
          <a:ext cx="10121233" cy="409158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2">
            <a:extLst>
              <a:ext uri="{FF2B5EF4-FFF2-40B4-BE49-F238E27FC236}">
                <a16:creationId xmlns:a16="http://schemas.microsoft.com/office/drawing/2014/main" id="{05BEE05F-7395-2A4F-901F-99F0DA88B9B4}"/>
              </a:ext>
            </a:extLst>
          </p:cNvPr>
          <p:cNvSpPr txBox="1"/>
          <p:nvPr/>
        </p:nvSpPr>
        <p:spPr>
          <a:xfrm>
            <a:off x="0" y="5822047"/>
            <a:ext cx="7924800" cy="372958"/>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eaLnBrk="0" fontAlgn="base" hangingPunct="0"/>
            <a:r>
              <a:rPr lang="en-US" sz="900" i="1" dirty="0">
                <a:latin typeface="Georgia Pro" panose="02040502050405020303" pitchFamily="18" charset="0"/>
              </a:rPr>
              <a:t>Source: US Census Bureau, 2012 American Community Survey.  As 2012 American Community Survey data is not available for geographies with populations below 65,000, the 2009-2011 ACS 3 Year Estimates were used for Benicia and 2007-2011 ACS 5 Year Estimates were used for Dixon.</a:t>
            </a:r>
            <a:endParaRPr lang="en-US" sz="1000" i="1" dirty="0">
              <a:latin typeface="Georgia Pro" panose="02040502050405020303" pitchFamily="18" charset="0"/>
            </a:endParaRPr>
          </a:p>
        </p:txBody>
      </p:sp>
    </p:spTree>
    <p:extLst>
      <p:ext uri="{BB962C8B-B14F-4D97-AF65-F5344CB8AC3E}">
        <p14:creationId xmlns:p14="http://schemas.microsoft.com/office/powerpoint/2010/main" val="1280257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238470" cy="891408"/>
          </a:xfrm>
        </p:spPr>
        <p:txBody>
          <a:bodyPr>
            <a:normAutofit/>
          </a:bodyPr>
          <a:lstStyle/>
          <a:p>
            <a:pPr marL="0" indent="0">
              <a:lnSpc>
                <a:spcPct val="100000"/>
              </a:lnSpc>
              <a:buNone/>
            </a:pPr>
            <a:r>
              <a:rPr lang="en-US" sz="2000" dirty="0">
                <a:latin typeface="Georgia Pro" panose="02040502050405020303" pitchFamily="18" charset="0"/>
              </a:rPr>
              <a:t>Vallejo’s median household income was lower than 10 out of 13 comparison jurisdictions</a:t>
            </a:r>
            <a:endParaRPr lang="en-US" sz="2000" u="sng" dirty="0">
              <a:latin typeface="Georgia Pro" panose="02040502050405020303" pitchFamily="18" charset="0"/>
            </a:endParaRPr>
          </a:p>
          <a:p>
            <a:pPr marL="0" indent="0">
              <a:buNone/>
            </a:pPr>
            <a:endParaRPr lang="en-US"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42</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9" name="Chart 8">
            <a:extLst>
              <a:ext uri="{FF2B5EF4-FFF2-40B4-BE49-F238E27FC236}">
                <a16:creationId xmlns:a16="http://schemas.microsoft.com/office/drawing/2014/main" id="{173C8243-69FA-DF42-8465-395F0A18A24F}"/>
              </a:ext>
            </a:extLst>
          </p:cNvPr>
          <p:cNvGraphicFramePr>
            <a:graphicFrameLocks/>
          </p:cNvGraphicFramePr>
          <p:nvPr>
            <p:extLst>
              <p:ext uri="{D42A27DB-BD31-4B8C-83A1-F6EECF244321}">
                <p14:modId xmlns:p14="http://schemas.microsoft.com/office/powerpoint/2010/main" val="1373170678"/>
              </p:ext>
            </p:extLst>
          </p:nvPr>
        </p:nvGraphicFramePr>
        <p:xfrm>
          <a:off x="819150" y="1504950"/>
          <a:ext cx="9989344" cy="400358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2">
            <a:extLst>
              <a:ext uri="{FF2B5EF4-FFF2-40B4-BE49-F238E27FC236}">
                <a16:creationId xmlns:a16="http://schemas.microsoft.com/office/drawing/2014/main" id="{98F7B5C8-A1CA-6649-9331-940EAC783CD2}"/>
              </a:ext>
            </a:extLst>
          </p:cNvPr>
          <p:cNvSpPr txBox="1"/>
          <p:nvPr/>
        </p:nvSpPr>
        <p:spPr>
          <a:xfrm>
            <a:off x="0" y="5867204"/>
            <a:ext cx="7772400" cy="372958"/>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eaLnBrk="0" fontAlgn="base" hangingPunct="0"/>
            <a:r>
              <a:rPr lang="en-US" sz="900" i="1" dirty="0">
                <a:latin typeface="Georgia Pro" panose="02040502050405020303" pitchFamily="18" charset="0"/>
              </a:rPr>
              <a:t>Source: US Census Bureau, 2012 American Community Survey.  As 2012 American Community Survey data is not available for geographies with populations below 65,000, the 2009-2011 ACS 3 Year Estimates were used for Benicia and 2007-2011 ACS 5 Year Estimates were used for Dixon.</a:t>
            </a:r>
            <a:endParaRPr lang="en-US" sz="1000" i="1" dirty="0">
              <a:latin typeface="Georgia Pro" panose="02040502050405020303" pitchFamily="18" charset="0"/>
            </a:endParaRPr>
          </a:p>
        </p:txBody>
      </p:sp>
    </p:spTree>
    <p:extLst>
      <p:ext uri="{BB962C8B-B14F-4D97-AF65-F5344CB8AC3E}">
        <p14:creationId xmlns:p14="http://schemas.microsoft.com/office/powerpoint/2010/main" val="3616552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638520" cy="891408"/>
          </a:xfrm>
        </p:spPr>
        <p:txBody>
          <a:bodyPr>
            <a:normAutofit/>
          </a:bodyPr>
          <a:lstStyle/>
          <a:p>
            <a:pPr marL="0" indent="0">
              <a:buNone/>
            </a:pPr>
            <a:r>
              <a:rPr lang="en-US" sz="1900" dirty="0">
                <a:latin typeface="Georgia Pro" panose="02040502050405020303" pitchFamily="18" charset="0"/>
              </a:rPr>
              <a:t>Vallejo’s unemployment rate as of August 2013 (10.1%) ranked 11</a:t>
            </a:r>
            <a:r>
              <a:rPr lang="en-US" sz="1900" baseline="30000" dirty="0">
                <a:latin typeface="Georgia Pro" panose="02040502050405020303" pitchFamily="18" charset="0"/>
              </a:rPr>
              <a:t>th</a:t>
            </a:r>
            <a:r>
              <a:rPr lang="en-US" sz="1900" dirty="0">
                <a:latin typeface="Georgia Pro" panose="02040502050405020303" pitchFamily="18" charset="0"/>
              </a:rPr>
              <a:t> out of the 13 comparison jurisdictions</a:t>
            </a:r>
            <a:endParaRPr lang="en-US" sz="1900" u="sng" dirty="0">
              <a:latin typeface="Georgia Pro" panose="02040502050405020303" pitchFamily="18" charset="0"/>
            </a:endParaRPr>
          </a:p>
          <a:p>
            <a:pPr marL="0" indent="0">
              <a:buNone/>
            </a:pPr>
            <a:endParaRPr lang="en-US" sz="1900"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43</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8" name="Chart 7">
            <a:extLst>
              <a:ext uri="{FF2B5EF4-FFF2-40B4-BE49-F238E27FC236}">
                <a16:creationId xmlns:a16="http://schemas.microsoft.com/office/drawing/2014/main" id="{D7307104-9874-394A-B499-59D03AFC99C2}"/>
              </a:ext>
            </a:extLst>
          </p:cNvPr>
          <p:cNvGraphicFramePr>
            <a:graphicFrameLocks/>
          </p:cNvGraphicFramePr>
          <p:nvPr>
            <p:extLst>
              <p:ext uri="{D42A27DB-BD31-4B8C-83A1-F6EECF244321}">
                <p14:modId xmlns:p14="http://schemas.microsoft.com/office/powerpoint/2010/main" val="2298031220"/>
              </p:ext>
            </p:extLst>
          </p:nvPr>
        </p:nvGraphicFramePr>
        <p:xfrm>
          <a:off x="1200149" y="1447800"/>
          <a:ext cx="9276321" cy="417325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2">
            <a:extLst>
              <a:ext uri="{FF2B5EF4-FFF2-40B4-BE49-F238E27FC236}">
                <a16:creationId xmlns:a16="http://schemas.microsoft.com/office/drawing/2014/main" id="{81B71956-CC7B-7E4A-9E95-931F4E548A59}"/>
              </a:ext>
            </a:extLst>
          </p:cNvPr>
          <p:cNvSpPr txBox="1"/>
          <p:nvPr/>
        </p:nvSpPr>
        <p:spPr>
          <a:xfrm>
            <a:off x="0" y="5867204"/>
            <a:ext cx="5181600" cy="372958"/>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i="1" dirty="0">
                <a:latin typeface="Georgia Pro" panose="02040502050405020303" pitchFamily="18" charset="0"/>
              </a:rPr>
              <a:t>Source: California Employment Development Department, Monthly Labor Force Data for Cities and Census Designated Places (CDP), August 2013 (Preliminary)</a:t>
            </a:r>
            <a:endParaRPr lang="en-US" sz="1000" i="1" dirty="0">
              <a:latin typeface="Georgia Pro" panose="02040502050405020303" pitchFamily="18" charset="0"/>
            </a:endParaRPr>
          </a:p>
        </p:txBody>
      </p:sp>
    </p:spTree>
    <p:extLst>
      <p:ext uri="{BB962C8B-B14F-4D97-AF65-F5344CB8AC3E}">
        <p14:creationId xmlns:p14="http://schemas.microsoft.com/office/powerpoint/2010/main" val="2305575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638520" cy="891408"/>
          </a:xfrm>
        </p:spPr>
        <p:txBody>
          <a:bodyPr>
            <a:normAutofit/>
          </a:bodyPr>
          <a:lstStyle/>
          <a:p>
            <a:pPr marL="0" indent="0">
              <a:lnSpc>
                <a:spcPct val="120000"/>
              </a:lnSpc>
              <a:buNone/>
            </a:pPr>
            <a:r>
              <a:rPr lang="en-US" sz="2000" dirty="0">
                <a:latin typeface="Georgia Pro" panose="02040502050405020303" pitchFamily="18" charset="0"/>
              </a:rPr>
              <a:t>As of the then-most recent 2012 Census estimates, Vallejo’s median owner-occupied monthly housing costs were well below the comparison group average of $2,097</a:t>
            </a:r>
            <a:endParaRPr lang="en-US" sz="2000" u="sng" dirty="0">
              <a:latin typeface="Georgia Pro" panose="02040502050405020303" pitchFamily="18" charset="0"/>
            </a:endParaRPr>
          </a:p>
          <a:p>
            <a:pPr marL="0" indent="0">
              <a:buNone/>
            </a:pPr>
            <a:endParaRPr lang="en-US" sz="1900"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44</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9" name="Chart 8">
            <a:extLst>
              <a:ext uri="{FF2B5EF4-FFF2-40B4-BE49-F238E27FC236}">
                <a16:creationId xmlns:a16="http://schemas.microsoft.com/office/drawing/2014/main" id="{F4630496-B992-7A4C-9181-25AFA42765B8}"/>
              </a:ext>
            </a:extLst>
          </p:cNvPr>
          <p:cNvGraphicFramePr>
            <a:graphicFrameLocks/>
          </p:cNvGraphicFramePr>
          <p:nvPr>
            <p:extLst>
              <p:ext uri="{D42A27DB-BD31-4B8C-83A1-F6EECF244321}">
                <p14:modId xmlns:p14="http://schemas.microsoft.com/office/powerpoint/2010/main" val="2907158216"/>
              </p:ext>
            </p:extLst>
          </p:nvPr>
        </p:nvGraphicFramePr>
        <p:xfrm>
          <a:off x="1715530" y="2034230"/>
          <a:ext cx="8760940" cy="354589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2">
            <a:extLst>
              <a:ext uri="{FF2B5EF4-FFF2-40B4-BE49-F238E27FC236}">
                <a16:creationId xmlns:a16="http://schemas.microsoft.com/office/drawing/2014/main" id="{1CD813DB-A417-9243-8612-01685E9E7A04}"/>
              </a:ext>
            </a:extLst>
          </p:cNvPr>
          <p:cNvSpPr txBox="1"/>
          <p:nvPr/>
        </p:nvSpPr>
        <p:spPr>
          <a:xfrm>
            <a:off x="0" y="5753992"/>
            <a:ext cx="7772400" cy="372958"/>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eaLnBrk="0" fontAlgn="base" hangingPunct="0"/>
            <a:r>
              <a:rPr lang="en-US" sz="900" i="1" dirty="0">
                <a:latin typeface="Georgia Pro" panose="02040502050405020303" pitchFamily="18" charset="0"/>
              </a:rPr>
              <a:t>Source: US Census Bureau, 2012 American Community Survey.  As 2012 American Community Survey data is not available for geographies with populations below 65,000, the 2009-2011 ACS 3 Year Estimates were used for Benicia and 2007-2011 ACS 5 Year Estimates were used for Dixon.</a:t>
            </a:r>
            <a:endParaRPr lang="en-US" sz="1000" i="1" dirty="0">
              <a:latin typeface="Georgia Pro" panose="02040502050405020303" pitchFamily="18" charset="0"/>
            </a:endParaRPr>
          </a:p>
        </p:txBody>
      </p:sp>
    </p:spTree>
    <p:extLst>
      <p:ext uri="{BB962C8B-B14F-4D97-AF65-F5344CB8AC3E}">
        <p14:creationId xmlns:p14="http://schemas.microsoft.com/office/powerpoint/2010/main" val="1379333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638520" cy="891408"/>
          </a:xfrm>
        </p:spPr>
        <p:txBody>
          <a:bodyPr>
            <a:normAutofit/>
          </a:bodyPr>
          <a:lstStyle/>
          <a:p>
            <a:pPr marL="0" indent="0">
              <a:lnSpc>
                <a:spcPct val="100000"/>
              </a:lnSpc>
              <a:buNone/>
            </a:pPr>
            <a:r>
              <a:rPr lang="en-US" sz="2000" dirty="0">
                <a:latin typeface="Georgia Pro" panose="02040502050405020303" pitchFamily="18" charset="0"/>
              </a:rPr>
              <a:t>Similarly, Vallejo had the lowest median home value in 2012 according to the then-most recent data published by the Census Bureau</a:t>
            </a:r>
            <a:endParaRPr lang="en-US" sz="2000" u="sng" dirty="0">
              <a:latin typeface="Georgia Pro" panose="02040502050405020303" pitchFamily="18" charset="0"/>
            </a:endParaRPr>
          </a:p>
          <a:p>
            <a:pPr marL="0" indent="0">
              <a:buNone/>
            </a:pPr>
            <a:endParaRPr lang="en-US" sz="1900"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45</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8" name="Chart 7">
            <a:extLst>
              <a:ext uri="{FF2B5EF4-FFF2-40B4-BE49-F238E27FC236}">
                <a16:creationId xmlns:a16="http://schemas.microsoft.com/office/drawing/2014/main" id="{1B7ECDD8-6CC2-E543-9A2F-0D534EA97775}"/>
              </a:ext>
            </a:extLst>
          </p:cNvPr>
          <p:cNvGraphicFramePr>
            <a:graphicFrameLocks/>
          </p:cNvGraphicFramePr>
          <p:nvPr>
            <p:extLst>
              <p:ext uri="{D42A27DB-BD31-4B8C-83A1-F6EECF244321}">
                <p14:modId xmlns:p14="http://schemas.microsoft.com/office/powerpoint/2010/main" val="3081639654"/>
              </p:ext>
            </p:extLst>
          </p:nvPr>
        </p:nvGraphicFramePr>
        <p:xfrm>
          <a:off x="1889077" y="1860363"/>
          <a:ext cx="8548226" cy="382751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2">
            <a:extLst>
              <a:ext uri="{FF2B5EF4-FFF2-40B4-BE49-F238E27FC236}">
                <a16:creationId xmlns:a16="http://schemas.microsoft.com/office/drawing/2014/main" id="{4A6276E7-E1A8-3F41-B9C7-1271A40D6580}"/>
              </a:ext>
            </a:extLst>
          </p:cNvPr>
          <p:cNvSpPr txBox="1"/>
          <p:nvPr/>
        </p:nvSpPr>
        <p:spPr>
          <a:xfrm>
            <a:off x="0" y="5750250"/>
            <a:ext cx="7696200" cy="372958"/>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eaLnBrk="0" fontAlgn="base" hangingPunct="0"/>
            <a:r>
              <a:rPr lang="en-US" sz="900" i="1" dirty="0">
                <a:latin typeface="Georgia Pro" panose="02040502050405020303" pitchFamily="18" charset="0"/>
              </a:rPr>
              <a:t>Source: US Census Bureau, 2012 American Community Survey.  As 2012 American Community Survey data is not available for geographies with populations below 65,000, the 2009-2011 ACS 3 Year Estimates were used for Benicia and 2007-2011 ACS 5 Year Estimates were used for Dixon.</a:t>
            </a:r>
            <a:endParaRPr lang="en-US" sz="1000" i="1" dirty="0">
              <a:latin typeface="Georgia Pro" panose="02040502050405020303" pitchFamily="18" charset="0"/>
            </a:endParaRPr>
          </a:p>
        </p:txBody>
      </p:sp>
    </p:spTree>
    <p:extLst>
      <p:ext uri="{BB962C8B-B14F-4D97-AF65-F5344CB8AC3E}">
        <p14:creationId xmlns:p14="http://schemas.microsoft.com/office/powerpoint/2010/main" val="1942230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638520" cy="891408"/>
          </a:xfrm>
        </p:spPr>
        <p:txBody>
          <a:bodyPr>
            <a:normAutofit fontScale="92500" lnSpcReduction="20000"/>
          </a:bodyPr>
          <a:lstStyle/>
          <a:p>
            <a:pPr marL="0" indent="0">
              <a:lnSpc>
                <a:spcPct val="100000"/>
              </a:lnSpc>
              <a:buNone/>
            </a:pPr>
            <a:r>
              <a:rPr lang="en-US" sz="2200" dirty="0">
                <a:latin typeface="Georgia Pro" panose="02040502050405020303" pitchFamily="18" charset="0"/>
              </a:rPr>
              <a:t>As of August 2013, Vallejo’s median home sale price of $230,000 was ranked last out of the 13 comparable jurisdictions and more than $130,000 below the average sale price of $355,173 across the 13 other jurisdictions</a:t>
            </a:r>
            <a:endParaRPr lang="en-US" sz="2200" u="sng" dirty="0">
              <a:latin typeface="Georgia Pro" panose="02040502050405020303" pitchFamily="18" charset="0"/>
            </a:endParaRPr>
          </a:p>
          <a:p>
            <a:pPr marL="0" indent="0">
              <a:buNone/>
            </a:pPr>
            <a:endParaRPr lang="en-US" sz="1900"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46</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9" name="Chart 8">
            <a:extLst>
              <a:ext uri="{FF2B5EF4-FFF2-40B4-BE49-F238E27FC236}">
                <a16:creationId xmlns:a16="http://schemas.microsoft.com/office/drawing/2014/main" id="{CD9EE7E9-84D9-524F-801F-EF2FAB597A32}"/>
              </a:ext>
            </a:extLst>
          </p:cNvPr>
          <p:cNvGraphicFramePr>
            <a:graphicFrameLocks/>
          </p:cNvGraphicFramePr>
          <p:nvPr>
            <p:extLst>
              <p:ext uri="{D42A27DB-BD31-4B8C-83A1-F6EECF244321}">
                <p14:modId xmlns:p14="http://schemas.microsoft.com/office/powerpoint/2010/main" val="4106680689"/>
              </p:ext>
            </p:extLst>
          </p:nvPr>
        </p:nvGraphicFramePr>
        <p:xfrm>
          <a:off x="1055974" y="1899788"/>
          <a:ext cx="10214432" cy="368822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2">
            <a:extLst>
              <a:ext uri="{FF2B5EF4-FFF2-40B4-BE49-F238E27FC236}">
                <a16:creationId xmlns:a16="http://schemas.microsoft.com/office/drawing/2014/main" id="{DE2544FF-BA78-1547-B87F-AE7107A31E45}"/>
              </a:ext>
            </a:extLst>
          </p:cNvPr>
          <p:cNvSpPr txBox="1"/>
          <p:nvPr/>
        </p:nvSpPr>
        <p:spPr>
          <a:xfrm>
            <a:off x="0" y="5933799"/>
            <a:ext cx="7639291" cy="230812"/>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i="1" dirty="0">
                <a:latin typeface="Georgia Pro" panose="02040502050405020303" pitchFamily="18" charset="0"/>
              </a:rPr>
              <a:t>Source: DataQuick California Home Sale Activity</a:t>
            </a:r>
          </a:p>
        </p:txBody>
      </p:sp>
    </p:spTree>
    <p:extLst>
      <p:ext uri="{BB962C8B-B14F-4D97-AF65-F5344CB8AC3E}">
        <p14:creationId xmlns:p14="http://schemas.microsoft.com/office/powerpoint/2010/main" val="1789314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638520" cy="891408"/>
          </a:xfrm>
        </p:spPr>
        <p:txBody>
          <a:bodyPr>
            <a:normAutofit fontScale="92500"/>
          </a:bodyPr>
          <a:lstStyle/>
          <a:p>
            <a:pPr>
              <a:lnSpc>
                <a:spcPct val="100000"/>
              </a:lnSpc>
              <a:buFont typeface="Wingdings" pitchFamily="2" charset="2"/>
              <a:buChar char="§"/>
            </a:pPr>
            <a:r>
              <a:rPr lang="en-US" dirty="0">
                <a:latin typeface="Georgia Pro" panose="02040502050405020303" pitchFamily="18" charset="0"/>
              </a:rPr>
              <a:t>Vallejo’s foreclosure rate was among the highest across the comparable jurisdictions</a:t>
            </a:r>
          </a:p>
          <a:p>
            <a:pPr>
              <a:lnSpc>
                <a:spcPct val="100000"/>
              </a:lnSpc>
              <a:buFont typeface="Wingdings" pitchFamily="2" charset="2"/>
              <a:buChar char="§"/>
            </a:pPr>
            <a:r>
              <a:rPr lang="en-US" dirty="0">
                <a:latin typeface="Georgia Pro" panose="02040502050405020303" pitchFamily="18" charset="0"/>
              </a:rPr>
              <a:t>The foreclosure rate can have a significant impact on property tax revenues</a:t>
            </a:r>
          </a:p>
          <a:p>
            <a:pPr marL="0" indent="0">
              <a:buNone/>
            </a:pPr>
            <a:endParaRPr lang="en-US" sz="1900"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47</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8" name="Chart 7">
            <a:extLst>
              <a:ext uri="{FF2B5EF4-FFF2-40B4-BE49-F238E27FC236}">
                <a16:creationId xmlns:a16="http://schemas.microsoft.com/office/drawing/2014/main" id="{DE77C687-FA0B-E54F-A9A8-927D4B753CAB}"/>
              </a:ext>
            </a:extLst>
          </p:cNvPr>
          <p:cNvGraphicFramePr>
            <a:graphicFrameLocks/>
          </p:cNvGraphicFramePr>
          <p:nvPr>
            <p:extLst>
              <p:ext uri="{D42A27DB-BD31-4B8C-83A1-F6EECF244321}">
                <p14:modId xmlns:p14="http://schemas.microsoft.com/office/powerpoint/2010/main" val="84213101"/>
              </p:ext>
            </p:extLst>
          </p:nvPr>
        </p:nvGraphicFramePr>
        <p:xfrm>
          <a:off x="1400175" y="2114489"/>
          <a:ext cx="9391650" cy="322913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2">
            <a:extLst>
              <a:ext uri="{FF2B5EF4-FFF2-40B4-BE49-F238E27FC236}">
                <a16:creationId xmlns:a16="http://schemas.microsoft.com/office/drawing/2014/main" id="{DB8CAA19-31BE-9C4A-A140-0B19D6D6F44C}"/>
              </a:ext>
            </a:extLst>
          </p:cNvPr>
          <p:cNvSpPr txBox="1"/>
          <p:nvPr/>
        </p:nvSpPr>
        <p:spPr>
          <a:xfrm>
            <a:off x="0" y="5967840"/>
            <a:ext cx="3276601" cy="233433"/>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i="1" dirty="0">
                <a:latin typeface="Georgia Pro" panose="02040502050405020303" pitchFamily="18" charset="0"/>
              </a:rPr>
              <a:t>Source: RealtyTrac - Foreclosure Trend Summaries</a:t>
            </a:r>
          </a:p>
        </p:txBody>
      </p:sp>
    </p:spTree>
    <p:extLst>
      <p:ext uri="{BB962C8B-B14F-4D97-AF65-F5344CB8AC3E}">
        <p14:creationId xmlns:p14="http://schemas.microsoft.com/office/powerpoint/2010/main" val="256954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638520" cy="891408"/>
          </a:xfrm>
        </p:spPr>
        <p:txBody>
          <a:bodyPr>
            <a:normAutofit fontScale="85000" lnSpcReduction="10000"/>
          </a:bodyPr>
          <a:lstStyle/>
          <a:p>
            <a:pPr marL="0" indent="0">
              <a:lnSpc>
                <a:spcPct val="120000"/>
              </a:lnSpc>
              <a:buNone/>
            </a:pPr>
            <a:r>
              <a:rPr lang="en-US" dirty="0">
                <a:latin typeface="Georgia Pro" panose="02040502050405020303" pitchFamily="18" charset="0"/>
              </a:rPr>
              <a:t>With lower housing costs and a largely institutional business sector, Vallejo’s assessed value per capita was the lowest among the comparison jurisdictions, indicating a weaker revenue generating capacity</a:t>
            </a:r>
            <a:endParaRPr lang="en-US" u="sng" dirty="0">
              <a:latin typeface="Georgia Pro" panose="02040502050405020303" pitchFamily="18" charset="0"/>
            </a:endParaRPr>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48</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9" name="Chart 8">
            <a:extLst>
              <a:ext uri="{FF2B5EF4-FFF2-40B4-BE49-F238E27FC236}">
                <a16:creationId xmlns:a16="http://schemas.microsoft.com/office/drawing/2014/main" id="{5F25F279-E654-3848-B7F4-3ACE2336FF3A}"/>
              </a:ext>
            </a:extLst>
          </p:cNvPr>
          <p:cNvGraphicFramePr>
            <a:graphicFrameLocks/>
          </p:cNvGraphicFramePr>
          <p:nvPr>
            <p:extLst>
              <p:ext uri="{D42A27DB-BD31-4B8C-83A1-F6EECF244321}">
                <p14:modId xmlns:p14="http://schemas.microsoft.com/office/powerpoint/2010/main" val="2211851419"/>
              </p:ext>
            </p:extLst>
          </p:nvPr>
        </p:nvGraphicFramePr>
        <p:xfrm>
          <a:off x="1806878" y="1910976"/>
          <a:ext cx="8578243" cy="344882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2">
            <a:extLst>
              <a:ext uri="{FF2B5EF4-FFF2-40B4-BE49-F238E27FC236}">
                <a16:creationId xmlns:a16="http://schemas.microsoft.com/office/drawing/2014/main" id="{EA2C3D0D-19C1-354A-B189-45213EBB2501}"/>
              </a:ext>
            </a:extLst>
          </p:cNvPr>
          <p:cNvSpPr txBox="1"/>
          <p:nvPr/>
        </p:nvSpPr>
        <p:spPr>
          <a:xfrm>
            <a:off x="0" y="5870850"/>
            <a:ext cx="7467600" cy="507811"/>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i="1" dirty="0">
                <a:latin typeface="Georgia Pro" panose="02040502050405020303" pitchFamily="18" charset="0"/>
              </a:rPr>
              <a:t>Sources: :  California Department of Finance, E-1 Cities, Counties, and the State Population Estimates; State of California, Office of California Controller, Cities Annual Report Fiscal Year 2010-2011; State of California, Office of California Controller, Counties Annual Report Fiscal Year 2010-2011</a:t>
            </a:r>
          </a:p>
        </p:txBody>
      </p:sp>
    </p:spTree>
    <p:extLst>
      <p:ext uri="{BB962C8B-B14F-4D97-AF65-F5344CB8AC3E}">
        <p14:creationId xmlns:p14="http://schemas.microsoft.com/office/powerpoint/2010/main" val="3359134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F9A69-836B-8E4E-9E08-5E4C4FD4E474}"/>
              </a:ext>
            </a:extLst>
          </p:cNvPr>
          <p:cNvSpPr>
            <a:spLocks noGrp="1"/>
          </p:cNvSpPr>
          <p:nvPr>
            <p:ph sz="half" idx="2"/>
          </p:nvPr>
        </p:nvSpPr>
        <p:spPr>
          <a:xfrm>
            <a:off x="343930" y="968955"/>
            <a:ext cx="11638520" cy="891408"/>
          </a:xfrm>
        </p:spPr>
        <p:txBody>
          <a:bodyPr>
            <a:normAutofit fontScale="92500" lnSpcReduction="10000"/>
          </a:bodyPr>
          <a:lstStyle/>
          <a:p>
            <a:pPr marL="0" indent="0">
              <a:lnSpc>
                <a:spcPct val="120000"/>
              </a:lnSpc>
              <a:buNone/>
            </a:pPr>
            <a:r>
              <a:rPr lang="en-US" dirty="0">
                <a:latin typeface="Georgia Pro" panose="02040502050405020303" pitchFamily="18" charset="0"/>
              </a:rPr>
              <a:t>Vallejo’s taxable sales per capita were also well below the average across this group, again indicating a weaker local economy and lower revenue generating capacity</a:t>
            </a:r>
            <a:endParaRPr lang="en-US" u="sng" dirty="0">
              <a:latin typeface="Georgia Pro" panose="02040502050405020303" pitchFamily="18" charset="0"/>
            </a:endParaRPr>
          </a:p>
          <a:p>
            <a:pPr marL="0" indent="0">
              <a:lnSpc>
                <a:spcPct val="120000"/>
              </a:lnSpc>
              <a:buNone/>
            </a:pPr>
            <a:endParaRPr lang="en-US" u="sng" dirty="0"/>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49</a:t>
            </a:fld>
            <a:endParaRPr lang="en-US"/>
          </a:p>
        </p:txBody>
      </p:sp>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graphicFrame>
        <p:nvGraphicFramePr>
          <p:cNvPr id="8" name="Chart 7">
            <a:extLst>
              <a:ext uri="{FF2B5EF4-FFF2-40B4-BE49-F238E27FC236}">
                <a16:creationId xmlns:a16="http://schemas.microsoft.com/office/drawing/2014/main" id="{A66CC0ED-B6E7-194B-92B9-E8298EEDB667}"/>
              </a:ext>
            </a:extLst>
          </p:cNvPr>
          <p:cNvGraphicFramePr>
            <a:graphicFrameLocks/>
          </p:cNvGraphicFramePr>
          <p:nvPr>
            <p:extLst>
              <p:ext uri="{D42A27DB-BD31-4B8C-83A1-F6EECF244321}">
                <p14:modId xmlns:p14="http://schemas.microsoft.com/office/powerpoint/2010/main" val="3265114426"/>
              </p:ext>
            </p:extLst>
          </p:nvPr>
        </p:nvGraphicFramePr>
        <p:xfrm>
          <a:off x="1257300" y="1884406"/>
          <a:ext cx="88392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2">
            <a:extLst>
              <a:ext uri="{FF2B5EF4-FFF2-40B4-BE49-F238E27FC236}">
                <a16:creationId xmlns:a16="http://schemas.microsoft.com/office/drawing/2014/main" id="{44F2C2EB-3BF1-F34E-B8B5-6DCC91B9A689}"/>
              </a:ext>
            </a:extLst>
          </p:cNvPr>
          <p:cNvSpPr txBox="1"/>
          <p:nvPr/>
        </p:nvSpPr>
        <p:spPr>
          <a:xfrm>
            <a:off x="0" y="5846806"/>
            <a:ext cx="6781800" cy="372958"/>
          </a:xfrm>
          <a:prstGeom prst="rect">
            <a:avLst/>
          </a:prstGeom>
          <a:noFill/>
        </p:spPr>
        <p:txBody>
          <a:bodyPr wrap="square" lIns="91418" tIns="45710" rIns="91418" bIns="4571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pPr>
            <a:r>
              <a:rPr lang="en-US" sz="900" i="1" kern="0" dirty="0">
                <a:latin typeface="Georgia Pro" panose="02040502050405020303" pitchFamily="18" charset="0"/>
              </a:rPr>
              <a:t>Source: </a:t>
            </a:r>
            <a:r>
              <a:rPr lang="en-US" sz="900" i="1" dirty="0">
                <a:latin typeface="Georgia Pro" panose="02040502050405020303" pitchFamily="18" charset="0"/>
              </a:rPr>
              <a:t>:  California Department of Finance, E-1 Cities, Counties, and the State Population Estimates; State of California, </a:t>
            </a:r>
            <a:r>
              <a:rPr lang="en-US" sz="900" i="1" kern="0" dirty="0">
                <a:latin typeface="Georgia Pro" panose="02040502050405020303" pitchFamily="18" charset="0"/>
              </a:rPr>
              <a:t>State Board of Equalization, Taxable Sales for Calendar Year 2011</a:t>
            </a:r>
          </a:p>
        </p:txBody>
      </p:sp>
    </p:spTree>
    <p:extLst>
      <p:ext uri="{BB962C8B-B14F-4D97-AF65-F5344CB8AC3E}">
        <p14:creationId xmlns:p14="http://schemas.microsoft.com/office/powerpoint/2010/main" val="3924698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C570F9-3644-D64E-B189-8DCF69813204}"/>
              </a:ext>
            </a:extLst>
          </p:cNvPr>
          <p:cNvSpPr>
            <a:spLocks noGrp="1"/>
          </p:cNvSpPr>
          <p:nvPr>
            <p:ph type="sldNum" sz="quarter" idx="12"/>
          </p:nvPr>
        </p:nvSpPr>
        <p:spPr/>
        <p:txBody>
          <a:bodyPr/>
          <a:lstStyle/>
          <a:p>
            <a:fld id="{76EFBEE3-2A9E-304D-B391-B568C310982A}" type="slidenum">
              <a:rPr lang="en-US" smtClean="0"/>
              <a:pPr/>
              <a:t>5</a:t>
            </a:fld>
            <a:endParaRPr lang="en-US"/>
          </a:p>
        </p:txBody>
      </p:sp>
      <p:sp>
        <p:nvSpPr>
          <p:cNvPr id="2" name="TextBox 1">
            <a:extLst>
              <a:ext uri="{FF2B5EF4-FFF2-40B4-BE49-F238E27FC236}">
                <a16:creationId xmlns:a16="http://schemas.microsoft.com/office/drawing/2014/main" id="{55D16025-33CE-814D-8744-C00DA22BECEB}"/>
              </a:ext>
            </a:extLst>
          </p:cNvPr>
          <p:cNvSpPr txBox="1"/>
          <p:nvPr/>
        </p:nvSpPr>
        <p:spPr>
          <a:xfrm>
            <a:off x="2417921" y="298249"/>
            <a:ext cx="9430149" cy="630942"/>
          </a:xfrm>
          <a:prstGeom prst="rect">
            <a:avLst/>
          </a:prstGeom>
          <a:noFill/>
        </p:spPr>
        <p:txBody>
          <a:bodyPr wrap="square" rtlCol="0">
            <a:spAutoFit/>
          </a:bodyPr>
          <a:lstStyle/>
          <a:p>
            <a:r>
              <a:rPr lang="en-US" sz="3500" dirty="0">
                <a:solidFill>
                  <a:srgbClr val="3B3BE8"/>
                </a:solidFill>
                <a:latin typeface="Georgia Pro" panose="02040502050405020303" pitchFamily="18" charset="0"/>
              </a:rPr>
              <a:t>BASICS FOR BUILDING YOUR UNIVERSE </a:t>
            </a:r>
          </a:p>
        </p:txBody>
      </p:sp>
      <p:sp>
        <p:nvSpPr>
          <p:cNvPr id="3" name="Rectangle 2">
            <a:extLst>
              <a:ext uri="{FF2B5EF4-FFF2-40B4-BE49-F238E27FC236}">
                <a16:creationId xmlns:a16="http://schemas.microsoft.com/office/drawing/2014/main" id="{1250690E-6DE0-7D40-ACDF-F444DEE57AE1}"/>
              </a:ext>
            </a:extLst>
          </p:cNvPr>
          <p:cNvSpPr/>
          <p:nvPr/>
        </p:nvSpPr>
        <p:spPr>
          <a:xfrm>
            <a:off x="2281991" y="881822"/>
            <a:ext cx="6822879" cy="4434676"/>
          </a:xfrm>
          <a:prstGeom prst="rect">
            <a:avLst/>
          </a:prstGeom>
        </p:spPr>
        <p:txBody>
          <a:bodyPr wrap="square">
            <a:spAutoFit/>
          </a:bodyPr>
          <a:lstStyle/>
          <a:p>
            <a:pPr marL="1204913" indent="-342900">
              <a:lnSpc>
                <a:spcPct val="150000"/>
              </a:lnSpc>
              <a:buFont typeface="+mj-lt"/>
              <a:buAutoNum type="arabicPeriod"/>
            </a:pPr>
            <a:r>
              <a:rPr lang="en-US" sz="3200" dirty="0">
                <a:latin typeface="Georgia Pro" panose="02040502050405020303" pitchFamily="18" charset="0"/>
              </a:rPr>
              <a:t>Historical </a:t>
            </a:r>
          </a:p>
          <a:p>
            <a:pPr marL="1204913" indent="-342900">
              <a:lnSpc>
                <a:spcPct val="150000"/>
              </a:lnSpc>
              <a:buFont typeface="+mj-lt"/>
              <a:buAutoNum type="arabicPeriod"/>
            </a:pPr>
            <a:r>
              <a:rPr lang="en-US" sz="3200" dirty="0">
                <a:latin typeface="Georgia Pro" panose="02040502050405020303" pitchFamily="18" charset="0"/>
              </a:rPr>
              <a:t>Type of Entity and Job</a:t>
            </a:r>
          </a:p>
          <a:p>
            <a:pPr marL="1204913" indent="-342900">
              <a:lnSpc>
                <a:spcPct val="150000"/>
              </a:lnSpc>
              <a:buFont typeface="+mj-lt"/>
              <a:buAutoNum type="arabicPeriod"/>
            </a:pPr>
            <a:r>
              <a:rPr lang="en-US" sz="3200" dirty="0">
                <a:latin typeface="Georgia Pro" panose="02040502050405020303" pitchFamily="18" charset="0"/>
              </a:rPr>
              <a:t>Proximity </a:t>
            </a:r>
          </a:p>
          <a:p>
            <a:pPr marL="1204913" indent="-342900">
              <a:lnSpc>
                <a:spcPct val="150000"/>
              </a:lnSpc>
              <a:buFont typeface="+mj-lt"/>
              <a:buAutoNum type="arabicPeriod"/>
            </a:pPr>
            <a:r>
              <a:rPr lang="en-US" sz="3200" dirty="0">
                <a:latin typeface="Georgia Pro" panose="02040502050405020303" pitchFamily="18" charset="0"/>
              </a:rPr>
              <a:t>Population</a:t>
            </a:r>
          </a:p>
          <a:p>
            <a:pPr marL="1204913" indent="-342900">
              <a:lnSpc>
                <a:spcPct val="150000"/>
              </a:lnSpc>
              <a:buFont typeface="+mj-lt"/>
              <a:buAutoNum type="arabicPeriod"/>
            </a:pPr>
            <a:r>
              <a:rPr lang="en-US" sz="3200" dirty="0">
                <a:latin typeface="Georgia Pro" panose="02040502050405020303" pitchFamily="18" charset="0"/>
              </a:rPr>
              <a:t>Labor Market </a:t>
            </a:r>
          </a:p>
          <a:p>
            <a:pPr marL="1204913" indent="-342900">
              <a:lnSpc>
                <a:spcPct val="150000"/>
              </a:lnSpc>
              <a:buFont typeface="+mj-lt"/>
              <a:buAutoNum type="arabicPeriod"/>
            </a:pPr>
            <a:r>
              <a:rPr lang="en-US" sz="3200" dirty="0">
                <a:latin typeface="Georgia Pro" panose="02040502050405020303" pitchFamily="18" charset="0"/>
              </a:rPr>
              <a:t>Community Factors</a:t>
            </a:r>
          </a:p>
        </p:txBody>
      </p:sp>
    </p:spTree>
    <p:extLst>
      <p:ext uri="{BB962C8B-B14F-4D97-AF65-F5344CB8AC3E}">
        <p14:creationId xmlns:p14="http://schemas.microsoft.com/office/powerpoint/2010/main" val="2798170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63BD2C-F095-4A4C-A9F9-DECC01AE39C5}"/>
              </a:ext>
            </a:extLst>
          </p:cNvPr>
          <p:cNvSpPr>
            <a:spLocks noGrp="1"/>
          </p:cNvSpPr>
          <p:nvPr>
            <p:ph type="title"/>
          </p:nvPr>
        </p:nvSpPr>
        <p:spPr/>
        <p:txBody>
          <a:bodyPr>
            <a:normAutofit fontScale="90000"/>
          </a:bodyPr>
          <a:lstStyle/>
          <a:p>
            <a:r>
              <a:rPr lang="en-US" dirty="0">
                <a:latin typeface="Georgia Pro" panose="02040502050405020303" pitchFamily="18" charset="0"/>
              </a:rPr>
              <a:t>VALLEJO BANKRUPTCY</a:t>
            </a:r>
          </a:p>
        </p:txBody>
      </p:sp>
      <p:sp>
        <p:nvSpPr>
          <p:cNvPr id="3" name="Content Placeholder 2">
            <a:extLst>
              <a:ext uri="{FF2B5EF4-FFF2-40B4-BE49-F238E27FC236}">
                <a16:creationId xmlns:a16="http://schemas.microsoft.com/office/drawing/2014/main" id="{823F9A69-836B-8E4E-9E08-5E4C4FD4E474}"/>
              </a:ext>
            </a:extLst>
          </p:cNvPr>
          <p:cNvSpPr>
            <a:spLocks noGrp="1"/>
          </p:cNvSpPr>
          <p:nvPr>
            <p:ph idx="1"/>
          </p:nvPr>
        </p:nvSpPr>
        <p:spPr>
          <a:xfrm>
            <a:off x="2560820" y="963828"/>
            <a:ext cx="9401432" cy="1143000"/>
          </a:xfrm>
        </p:spPr>
        <p:txBody>
          <a:bodyPr>
            <a:normAutofit/>
          </a:bodyPr>
          <a:lstStyle/>
          <a:p>
            <a:pPr marL="0" indent="0">
              <a:lnSpc>
                <a:spcPct val="120000"/>
              </a:lnSpc>
              <a:buNone/>
            </a:pPr>
            <a:r>
              <a:rPr lang="en-US" sz="2400" dirty="0">
                <a:latin typeface="Georgia Pro" panose="02040502050405020303" pitchFamily="18" charset="0"/>
              </a:rPr>
              <a:t>Thus, in In re City of Vallejo, the court ruled in favor of the City.  </a:t>
            </a:r>
          </a:p>
        </p:txBody>
      </p:sp>
      <p:sp>
        <p:nvSpPr>
          <p:cNvPr id="6" name="Slide Number Placeholder 5">
            <a:extLst>
              <a:ext uri="{FF2B5EF4-FFF2-40B4-BE49-F238E27FC236}">
                <a16:creationId xmlns:a16="http://schemas.microsoft.com/office/drawing/2014/main" id="{FE696DD3-811D-B446-9527-A3E08E21993F}"/>
              </a:ext>
            </a:extLst>
          </p:cNvPr>
          <p:cNvSpPr>
            <a:spLocks noGrp="1"/>
          </p:cNvSpPr>
          <p:nvPr>
            <p:ph type="sldNum" sz="quarter" idx="12"/>
          </p:nvPr>
        </p:nvSpPr>
        <p:spPr/>
        <p:txBody>
          <a:bodyPr/>
          <a:lstStyle/>
          <a:p>
            <a:fld id="{76EFBEE3-2A9E-304D-B391-B568C310982A}" type="slidenum">
              <a:rPr lang="en-US" smtClean="0"/>
              <a:pPr/>
              <a:t>50</a:t>
            </a:fld>
            <a:endParaRPr lang="en-US"/>
          </a:p>
        </p:txBody>
      </p:sp>
      <p:pic>
        <p:nvPicPr>
          <p:cNvPr id="9" name="Content Placeholder 4">
            <a:extLst>
              <a:ext uri="{FF2B5EF4-FFF2-40B4-BE49-F238E27FC236}">
                <a16:creationId xmlns:a16="http://schemas.microsoft.com/office/drawing/2014/main" id="{6DFD05C5-4431-2749-ABA0-1CDBAA8CD3AB}"/>
              </a:ext>
            </a:extLst>
          </p:cNvPr>
          <p:cNvPicPr>
            <a:picLocks noChangeAspect="1"/>
          </p:cNvPicPr>
          <p:nvPr/>
        </p:nvPicPr>
        <p:blipFill rotWithShape="1">
          <a:blip r:embed="rId3"/>
          <a:srcRect t="1" r="1131" b="343"/>
          <a:stretch/>
        </p:blipFill>
        <p:spPr>
          <a:xfrm>
            <a:off x="3295650" y="1658952"/>
            <a:ext cx="6335530" cy="4454210"/>
          </a:xfrm>
          <a:prstGeom prst="rect">
            <a:avLst/>
          </a:prstGeom>
        </p:spPr>
      </p:pic>
    </p:spTree>
    <p:extLst>
      <p:ext uri="{BB962C8B-B14F-4D97-AF65-F5344CB8AC3E}">
        <p14:creationId xmlns:p14="http://schemas.microsoft.com/office/powerpoint/2010/main" val="3264155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B902-CBAF-5545-92D5-61D663282DC8}"/>
              </a:ext>
            </a:extLst>
          </p:cNvPr>
          <p:cNvSpPr>
            <a:spLocks noGrp="1"/>
          </p:cNvSpPr>
          <p:nvPr>
            <p:ph type="title"/>
          </p:nvPr>
        </p:nvSpPr>
        <p:spPr/>
        <p:txBody>
          <a:bodyPr>
            <a:normAutofit fontScale="90000"/>
          </a:bodyPr>
          <a:lstStyle/>
          <a:p>
            <a:r>
              <a:rPr lang="en-US" dirty="0">
                <a:latin typeface="Georgia Pro" panose="02040502050405020303" pitchFamily="18" charset="0"/>
              </a:rPr>
              <a:t>SUMMARY</a:t>
            </a:r>
          </a:p>
        </p:txBody>
      </p:sp>
      <p:sp>
        <p:nvSpPr>
          <p:cNvPr id="3" name="Content Placeholder 2">
            <a:extLst>
              <a:ext uri="{FF2B5EF4-FFF2-40B4-BE49-F238E27FC236}">
                <a16:creationId xmlns:a16="http://schemas.microsoft.com/office/drawing/2014/main" id="{ABE96A2E-9219-6A4B-B7AC-176C7C0DA9D3}"/>
              </a:ext>
            </a:extLst>
          </p:cNvPr>
          <p:cNvSpPr>
            <a:spLocks noGrp="1"/>
          </p:cNvSpPr>
          <p:nvPr>
            <p:ph idx="1"/>
          </p:nvPr>
        </p:nvSpPr>
        <p:spPr/>
        <p:txBody>
          <a:bodyPr>
            <a:normAutofit fontScale="92500" lnSpcReduction="10000"/>
          </a:bodyPr>
          <a:lstStyle/>
          <a:p>
            <a:pPr>
              <a:buFont typeface="Wingdings" pitchFamily="2" charset="2"/>
              <a:buChar char="§"/>
            </a:pPr>
            <a:r>
              <a:rPr lang="en-US" sz="3200" dirty="0">
                <a:latin typeface="Georgia Pro" panose="02040502050405020303" pitchFamily="18" charset="0"/>
              </a:rPr>
              <a:t>Comparability is equal parts art and science </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3200" dirty="0">
                <a:latin typeface="Georgia Pro" panose="02040502050405020303" pitchFamily="18" charset="0"/>
              </a:rPr>
              <a:t>However, thoughtful and credible comparability work can help dispel misconceptions of bargaining groups </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3200" dirty="0">
                <a:latin typeface="Georgia Pro" panose="02040502050405020303" pitchFamily="18" charset="0"/>
              </a:rPr>
              <a:t>On the other hand, aligning yourself with the wrong universe sets misguided expectations and may lead to unsustainable compensation levels </a:t>
            </a:r>
          </a:p>
          <a:p>
            <a:pPr>
              <a:buFont typeface="Wingdings" pitchFamily="2" charset="2"/>
              <a:buChar char="§"/>
            </a:pPr>
            <a:endParaRPr lang="en-US" sz="500" dirty="0">
              <a:latin typeface="Georgia Pro" panose="02040502050405020303" pitchFamily="18" charset="0"/>
            </a:endParaRPr>
          </a:p>
          <a:p>
            <a:pPr>
              <a:buFont typeface="Wingdings" pitchFamily="2" charset="2"/>
              <a:buChar char="§"/>
            </a:pPr>
            <a:r>
              <a:rPr lang="en-US" sz="3200" dirty="0">
                <a:latin typeface="Georgia Pro" panose="02040502050405020303" pitchFamily="18" charset="0"/>
              </a:rPr>
              <a:t>And, remember, whatever universe you are living in, being less than average isn’t necessarily bad;</a:t>
            </a:r>
          </a:p>
          <a:p>
            <a:pPr marL="0" indent="228600">
              <a:buNone/>
            </a:pPr>
            <a:r>
              <a:rPr lang="en-US" sz="3200" b="1" dirty="0">
                <a:solidFill>
                  <a:srgbClr val="3B3BE8"/>
                </a:solidFill>
                <a:latin typeface="Georgia Pro" panose="02040502050405020303" pitchFamily="18" charset="0"/>
              </a:rPr>
              <a:t>someone has to be…</a:t>
            </a:r>
          </a:p>
          <a:p>
            <a:endParaRPr lang="en-US" dirty="0"/>
          </a:p>
        </p:txBody>
      </p:sp>
      <p:sp>
        <p:nvSpPr>
          <p:cNvPr id="4" name="Slide Number Placeholder 3">
            <a:extLst>
              <a:ext uri="{FF2B5EF4-FFF2-40B4-BE49-F238E27FC236}">
                <a16:creationId xmlns:a16="http://schemas.microsoft.com/office/drawing/2014/main" id="{FA0B9B98-B0A0-8349-9C16-FA942D43305D}"/>
              </a:ext>
            </a:extLst>
          </p:cNvPr>
          <p:cNvSpPr>
            <a:spLocks noGrp="1"/>
          </p:cNvSpPr>
          <p:nvPr>
            <p:ph type="sldNum" sz="quarter" idx="12"/>
          </p:nvPr>
        </p:nvSpPr>
        <p:spPr/>
        <p:txBody>
          <a:bodyPr/>
          <a:lstStyle/>
          <a:p>
            <a:fld id="{76EFBEE3-2A9E-304D-B391-B568C310982A}" type="slidenum">
              <a:rPr lang="en-US" smtClean="0"/>
              <a:pPr/>
              <a:t>51</a:t>
            </a:fld>
            <a:endParaRPr lang="en-US" dirty="0"/>
          </a:p>
        </p:txBody>
      </p:sp>
    </p:spTree>
    <p:extLst>
      <p:ext uri="{BB962C8B-B14F-4D97-AF65-F5344CB8AC3E}">
        <p14:creationId xmlns:p14="http://schemas.microsoft.com/office/powerpoint/2010/main" val="340520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91AC-7DCC-7E47-A48E-001CA1AF4BA0}"/>
              </a:ext>
            </a:extLst>
          </p:cNvPr>
          <p:cNvSpPr>
            <a:spLocks noGrp="1"/>
          </p:cNvSpPr>
          <p:nvPr>
            <p:ph type="title"/>
          </p:nvPr>
        </p:nvSpPr>
        <p:spPr>
          <a:xfrm>
            <a:off x="2446638" y="308919"/>
            <a:ext cx="9401432" cy="598702"/>
          </a:xfrm>
        </p:spPr>
        <p:txBody>
          <a:bodyPr>
            <a:normAutofit fontScale="90000"/>
          </a:bodyPr>
          <a:lstStyle/>
          <a:p>
            <a:r>
              <a:rPr lang="en-US" dirty="0">
                <a:latin typeface="Georgia Pro" panose="02040502050405020303" pitchFamily="18" charset="0"/>
              </a:rPr>
              <a:t>CRITERIA #1: HISTORICAL </a:t>
            </a:r>
          </a:p>
        </p:txBody>
      </p:sp>
      <p:sp>
        <p:nvSpPr>
          <p:cNvPr id="3" name="Content Placeholder 2">
            <a:extLst>
              <a:ext uri="{FF2B5EF4-FFF2-40B4-BE49-F238E27FC236}">
                <a16:creationId xmlns:a16="http://schemas.microsoft.com/office/drawing/2014/main" id="{AB301A2F-CFFF-FC42-BBDF-B31DECCFA0EB}"/>
              </a:ext>
            </a:extLst>
          </p:cNvPr>
          <p:cNvSpPr>
            <a:spLocks noGrp="1"/>
          </p:cNvSpPr>
          <p:nvPr>
            <p:ph idx="1"/>
          </p:nvPr>
        </p:nvSpPr>
        <p:spPr>
          <a:xfrm>
            <a:off x="2446638" y="818721"/>
            <a:ext cx="9401432" cy="4609528"/>
          </a:xfrm>
        </p:spPr>
        <p:txBody>
          <a:bodyPr>
            <a:normAutofit fontScale="92500" lnSpcReduction="10000"/>
          </a:bodyPr>
          <a:lstStyle/>
          <a:p>
            <a:pPr>
              <a:lnSpc>
                <a:spcPct val="110000"/>
              </a:lnSpc>
              <a:buFont typeface="Wingdings" pitchFamily="2" charset="2"/>
              <a:buChar char="§"/>
            </a:pPr>
            <a:r>
              <a:rPr lang="en-US" dirty="0">
                <a:latin typeface="Georgia Pro" panose="02040502050405020303" pitchFamily="18" charset="0"/>
              </a:rPr>
              <a:t>If you have a historical universe, the burden is often on the party that wishes to change that universe </a:t>
            </a:r>
          </a:p>
          <a:p>
            <a:pPr>
              <a:lnSpc>
                <a:spcPct val="110000"/>
              </a:lnSpc>
              <a:buFont typeface="Wingdings" pitchFamily="2" charset="2"/>
              <a:buChar char="§"/>
            </a:pPr>
            <a:endParaRPr lang="en-US" sz="100" dirty="0">
              <a:latin typeface="Georgia Pro" panose="02040502050405020303" pitchFamily="18" charset="0"/>
            </a:endParaRPr>
          </a:p>
          <a:p>
            <a:pPr>
              <a:lnSpc>
                <a:spcPct val="110000"/>
              </a:lnSpc>
              <a:buFont typeface="Wingdings" pitchFamily="2" charset="2"/>
              <a:buChar char="§"/>
            </a:pPr>
            <a:r>
              <a:rPr lang="en-US" dirty="0">
                <a:latin typeface="Georgia Pro" panose="02040502050405020303" pitchFamily="18" charset="0"/>
              </a:rPr>
              <a:t>Historical universes are frequently given great weight in factfinding and arbitration</a:t>
            </a:r>
          </a:p>
          <a:p>
            <a:pPr>
              <a:lnSpc>
                <a:spcPct val="110000"/>
              </a:lnSpc>
              <a:buFont typeface="Wingdings" pitchFamily="2" charset="2"/>
              <a:buChar char="§"/>
            </a:pPr>
            <a:endParaRPr lang="en-US" sz="100" dirty="0">
              <a:latin typeface="Georgia Pro" panose="02040502050405020303" pitchFamily="18" charset="0"/>
            </a:endParaRPr>
          </a:p>
          <a:p>
            <a:pPr>
              <a:lnSpc>
                <a:spcPct val="110000"/>
              </a:lnSpc>
              <a:buFont typeface="Wingdings" pitchFamily="2" charset="2"/>
              <a:buChar char="§"/>
            </a:pPr>
            <a:r>
              <a:rPr lang="en-US" dirty="0">
                <a:latin typeface="Georgia Pro" panose="02040502050405020303" pitchFamily="18" charset="0"/>
              </a:rPr>
              <a:t>This does not mean that you should avoid revisiting your historical universe because</a:t>
            </a:r>
          </a:p>
          <a:p>
            <a:pPr>
              <a:lnSpc>
                <a:spcPct val="110000"/>
              </a:lnSpc>
            </a:pPr>
            <a:endParaRPr lang="en-US" sz="100" dirty="0">
              <a:latin typeface="Georgia Pro" panose="02040502050405020303" pitchFamily="18" charset="0"/>
            </a:endParaRPr>
          </a:p>
          <a:p>
            <a:pPr lvl="1">
              <a:lnSpc>
                <a:spcPct val="110000"/>
              </a:lnSpc>
              <a:buFont typeface="Courier New" panose="02070309020205020404" pitchFamily="49" charset="0"/>
              <a:buChar char="o"/>
            </a:pPr>
            <a:r>
              <a:rPr lang="en-US" sz="2800" dirty="0">
                <a:latin typeface="Georgia Pro" panose="02040502050405020303" pitchFamily="18" charset="0"/>
              </a:rPr>
              <a:t>many historical universes are not put together well in the first place</a:t>
            </a:r>
          </a:p>
          <a:p>
            <a:pPr lvl="1">
              <a:lnSpc>
                <a:spcPct val="110000"/>
              </a:lnSpc>
              <a:buFont typeface="Courier New" panose="02070309020205020404" pitchFamily="49" charset="0"/>
              <a:buChar char="o"/>
            </a:pPr>
            <a:endParaRPr lang="en-US" sz="500" dirty="0">
              <a:latin typeface="Georgia Pro" panose="02040502050405020303" pitchFamily="18" charset="0"/>
            </a:endParaRPr>
          </a:p>
          <a:p>
            <a:pPr lvl="1">
              <a:lnSpc>
                <a:spcPct val="110000"/>
              </a:lnSpc>
              <a:buFont typeface="Courier New" panose="02070309020205020404" pitchFamily="49" charset="0"/>
              <a:buChar char="o"/>
            </a:pPr>
            <a:r>
              <a:rPr lang="en-US" sz="2800" dirty="0">
                <a:latin typeface="Georgia Pro" panose="02040502050405020303" pitchFamily="18" charset="0"/>
              </a:rPr>
              <a:t>jurisdictions change in both size and demographics </a:t>
            </a:r>
          </a:p>
          <a:p>
            <a:endParaRPr lang="en-US" dirty="0"/>
          </a:p>
        </p:txBody>
      </p:sp>
      <p:sp>
        <p:nvSpPr>
          <p:cNvPr id="4" name="Slide Number Placeholder 3">
            <a:extLst>
              <a:ext uri="{FF2B5EF4-FFF2-40B4-BE49-F238E27FC236}">
                <a16:creationId xmlns:a16="http://schemas.microsoft.com/office/drawing/2014/main" id="{10AFE85B-CE04-AC4D-8B41-6654FDC871C8}"/>
              </a:ext>
            </a:extLst>
          </p:cNvPr>
          <p:cNvSpPr>
            <a:spLocks noGrp="1"/>
          </p:cNvSpPr>
          <p:nvPr>
            <p:ph type="sldNum" sz="quarter" idx="12"/>
          </p:nvPr>
        </p:nvSpPr>
        <p:spPr/>
        <p:txBody>
          <a:bodyPr/>
          <a:lstStyle/>
          <a:p>
            <a:fld id="{76EFBEE3-2A9E-304D-B391-B568C310982A}" type="slidenum">
              <a:rPr lang="en-US" smtClean="0"/>
              <a:pPr/>
              <a:t>6</a:t>
            </a:fld>
            <a:endParaRPr lang="en-US" dirty="0"/>
          </a:p>
        </p:txBody>
      </p:sp>
    </p:spTree>
    <p:extLst>
      <p:ext uri="{BB962C8B-B14F-4D97-AF65-F5344CB8AC3E}">
        <p14:creationId xmlns:p14="http://schemas.microsoft.com/office/powerpoint/2010/main" val="491610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91AC-7DCC-7E47-A48E-001CA1AF4BA0}"/>
              </a:ext>
            </a:extLst>
          </p:cNvPr>
          <p:cNvSpPr>
            <a:spLocks noGrp="1"/>
          </p:cNvSpPr>
          <p:nvPr>
            <p:ph type="title"/>
          </p:nvPr>
        </p:nvSpPr>
        <p:spPr>
          <a:xfrm>
            <a:off x="2446638" y="313038"/>
            <a:ext cx="9401432" cy="598702"/>
          </a:xfrm>
        </p:spPr>
        <p:txBody>
          <a:bodyPr>
            <a:normAutofit fontScale="90000"/>
          </a:bodyPr>
          <a:lstStyle/>
          <a:p>
            <a:r>
              <a:rPr lang="en-US" dirty="0">
                <a:latin typeface="Georgia Pro" panose="02040502050405020303" pitchFamily="18" charset="0"/>
              </a:rPr>
              <a:t>CRITERIA #1: HISTORICAL </a:t>
            </a:r>
          </a:p>
        </p:txBody>
      </p:sp>
      <p:sp>
        <p:nvSpPr>
          <p:cNvPr id="3" name="Content Placeholder 2">
            <a:extLst>
              <a:ext uri="{FF2B5EF4-FFF2-40B4-BE49-F238E27FC236}">
                <a16:creationId xmlns:a16="http://schemas.microsoft.com/office/drawing/2014/main" id="{AB301A2F-CFFF-FC42-BBDF-B31DECCFA0EB}"/>
              </a:ext>
            </a:extLst>
          </p:cNvPr>
          <p:cNvSpPr>
            <a:spLocks noGrp="1"/>
          </p:cNvSpPr>
          <p:nvPr>
            <p:ph idx="1"/>
          </p:nvPr>
        </p:nvSpPr>
        <p:spPr>
          <a:xfrm>
            <a:off x="2332338" y="963828"/>
            <a:ext cx="9859662" cy="2498956"/>
          </a:xfrm>
        </p:spPr>
        <p:txBody>
          <a:bodyPr>
            <a:normAutofit fontScale="62500" lnSpcReduction="20000"/>
          </a:bodyPr>
          <a:lstStyle/>
          <a:p>
            <a:pPr>
              <a:lnSpc>
                <a:spcPct val="100000"/>
              </a:lnSpc>
              <a:buFont typeface="Wingdings" pitchFamily="2" charset="2"/>
              <a:buChar char="§"/>
            </a:pPr>
            <a:r>
              <a:rPr lang="en-US" sz="3800" dirty="0">
                <a:latin typeface="Georgia Pro" panose="02040502050405020303" pitchFamily="18" charset="0"/>
              </a:rPr>
              <a:t>Santa Rosa vs. Santa Clara </a:t>
            </a:r>
          </a:p>
          <a:p>
            <a:pPr>
              <a:lnSpc>
                <a:spcPct val="100000"/>
              </a:lnSpc>
            </a:pPr>
            <a:endParaRPr lang="en-US" sz="800" dirty="0">
              <a:latin typeface="Georgia Pro" panose="02040502050405020303" pitchFamily="18" charset="0"/>
            </a:endParaRPr>
          </a:p>
          <a:p>
            <a:pPr lvl="1">
              <a:lnSpc>
                <a:spcPct val="100000"/>
              </a:lnSpc>
              <a:buFont typeface="Courier New" panose="02070309020205020404" pitchFamily="49" charset="0"/>
              <a:buChar char="o"/>
            </a:pPr>
            <a:r>
              <a:rPr lang="en-US" sz="3800" dirty="0">
                <a:latin typeface="Georgia Pro" panose="02040502050405020303" pitchFamily="18" charset="0"/>
              </a:rPr>
              <a:t>About a decade ago, Santa Clara home values were &lt;25% higher than Santa Rosa’s; as of 2017, that gap had widened to &gt;75% higher </a:t>
            </a:r>
          </a:p>
          <a:p>
            <a:pPr lvl="1">
              <a:lnSpc>
                <a:spcPct val="100000"/>
              </a:lnSpc>
              <a:buFont typeface="Courier New" panose="02070309020205020404" pitchFamily="49" charset="0"/>
              <a:buChar char="o"/>
            </a:pPr>
            <a:endParaRPr lang="en-US" sz="800" dirty="0">
              <a:latin typeface="Georgia Pro" panose="02040502050405020303" pitchFamily="18" charset="0"/>
            </a:endParaRPr>
          </a:p>
          <a:p>
            <a:pPr lvl="1">
              <a:lnSpc>
                <a:spcPct val="100000"/>
              </a:lnSpc>
              <a:buFont typeface="Courier New" panose="02070309020205020404" pitchFamily="49" charset="0"/>
              <a:buChar char="o"/>
            </a:pPr>
            <a:r>
              <a:rPr lang="en-US" sz="3800" dirty="0">
                <a:latin typeface="Georgia Pro" panose="02040502050405020303" pitchFamily="18" charset="0"/>
              </a:rPr>
              <a:t>Similarly, Santa Clara median household incomes, already nearly 1/3 higher in 2007, are more than 50% higher as of 2017</a:t>
            </a:r>
          </a:p>
          <a:p>
            <a:endParaRPr lang="en-US" dirty="0"/>
          </a:p>
        </p:txBody>
      </p:sp>
      <p:sp>
        <p:nvSpPr>
          <p:cNvPr id="4" name="Slide Number Placeholder 3">
            <a:extLst>
              <a:ext uri="{FF2B5EF4-FFF2-40B4-BE49-F238E27FC236}">
                <a16:creationId xmlns:a16="http://schemas.microsoft.com/office/drawing/2014/main" id="{10AFE85B-CE04-AC4D-8B41-6654FDC871C8}"/>
              </a:ext>
            </a:extLst>
          </p:cNvPr>
          <p:cNvSpPr>
            <a:spLocks noGrp="1"/>
          </p:cNvSpPr>
          <p:nvPr>
            <p:ph type="sldNum" sz="quarter" idx="12"/>
          </p:nvPr>
        </p:nvSpPr>
        <p:spPr/>
        <p:txBody>
          <a:bodyPr/>
          <a:lstStyle/>
          <a:p>
            <a:fld id="{76EFBEE3-2A9E-304D-B391-B568C310982A}" type="slidenum">
              <a:rPr lang="en-US" smtClean="0"/>
              <a:pPr/>
              <a:t>7</a:t>
            </a:fld>
            <a:endParaRPr lang="en-US" dirty="0"/>
          </a:p>
        </p:txBody>
      </p:sp>
      <p:graphicFrame>
        <p:nvGraphicFramePr>
          <p:cNvPr id="5" name="Table 4">
            <a:extLst>
              <a:ext uri="{FF2B5EF4-FFF2-40B4-BE49-F238E27FC236}">
                <a16:creationId xmlns:a16="http://schemas.microsoft.com/office/drawing/2014/main" id="{C5BDC7EF-B144-DC42-A593-2019777BBD73}"/>
              </a:ext>
            </a:extLst>
          </p:cNvPr>
          <p:cNvGraphicFramePr>
            <a:graphicFrameLocks noGrp="1"/>
          </p:cNvGraphicFramePr>
          <p:nvPr>
            <p:extLst>
              <p:ext uri="{D42A27DB-BD31-4B8C-83A1-F6EECF244321}">
                <p14:modId xmlns:p14="http://schemas.microsoft.com/office/powerpoint/2010/main" val="2080385760"/>
              </p:ext>
            </p:extLst>
          </p:nvPr>
        </p:nvGraphicFramePr>
        <p:xfrm>
          <a:off x="2983641" y="3429000"/>
          <a:ext cx="6876021" cy="2743200"/>
        </p:xfrm>
        <a:graphic>
          <a:graphicData uri="http://schemas.openxmlformats.org/drawingml/2006/table">
            <a:tbl>
              <a:tblPr firstRow="1" bandRow="1">
                <a:tableStyleId>{6E25E649-3F16-4E02-A733-19D2CDBF48F0}</a:tableStyleId>
              </a:tblPr>
              <a:tblGrid>
                <a:gridCol w="1545370">
                  <a:extLst>
                    <a:ext uri="{9D8B030D-6E8A-4147-A177-3AD203B41FA5}">
                      <a16:colId xmlns:a16="http://schemas.microsoft.com/office/drawing/2014/main" val="20000"/>
                    </a:ext>
                  </a:extLst>
                </a:gridCol>
                <a:gridCol w="1302276">
                  <a:extLst>
                    <a:ext uri="{9D8B030D-6E8A-4147-A177-3AD203B41FA5}">
                      <a16:colId xmlns:a16="http://schemas.microsoft.com/office/drawing/2014/main" val="20001"/>
                    </a:ext>
                  </a:extLst>
                </a:gridCol>
                <a:gridCol w="1302276">
                  <a:extLst>
                    <a:ext uri="{9D8B030D-6E8A-4147-A177-3AD203B41FA5}">
                      <a16:colId xmlns:a16="http://schemas.microsoft.com/office/drawing/2014/main" val="20002"/>
                    </a:ext>
                  </a:extLst>
                </a:gridCol>
                <a:gridCol w="1302276">
                  <a:extLst>
                    <a:ext uri="{9D8B030D-6E8A-4147-A177-3AD203B41FA5}">
                      <a16:colId xmlns:a16="http://schemas.microsoft.com/office/drawing/2014/main" val="20003"/>
                    </a:ext>
                  </a:extLst>
                </a:gridCol>
                <a:gridCol w="1423823">
                  <a:extLst>
                    <a:ext uri="{9D8B030D-6E8A-4147-A177-3AD203B41FA5}">
                      <a16:colId xmlns:a16="http://schemas.microsoft.com/office/drawing/2014/main" val="20004"/>
                    </a:ext>
                  </a:extLst>
                </a:gridCol>
              </a:tblGrid>
              <a:tr h="963930">
                <a:tc>
                  <a:txBody>
                    <a:bodyPr/>
                    <a:lstStyle/>
                    <a:p>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Median Home Value (2007)</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Median Home Value (2017)</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Median Household Income (2007)</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Median Household Income (2017)</a:t>
                      </a:r>
                      <a:endParaRPr lang="en-US" sz="1500" dirty="0">
                        <a:latin typeface="Georgia Pro" panose="02040502050405020303" pitchFamily="18" charset="0"/>
                        <a:cs typeface="Arial" panose="020B0604020202020204" pitchFamily="34" charset="0"/>
                      </a:endParaRPr>
                    </a:p>
                  </a:txBody>
                  <a:tcPr anchor="ctr"/>
                </a:tc>
                <a:extLst>
                  <a:ext uri="{0D108BD9-81ED-4DB2-BD59-A6C34878D82A}">
                    <a16:rowId xmlns:a16="http://schemas.microsoft.com/office/drawing/2014/main" val="10000"/>
                  </a:ext>
                </a:extLst>
              </a:tr>
              <a:tr h="306705">
                <a:tc>
                  <a:txBody>
                    <a:bodyPr/>
                    <a:lstStyle/>
                    <a:p>
                      <a:r>
                        <a:rPr lang="en-US" sz="1500" dirty="0">
                          <a:latin typeface="Georgia Pro" panose="02040502050405020303" pitchFamily="18" charset="0"/>
                        </a:rPr>
                        <a:t>Santa Rosa</a:t>
                      </a:r>
                      <a:endParaRPr lang="en-US" sz="1500" kern="1200" dirty="0">
                        <a:solidFill>
                          <a:schemeClr val="dk1"/>
                        </a:solidFill>
                        <a:latin typeface="Georgia Pro" panose="02040502050405020303" pitchFamily="18"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eorgia Pro" panose="02040502050405020303" pitchFamily="18" charset="0"/>
                        </a:rPr>
                        <a:t>$557,800</a:t>
                      </a:r>
                      <a:endParaRPr lang="en-US" sz="1500" dirty="0">
                        <a:latin typeface="Georgia Pro" panose="02040502050405020303"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eorgia Pro" panose="02040502050405020303" pitchFamily="18" charset="0"/>
                        </a:rPr>
                        <a:t>$568,200</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$56,966</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$75,356</a:t>
                      </a:r>
                      <a:endParaRPr lang="en-US" sz="1500" dirty="0">
                        <a:latin typeface="Georgia Pro" panose="02040502050405020303" pitchFamily="18" charset="0"/>
                        <a:cs typeface="Arial" panose="020B0604020202020204" pitchFamily="34" charset="0"/>
                      </a:endParaRPr>
                    </a:p>
                  </a:txBody>
                  <a:tcPr anchor="ctr"/>
                </a:tc>
                <a:extLst>
                  <a:ext uri="{0D108BD9-81ED-4DB2-BD59-A6C34878D82A}">
                    <a16:rowId xmlns:a16="http://schemas.microsoft.com/office/drawing/2014/main" val="10001"/>
                  </a:ext>
                </a:extLst>
              </a:tr>
              <a:tr h="306705">
                <a:tc>
                  <a:txBody>
                    <a:bodyPr/>
                    <a:lstStyle/>
                    <a:p>
                      <a:r>
                        <a:rPr lang="en-US" sz="1500" dirty="0">
                          <a:latin typeface="Georgia Pro" panose="02040502050405020303" pitchFamily="18" charset="0"/>
                        </a:rPr>
                        <a:t>Santa Clara</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$686,400</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$1,001,100</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$75,687</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$115,375</a:t>
                      </a:r>
                      <a:endParaRPr lang="en-US" sz="1500" dirty="0">
                        <a:latin typeface="Georgia Pro" panose="02040502050405020303" pitchFamily="18" charset="0"/>
                        <a:cs typeface="Arial" panose="020B0604020202020204" pitchFamily="34" charset="0"/>
                      </a:endParaRPr>
                    </a:p>
                  </a:txBody>
                  <a:tcPr anchor="ctr"/>
                </a:tc>
                <a:extLst>
                  <a:ext uri="{0D108BD9-81ED-4DB2-BD59-A6C34878D82A}">
                    <a16:rowId xmlns:a16="http://schemas.microsoft.com/office/drawing/2014/main" val="10002"/>
                  </a:ext>
                </a:extLst>
              </a:tr>
              <a:tr h="525780">
                <a:tc>
                  <a:txBody>
                    <a:bodyPr/>
                    <a:lstStyle/>
                    <a:p>
                      <a:r>
                        <a:rPr lang="en-US" sz="1500" dirty="0">
                          <a:latin typeface="Georgia Pro" panose="02040502050405020303" pitchFamily="18" charset="0"/>
                        </a:rPr>
                        <a:t>Santa Rosa Lead</a:t>
                      </a:r>
                      <a:r>
                        <a:rPr lang="en-US" sz="1500" baseline="0" dirty="0">
                          <a:latin typeface="Georgia Pro" panose="02040502050405020303" pitchFamily="18" charset="0"/>
                        </a:rPr>
                        <a:t> / Lag ($)</a:t>
                      </a:r>
                      <a:endParaRPr lang="en-US" sz="1500" dirty="0">
                        <a:latin typeface="Georgia Pro" panose="02040502050405020303"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eorgia Pro" panose="02040502050405020303" pitchFamily="18" charset="0"/>
                        </a:rPr>
                        <a:t>($128,600)</a:t>
                      </a:r>
                      <a:endParaRPr lang="en-US" sz="1500" dirty="0">
                        <a:latin typeface="Georgia Pro" panose="02040502050405020303"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eorgia Pro" panose="02040502050405020303" pitchFamily="18" charset="0"/>
                        </a:rPr>
                        <a:t>($432,900)</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($18,721)</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($40,019)</a:t>
                      </a:r>
                      <a:endParaRPr lang="en-US" sz="1500" dirty="0">
                        <a:latin typeface="Georgia Pro" panose="02040502050405020303" pitchFamily="18" charset="0"/>
                        <a:cs typeface="Arial" panose="020B0604020202020204" pitchFamily="34" charset="0"/>
                      </a:endParaRPr>
                    </a:p>
                  </a:txBody>
                  <a:tcPr anchor="ctr"/>
                </a:tc>
                <a:extLst>
                  <a:ext uri="{0D108BD9-81ED-4DB2-BD59-A6C34878D82A}">
                    <a16:rowId xmlns:a16="http://schemas.microsoft.com/office/drawing/2014/main" val="10003"/>
                  </a:ext>
                </a:extLst>
              </a:tr>
              <a:tr h="525780">
                <a:tc>
                  <a:txBody>
                    <a:bodyPr/>
                    <a:lstStyle/>
                    <a:p>
                      <a:r>
                        <a:rPr lang="en-US" sz="1500" dirty="0">
                          <a:latin typeface="Georgia Pro" panose="02040502050405020303" pitchFamily="18" charset="0"/>
                        </a:rPr>
                        <a:t>Santa Rosa Lead / Lag (%)</a:t>
                      </a:r>
                      <a:endParaRPr lang="en-US" sz="1500" dirty="0">
                        <a:latin typeface="Georgia Pro" panose="02040502050405020303"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eorgia Pro" panose="02040502050405020303" pitchFamily="18" charset="0"/>
                        </a:rPr>
                        <a:t>(23.1%)</a:t>
                      </a:r>
                      <a:endParaRPr lang="en-US" sz="1500" dirty="0">
                        <a:latin typeface="Georgia Pro" panose="02040502050405020303" pitchFamily="18"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eorgia Pro" panose="02040502050405020303" pitchFamily="18" charset="0"/>
                        </a:rPr>
                        <a:t>(76.2%)</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(32.9%)</a:t>
                      </a:r>
                      <a:endParaRPr lang="en-US" sz="1500" dirty="0">
                        <a:latin typeface="Georgia Pro" panose="02040502050405020303" pitchFamily="18" charset="0"/>
                        <a:cs typeface="Arial" panose="020B0604020202020204" pitchFamily="34" charset="0"/>
                      </a:endParaRPr>
                    </a:p>
                  </a:txBody>
                  <a:tcPr anchor="ctr"/>
                </a:tc>
                <a:tc>
                  <a:txBody>
                    <a:bodyPr/>
                    <a:lstStyle/>
                    <a:p>
                      <a:pPr algn="ctr"/>
                      <a:r>
                        <a:rPr lang="en-US" sz="1500" dirty="0">
                          <a:latin typeface="Georgia Pro" panose="02040502050405020303" pitchFamily="18" charset="0"/>
                        </a:rPr>
                        <a:t>(53.1%)</a:t>
                      </a:r>
                      <a:endParaRPr lang="en-US" sz="1500" dirty="0">
                        <a:latin typeface="Georgia Pro" panose="02040502050405020303" pitchFamily="18"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3711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01A2F-CFFF-FC42-BBDF-B31DECCFA0EB}"/>
              </a:ext>
            </a:extLst>
          </p:cNvPr>
          <p:cNvSpPr>
            <a:spLocks noGrp="1"/>
          </p:cNvSpPr>
          <p:nvPr>
            <p:ph sz="half" idx="2"/>
          </p:nvPr>
        </p:nvSpPr>
        <p:spPr>
          <a:xfrm>
            <a:off x="343930" y="1000567"/>
            <a:ext cx="11504140" cy="4962567"/>
          </a:xfrm>
        </p:spPr>
        <p:txBody>
          <a:bodyPr>
            <a:normAutofit fontScale="55000" lnSpcReduction="20000"/>
          </a:bodyPr>
          <a:lstStyle/>
          <a:p>
            <a:pPr>
              <a:lnSpc>
                <a:spcPct val="120000"/>
              </a:lnSpc>
              <a:buFont typeface="Wingdings" pitchFamily="2" charset="2"/>
              <a:buChar char="§"/>
            </a:pPr>
            <a:r>
              <a:rPr lang="en-US" sz="4000" dirty="0">
                <a:latin typeface="Georgia Pro" panose="02040502050405020303" pitchFamily="18" charset="0"/>
              </a:rPr>
              <a:t>Type of entity (e.g. city, county, type of district) is generally considered very important</a:t>
            </a:r>
          </a:p>
          <a:p>
            <a:pPr>
              <a:lnSpc>
                <a:spcPct val="120000"/>
              </a:lnSpc>
              <a:buFont typeface="Wingdings" pitchFamily="2" charset="2"/>
              <a:buChar char="§"/>
            </a:pPr>
            <a:endParaRPr lang="en-US" sz="900" dirty="0">
              <a:latin typeface="Georgia Pro" panose="02040502050405020303" pitchFamily="18" charset="0"/>
            </a:endParaRPr>
          </a:p>
          <a:p>
            <a:pPr marL="1031875" lvl="1" indent="-571500">
              <a:lnSpc>
                <a:spcPct val="120000"/>
              </a:lnSpc>
              <a:buFont typeface="Courier New" panose="02070309020205020404" pitchFamily="49" charset="0"/>
              <a:buChar char="o"/>
            </a:pPr>
            <a:r>
              <a:rPr lang="en-US" sz="4000" dirty="0">
                <a:latin typeface="Georgia Pro" panose="02040502050405020303" pitchFamily="18" charset="0"/>
              </a:rPr>
              <a:t>However, it is not clear that this should be the case for all types of jobs</a:t>
            </a:r>
          </a:p>
          <a:p>
            <a:pPr marL="1031875" lvl="1" indent="-571500">
              <a:lnSpc>
                <a:spcPct val="120000"/>
              </a:lnSpc>
              <a:buFont typeface="Courier New" panose="02070309020205020404" pitchFamily="49" charset="0"/>
              <a:buChar char="o"/>
            </a:pPr>
            <a:endParaRPr lang="en-US" sz="900" dirty="0">
              <a:latin typeface="Georgia Pro" panose="02040502050405020303" pitchFamily="18" charset="0"/>
            </a:endParaRPr>
          </a:p>
          <a:p>
            <a:pPr>
              <a:lnSpc>
                <a:spcPct val="120000"/>
              </a:lnSpc>
              <a:buFont typeface="Wingdings" pitchFamily="2" charset="2"/>
              <a:buChar char="§"/>
            </a:pPr>
            <a:r>
              <a:rPr lang="en-US" sz="4000" dirty="0">
                <a:latin typeface="Georgia Pro" panose="02040502050405020303" pitchFamily="18" charset="0"/>
              </a:rPr>
              <a:t>There is a great deal of overlap in the types of workers employed by cities and counties </a:t>
            </a:r>
          </a:p>
          <a:p>
            <a:pPr>
              <a:lnSpc>
                <a:spcPct val="120000"/>
              </a:lnSpc>
              <a:buFont typeface="Wingdings" pitchFamily="2" charset="2"/>
              <a:buChar char="§"/>
            </a:pPr>
            <a:endParaRPr lang="en-US" sz="900" dirty="0">
              <a:latin typeface="Georgia Pro" panose="02040502050405020303" pitchFamily="18" charset="0"/>
            </a:endParaRPr>
          </a:p>
          <a:p>
            <a:pPr>
              <a:lnSpc>
                <a:spcPct val="120000"/>
              </a:lnSpc>
              <a:buFont typeface="Wingdings" pitchFamily="2" charset="2"/>
              <a:buChar char="§"/>
            </a:pPr>
            <a:r>
              <a:rPr lang="en-US" sz="4000" dirty="0">
                <a:latin typeface="Georgia Pro" panose="02040502050405020303" pitchFamily="18" charset="0"/>
              </a:rPr>
              <a:t>If you are doing a survey in a city, the county in which it is located can be highly comparable for many jobs</a:t>
            </a:r>
          </a:p>
          <a:p>
            <a:pPr>
              <a:lnSpc>
                <a:spcPct val="120000"/>
              </a:lnSpc>
              <a:buFont typeface="Wingdings" pitchFamily="2" charset="2"/>
              <a:buChar char="§"/>
            </a:pPr>
            <a:endParaRPr lang="en-US" sz="900" dirty="0">
              <a:latin typeface="Georgia Pro" panose="02040502050405020303" pitchFamily="18" charset="0"/>
            </a:endParaRPr>
          </a:p>
          <a:p>
            <a:pPr>
              <a:lnSpc>
                <a:spcPct val="120000"/>
              </a:lnSpc>
              <a:buFont typeface="Wingdings" pitchFamily="2" charset="2"/>
              <a:buChar char="§"/>
            </a:pPr>
            <a:r>
              <a:rPr lang="en-US" sz="4000" dirty="0">
                <a:latin typeface="Georgia Pro" panose="02040502050405020303" pitchFamily="18" charset="0"/>
              </a:rPr>
              <a:t>On the other hand, scale, organizational responsibilities, career paths and promotional opportunities, and employer financial factors can all vary significantly </a:t>
            </a:r>
          </a:p>
          <a:p>
            <a:pPr>
              <a:lnSpc>
                <a:spcPct val="120000"/>
              </a:lnSpc>
              <a:buFont typeface="Wingdings" pitchFamily="2" charset="2"/>
              <a:buChar char="§"/>
            </a:pPr>
            <a:endParaRPr lang="en-US" sz="900" dirty="0">
              <a:latin typeface="Georgia Pro" panose="02040502050405020303" pitchFamily="18" charset="0"/>
            </a:endParaRPr>
          </a:p>
          <a:p>
            <a:pPr>
              <a:lnSpc>
                <a:spcPct val="120000"/>
              </a:lnSpc>
              <a:buFont typeface="Wingdings" pitchFamily="2" charset="2"/>
              <a:buChar char="§"/>
            </a:pPr>
            <a:r>
              <a:rPr lang="en-US" sz="4000" dirty="0">
                <a:latin typeface="Georgia Pro" panose="02040502050405020303" pitchFamily="18" charset="0"/>
              </a:rPr>
              <a:t>Universes may be different for different jobs (e.g. higher-level jobs may recruit from a wider universe)</a:t>
            </a:r>
          </a:p>
          <a:p>
            <a:endParaRPr lang="en-US" dirty="0"/>
          </a:p>
        </p:txBody>
      </p:sp>
      <p:sp>
        <p:nvSpPr>
          <p:cNvPr id="4" name="Slide Number Placeholder 3">
            <a:extLst>
              <a:ext uri="{FF2B5EF4-FFF2-40B4-BE49-F238E27FC236}">
                <a16:creationId xmlns:a16="http://schemas.microsoft.com/office/drawing/2014/main" id="{10AFE85B-CE04-AC4D-8B41-6654FDC871C8}"/>
              </a:ext>
            </a:extLst>
          </p:cNvPr>
          <p:cNvSpPr>
            <a:spLocks noGrp="1"/>
          </p:cNvSpPr>
          <p:nvPr>
            <p:ph type="sldNum" sz="quarter" idx="12"/>
          </p:nvPr>
        </p:nvSpPr>
        <p:spPr/>
        <p:txBody>
          <a:bodyPr/>
          <a:lstStyle/>
          <a:p>
            <a:fld id="{76EFBEE3-2A9E-304D-B391-B568C310982A}" type="slidenum">
              <a:rPr lang="en-US" smtClean="0"/>
              <a:pPr/>
              <a:t>8</a:t>
            </a:fld>
            <a:endParaRPr lang="en-US" dirty="0"/>
          </a:p>
        </p:txBody>
      </p:sp>
      <p:sp>
        <p:nvSpPr>
          <p:cNvPr id="2" name="Title 1">
            <a:extLst>
              <a:ext uri="{FF2B5EF4-FFF2-40B4-BE49-F238E27FC236}">
                <a16:creationId xmlns:a16="http://schemas.microsoft.com/office/drawing/2014/main" id="{B2B191AC-7DCC-7E47-A48E-001CA1AF4BA0}"/>
              </a:ext>
            </a:extLst>
          </p:cNvPr>
          <p:cNvSpPr>
            <a:spLocks noGrp="1"/>
          </p:cNvSpPr>
          <p:nvPr>
            <p:ph type="title"/>
          </p:nvPr>
        </p:nvSpPr>
        <p:spPr>
          <a:xfrm>
            <a:off x="343930" y="252078"/>
            <a:ext cx="11504140" cy="598702"/>
          </a:xfrm>
        </p:spPr>
        <p:txBody>
          <a:bodyPr>
            <a:normAutofit fontScale="90000"/>
          </a:bodyPr>
          <a:lstStyle/>
          <a:p>
            <a:r>
              <a:rPr lang="en-US" dirty="0">
                <a:latin typeface="Georgia Pro" panose="02040502050405020303" pitchFamily="18" charset="0"/>
              </a:rPr>
              <a:t>CRITERIA #2: TYPE OF ENTITY AND JOB </a:t>
            </a:r>
          </a:p>
        </p:txBody>
      </p:sp>
    </p:spTree>
    <p:extLst>
      <p:ext uri="{BB962C8B-B14F-4D97-AF65-F5344CB8AC3E}">
        <p14:creationId xmlns:p14="http://schemas.microsoft.com/office/powerpoint/2010/main" val="2713592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5E57BA-E0C8-9B4E-9696-DB786C44E4F0}"/>
              </a:ext>
            </a:extLst>
          </p:cNvPr>
          <p:cNvSpPr>
            <a:spLocks noGrp="1"/>
          </p:cNvSpPr>
          <p:nvPr>
            <p:ph sz="quarter" idx="4"/>
          </p:nvPr>
        </p:nvSpPr>
        <p:spPr>
          <a:xfrm>
            <a:off x="566436" y="1278537"/>
            <a:ext cx="5675868" cy="4360263"/>
          </a:xfrm>
        </p:spPr>
        <p:txBody>
          <a:bodyPr/>
          <a:lstStyle/>
          <a:p>
            <a:pPr>
              <a:lnSpc>
                <a:spcPct val="100000"/>
              </a:lnSpc>
              <a:spcBef>
                <a:spcPts val="600"/>
              </a:spcBef>
              <a:buSzPct val="90000"/>
              <a:buFont typeface="Wingdings" pitchFamily="2" charset="2"/>
              <a:buChar char="§"/>
            </a:pPr>
            <a:r>
              <a:rPr lang="en-US" sz="2700" dirty="0">
                <a:latin typeface="Georgia Pro" panose="02040502050405020303" pitchFamily="18" charset="0"/>
              </a:rPr>
              <a:t>Ignores historical commute patterns and physical barriers (e.g. rivers, mountains)</a:t>
            </a:r>
          </a:p>
          <a:p>
            <a:pPr>
              <a:lnSpc>
                <a:spcPct val="100000"/>
              </a:lnSpc>
              <a:spcBef>
                <a:spcPts val="600"/>
              </a:spcBef>
              <a:buSzPct val="90000"/>
              <a:buFont typeface="Wingdings" pitchFamily="2" charset="2"/>
              <a:buChar char="§"/>
            </a:pPr>
            <a:endParaRPr lang="en-US" sz="500" dirty="0">
              <a:latin typeface="Georgia Pro" panose="02040502050405020303" pitchFamily="18" charset="0"/>
            </a:endParaRPr>
          </a:p>
          <a:p>
            <a:pPr>
              <a:lnSpc>
                <a:spcPct val="100000"/>
              </a:lnSpc>
              <a:spcBef>
                <a:spcPts val="600"/>
              </a:spcBef>
              <a:buSzPct val="90000"/>
              <a:buFont typeface="Wingdings" pitchFamily="2" charset="2"/>
              <a:buChar char="§"/>
            </a:pPr>
            <a:r>
              <a:rPr lang="en-US" sz="2700" dirty="0">
                <a:solidFill>
                  <a:srgbClr val="000000"/>
                </a:solidFill>
                <a:latin typeface="Georgia Pro" panose="02040502050405020303" pitchFamily="18" charset="0"/>
              </a:rPr>
              <a:t>Does not necessarily track where you are hiring from or where your people might be leaving to</a:t>
            </a:r>
          </a:p>
          <a:p>
            <a:pPr>
              <a:lnSpc>
                <a:spcPct val="100000"/>
              </a:lnSpc>
              <a:spcBef>
                <a:spcPts val="600"/>
              </a:spcBef>
              <a:buSzPct val="90000"/>
              <a:buFont typeface="Wingdings" pitchFamily="2" charset="2"/>
              <a:buChar char="§"/>
            </a:pPr>
            <a:endParaRPr lang="en-US" sz="500" dirty="0">
              <a:solidFill>
                <a:srgbClr val="000000"/>
              </a:solidFill>
              <a:latin typeface="Georgia Pro" panose="02040502050405020303" pitchFamily="18" charset="0"/>
            </a:endParaRPr>
          </a:p>
          <a:p>
            <a:pPr>
              <a:lnSpc>
                <a:spcPct val="100000"/>
              </a:lnSpc>
              <a:spcBef>
                <a:spcPts val="600"/>
              </a:spcBef>
              <a:buSzPct val="90000"/>
              <a:buFont typeface="Wingdings" pitchFamily="2" charset="2"/>
              <a:buChar char="§"/>
            </a:pPr>
            <a:r>
              <a:rPr lang="en-US" sz="2700" dirty="0">
                <a:solidFill>
                  <a:srgbClr val="000000"/>
                </a:solidFill>
                <a:latin typeface="Georgia Pro" panose="02040502050405020303" pitchFamily="18" charset="0"/>
              </a:rPr>
              <a:t>Does not necessarily correlate with localized labor markets and cost-of-living</a:t>
            </a:r>
            <a:endParaRPr lang="en-US" sz="2700" dirty="0">
              <a:solidFill>
                <a:srgbClr val="FF0000"/>
              </a:solidFill>
              <a:latin typeface="Georgia Pro" panose="02040502050405020303" pitchFamily="18" charset="0"/>
            </a:endParaRPr>
          </a:p>
        </p:txBody>
      </p:sp>
      <p:sp>
        <p:nvSpPr>
          <p:cNvPr id="6" name="Slide Number Placeholder 5">
            <a:extLst>
              <a:ext uri="{FF2B5EF4-FFF2-40B4-BE49-F238E27FC236}">
                <a16:creationId xmlns:a16="http://schemas.microsoft.com/office/drawing/2014/main" id="{C53969DE-29C7-EB4E-8F19-28C6A86C2EF5}"/>
              </a:ext>
            </a:extLst>
          </p:cNvPr>
          <p:cNvSpPr>
            <a:spLocks noGrp="1"/>
          </p:cNvSpPr>
          <p:nvPr>
            <p:ph type="sldNum" sz="quarter" idx="12"/>
          </p:nvPr>
        </p:nvSpPr>
        <p:spPr/>
        <p:txBody>
          <a:bodyPr/>
          <a:lstStyle/>
          <a:p>
            <a:fld id="{76EFBEE3-2A9E-304D-B391-B568C310982A}" type="slidenum">
              <a:rPr lang="en-US" smtClean="0"/>
              <a:pPr/>
              <a:t>9</a:t>
            </a:fld>
            <a:endParaRPr lang="en-US"/>
          </a:p>
        </p:txBody>
      </p:sp>
      <p:sp>
        <p:nvSpPr>
          <p:cNvPr id="7" name="Title 6">
            <a:extLst>
              <a:ext uri="{FF2B5EF4-FFF2-40B4-BE49-F238E27FC236}">
                <a16:creationId xmlns:a16="http://schemas.microsoft.com/office/drawing/2014/main" id="{ECED48A1-6BC3-A445-A2B3-9379EB20D6C9}"/>
              </a:ext>
            </a:extLst>
          </p:cNvPr>
          <p:cNvSpPr>
            <a:spLocks noGrp="1"/>
          </p:cNvSpPr>
          <p:nvPr>
            <p:ph type="title"/>
          </p:nvPr>
        </p:nvSpPr>
        <p:spPr/>
        <p:txBody>
          <a:bodyPr>
            <a:normAutofit fontScale="90000"/>
          </a:bodyPr>
          <a:lstStyle/>
          <a:p>
            <a:r>
              <a:rPr lang="en-US" dirty="0">
                <a:latin typeface="Georgia Pro" panose="02040502050405020303" pitchFamily="18" charset="0"/>
              </a:rPr>
              <a:t>CRITERIA #3: PROXIMITY – BY MILES</a:t>
            </a:r>
          </a:p>
        </p:txBody>
      </p:sp>
      <p:graphicFrame>
        <p:nvGraphicFramePr>
          <p:cNvPr id="8" name="Table 7">
            <a:extLst>
              <a:ext uri="{FF2B5EF4-FFF2-40B4-BE49-F238E27FC236}">
                <a16:creationId xmlns:a16="http://schemas.microsoft.com/office/drawing/2014/main" id="{9F4241EB-A641-5941-812D-42E36D029F27}"/>
              </a:ext>
            </a:extLst>
          </p:cNvPr>
          <p:cNvGraphicFramePr>
            <a:graphicFrameLocks noGrp="1"/>
          </p:cNvGraphicFramePr>
          <p:nvPr>
            <p:extLst>
              <p:ext uri="{D42A27DB-BD31-4B8C-83A1-F6EECF244321}">
                <p14:modId xmlns:p14="http://schemas.microsoft.com/office/powerpoint/2010/main" val="3195733552"/>
              </p:ext>
            </p:extLst>
          </p:nvPr>
        </p:nvGraphicFramePr>
        <p:xfrm>
          <a:off x="6477478" y="1278537"/>
          <a:ext cx="5148086" cy="3999564"/>
        </p:xfrm>
        <a:graphic>
          <a:graphicData uri="http://schemas.openxmlformats.org/drawingml/2006/table">
            <a:tbl>
              <a:tblPr/>
              <a:tblGrid>
                <a:gridCol w="2782749">
                  <a:extLst>
                    <a:ext uri="{9D8B030D-6E8A-4147-A177-3AD203B41FA5}">
                      <a16:colId xmlns:a16="http://schemas.microsoft.com/office/drawing/2014/main" val="20000"/>
                    </a:ext>
                  </a:extLst>
                </a:gridCol>
                <a:gridCol w="2365337">
                  <a:extLst>
                    <a:ext uri="{9D8B030D-6E8A-4147-A177-3AD203B41FA5}">
                      <a16:colId xmlns:a16="http://schemas.microsoft.com/office/drawing/2014/main" val="20001"/>
                    </a:ext>
                  </a:extLst>
                </a:gridCol>
              </a:tblGrid>
              <a:tr h="222169">
                <a:tc>
                  <a:txBody>
                    <a:bodyPr/>
                    <a:lstStyle/>
                    <a:p>
                      <a:pPr algn="ctr" fontAlgn="ctr"/>
                      <a:r>
                        <a:rPr lang="en-US" sz="1400" b="1" i="0" u="none" strike="noStrike" dirty="0">
                          <a:solidFill>
                            <a:srgbClr val="FFFFFF"/>
                          </a:solidFill>
                          <a:effectLst/>
                          <a:latin typeface="Georgia Pro" panose="02040502050405020303" pitchFamily="18" charset="0"/>
                        </a:rPr>
                        <a:t>City</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n-US" sz="1400" b="1" i="0" u="none" strike="noStrike" dirty="0">
                          <a:solidFill>
                            <a:srgbClr val="FFFFFF"/>
                          </a:solidFill>
                          <a:effectLst/>
                          <a:latin typeface="Georgia Pro" panose="02040502050405020303" pitchFamily="18" charset="0"/>
                        </a:rPr>
                        <a:t>Distance</a:t>
                      </a:r>
                      <a:r>
                        <a:rPr lang="en-US" sz="1400" b="1" i="0" u="none" strike="noStrike" baseline="0" dirty="0">
                          <a:solidFill>
                            <a:srgbClr val="FFFFFF"/>
                          </a:solidFill>
                          <a:effectLst/>
                          <a:latin typeface="Georgia Pro" panose="02040502050405020303" pitchFamily="18" charset="0"/>
                        </a:rPr>
                        <a:t> (miles)</a:t>
                      </a:r>
                      <a:endParaRPr lang="en-US" sz="1400" b="1" i="0" u="none" strike="noStrike" dirty="0">
                        <a:solidFill>
                          <a:srgbClr val="FFFFFF"/>
                        </a:solidFill>
                        <a:effectLst/>
                        <a:latin typeface="Georgia Pro" panose="02040502050405020303" pitchFamily="18" charset="0"/>
                      </a:endParaRP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Fremont</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85.0</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030">
                <a:tc>
                  <a:txBody>
                    <a:bodyPr/>
                    <a:lstStyle/>
                    <a:p>
                      <a:pPr algn="ctr" fontAlgn="ctr"/>
                      <a:r>
                        <a:rPr lang="en-US" sz="1400" b="1" i="1" u="none" strike="noStrike" baseline="0" dirty="0">
                          <a:solidFill>
                            <a:srgbClr val="000000"/>
                          </a:solidFill>
                          <a:effectLst/>
                          <a:latin typeface="Georgia Pro" panose="02040502050405020303" pitchFamily="18" charset="0"/>
                        </a:rPr>
                        <a:t>Santa Rosa</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400" b="1" i="1" u="none" strike="noStrike" baseline="0" dirty="0">
                          <a:solidFill>
                            <a:srgbClr val="000000"/>
                          </a:solidFill>
                          <a:effectLst/>
                          <a:latin typeface="Georgia Pro" panose="02040502050405020303" pitchFamily="18" charset="0"/>
                        </a:rPr>
                        <a:t>--</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Hayward</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73.1</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Concord</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75.2</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Berkeley</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54.6</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Vallejo</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42.1</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22169">
                <a:tc>
                  <a:txBody>
                    <a:bodyPr/>
                    <a:lstStyle/>
                    <a:p>
                      <a:pPr algn="ctr" fontAlgn="ctr"/>
                      <a:r>
                        <a:rPr lang="en-US" sz="1400" b="0" i="0" u="none" strike="noStrike" baseline="0">
                          <a:solidFill>
                            <a:srgbClr val="000000"/>
                          </a:solidFill>
                          <a:effectLst/>
                          <a:latin typeface="Georgia Pro" panose="02040502050405020303" pitchFamily="18" charset="0"/>
                        </a:rPr>
                        <a:t>Antioch</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75.0</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22169">
                <a:tc>
                  <a:txBody>
                    <a:bodyPr/>
                    <a:lstStyle/>
                    <a:p>
                      <a:pPr algn="ctr" fontAlgn="ctr"/>
                      <a:r>
                        <a:rPr lang="en-US" sz="1400" b="0" i="0" u="none" strike="noStrike" baseline="0">
                          <a:solidFill>
                            <a:srgbClr val="000000"/>
                          </a:solidFill>
                          <a:effectLst/>
                          <a:latin typeface="Georgia Pro" panose="02040502050405020303" pitchFamily="18" charset="0"/>
                        </a:rPr>
                        <a:t>Fairfield</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54.5</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22169">
                <a:tc>
                  <a:txBody>
                    <a:bodyPr/>
                    <a:lstStyle/>
                    <a:p>
                      <a:pPr algn="ctr" fontAlgn="ctr"/>
                      <a:r>
                        <a:rPr lang="en-US" sz="1400" b="0" i="0" u="none" strike="noStrike" baseline="0">
                          <a:solidFill>
                            <a:srgbClr val="000000"/>
                          </a:solidFill>
                          <a:effectLst/>
                          <a:latin typeface="Georgia Pro" panose="02040502050405020303" pitchFamily="18" charset="0"/>
                        </a:rPr>
                        <a:t>Richmond</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48.7</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22169">
                <a:tc>
                  <a:txBody>
                    <a:bodyPr/>
                    <a:lstStyle/>
                    <a:p>
                      <a:pPr algn="ctr" fontAlgn="ctr"/>
                      <a:r>
                        <a:rPr lang="en-US" sz="1400" b="0" i="0" u="none" strike="noStrike" baseline="0">
                          <a:solidFill>
                            <a:srgbClr val="000000"/>
                          </a:solidFill>
                          <a:effectLst/>
                          <a:latin typeface="Georgia Pro" panose="02040502050405020303" pitchFamily="18" charset="0"/>
                        </a:rPr>
                        <a:t>Daly City</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58.9</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22169">
                <a:tc>
                  <a:txBody>
                    <a:bodyPr/>
                    <a:lstStyle/>
                    <a:p>
                      <a:pPr algn="ctr" fontAlgn="ctr"/>
                      <a:r>
                        <a:rPr lang="en-US" sz="1400" b="0" i="0" u="none" strike="noStrike" baseline="0">
                          <a:solidFill>
                            <a:srgbClr val="000000"/>
                          </a:solidFill>
                          <a:effectLst/>
                          <a:latin typeface="Georgia Pro" panose="02040502050405020303" pitchFamily="18" charset="0"/>
                        </a:rPr>
                        <a:t>San Mateo</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73.3</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22169">
                <a:tc>
                  <a:txBody>
                    <a:bodyPr/>
                    <a:lstStyle/>
                    <a:p>
                      <a:pPr algn="ctr" fontAlgn="ctr"/>
                      <a:r>
                        <a:rPr lang="en-US" sz="1400" b="0" i="0" u="none" strike="noStrike" baseline="0">
                          <a:solidFill>
                            <a:srgbClr val="000000"/>
                          </a:solidFill>
                          <a:effectLst/>
                          <a:latin typeface="Georgia Pro" panose="02040502050405020303" pitchFamily="18" charset="0"/>
                        </a:rPr>
                        <a:t>Vacaville</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64.6</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Livermore</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90.6</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Modesto</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139.7</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4"/>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Sunnyvale</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101.1</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5"/>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Santa Clara</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101.0</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6"/>
                  </a:ext>
                </a:extLst>
              </a:tr>
              <a:tr h="222169">
                <a:tc>
                  <a:txBody>
                    <a:bodyPr/>
                    <a:lstStyle/>
                    <a:p>
                      <a:pPr algn="ctr" fontAlgn="ctr"/>
                      <a:r>
                        <a:rPr lang="en-US" sz="1400" b="0" i="0" u="none" strike="noStrike" baseline="0" dirty="0">
                          <a:solidFill>
                            <a:srgbClr val="000000"/>
                          </a:solidFill>
                          <a:effectLst/>
                          <a:latin typeface="Georgia Pro" panose="02040502050405020303" pitchFamily="18" charset="0"/>
                        </a:rPr>
                        <a:t>Tracy</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400" b="0" i="0" u="none" strike="noStrike" baseline="0" dirty="0">
                          <a:solidFill>
                            <a:srgbClr val="000000"/>
                          </a:solidFill>
                          <a:effectLst/>
                          <a:latin typeface="Georgia Pro" panose="02040502050405020303" pitchFamily="18" charset="0"/>
                        </a:rPr>
                        <a:t>105.0</a:t>
                      </a:r>
                    </a:p>
                  </a:txBody>
                  <a:tcPr marL="8838" marR="8838" marT="8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07061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171</TotalTime>
  <Words>4177</Words>
  <Application>Microsoft Office PowerPoint</Application>
  <PresentationFormat>Widescreen</PresentationFormat>
  <Paragraphs>1084</Paragraphs>
  <Slides>51</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Castellar</vt:lpstr>
      <vt:lpstr>Century Gothic</vt:lpstr>
      <vt:lpstr>Courier New</vt:lpstr>
      <vt:lpstr>Georgia</vt:lpstr>
      <vt:lpstr>Georgia Pro</vt:lpstr>
      <vt:lpstr>Wingdings</vt:lpstr>
      <vt:lpstr>Office Theme</vt:lpstr>
      <vt:lpstr>PowerPoint Presentation</vt:lpstr>
      <vt:lpstr>HITCHHIKER’S GUIDE TO THE GALAXY</vt:lpstr>
      <vt:lpstr>PowerPoint Presentation</vt:lpstr>
      <vt:lpstr>DEFINING A UNIVERSE</vt:lpstr>
      <vt:lpstr>PowerPoint Presentation</vt:lpstr>
      <vt:lpstr>CRITERIA #1: HISTORICAL </vt:lpstr>
      <vt:lpstr>CRITERIA #1: HISTORICAL </vt:lpstr>
      <vt:lpstr>CRITERIA #2: TYPE OF ENTITY AND JOB </vt:lpstr>
      <vt:lpstr>CRITERIA #3: PROXIMITY – BY MILES</vt:lpstr>
      <vt:lpstr>CRITERIA #3: PROXIMITY - MSA</vt:lpstr>
      <vt:lpstr>CRITERIA #3: PROXIMITY – MSA</vt:lpstr>
      <vt:lpstr>CRITERIA #4: POPULATION</vt:lpstr>
      <vt:lpstr>CRITERIA #4: POPULATION</vt:lpstr>
      <vt:lpstr>CRITERIA #5: LABOR MARKET – RECRUITMENT AND RESIDENCE DATA</vt:lpstr>
      <vt:lpstr>CRITERIA #5: LABOR MARKET – RECRUITMENT AND RESIDENCE DATA</vt:lpstr>
      <vt:lpstr>CRITERIA #5: LABOR MARKET – RECRUITMENT AND RESIDENCE DATA</vt:lpstr>
      <vt:lpstr>CRITERIA #5: LABOR MARKET – RECRUITMENT AND RESIDENCE DATA</vt:lpstr>
      <vt:lpstr>CRITERIA #6: COMMUNITY FACTORS</vt:lpstr>
      <vt:lpstr>CRITERIA #6: COMMUNITY FACTORS</vt:lpstr>
      <vt:lpstr>CRITERIA #6: COMMUNITY FACTORS</vt:lpstr>
      <vt:lpstr>EMPLOYEE ARGUMENTS/CONCERNS</vt:lpstr>
      <vt:lpstr>WORKING CONDITIONS</vt:lpstr>
      <vt:lpstr>WORKING CONDITIONS</vt:lpstr>
      <vt:lpstr>REGIONAL COST AND PAY DIFFERENCES</vt:lpstr>
      <vt:lpstr>CONSOLIDATING CRITERIA</vt:lpstr>
      <vt:lpstr>INTERNAL COMP &amp; MARKET DRIFT</vt:lpstr>
      <vt:lpstr>INTERNAL COMP &amp; MARKET DRIFT</vt:lpstr>
      <vt:lpstr>SUMMARY:NO PERFECT TWINS</vt:lpstr>
      <vt:lpstr>THE LAKE WOBEGON FALLACY </vt:lpstr>
      <vt:lpstr>LAKE WOBEGON </vt:lpstr>
      <vt:lpstr>IN THE REST OF THE WORLD</vt:lpstr>
      <vt:lpstr>MARKET POSITION WITHIN UNIVERSE</vt:lpstr>
      <vt:lpstr>PHILADELPHIA’S UNIVERSE</vt:lpstr>
      <vt:lpstr>PHILADELPHIA’S EAST COAST CITY UNIVERSE (CIRCA 2017)</vt:lpstr>
      <vt:lpstr>PHILADELPHIA’S EAST COAST CITY UNIVERSE (CIRCA 2017)</vt:lpstr>
      <vt:lpstr>VALLEJO BANKRUPTCY</vt:lpstr>
      <vt:lpstr>VALLEJO BANKRUPTCY</vt:lpstr>
      <vt:lpstr>VALLEJO BANKRUPTCY </vt:lpstr>
      <vt:lpstr>VALLEJO BANKRUPTCY </vt:lpstr>
      <vt:lpstr>VALLEJO BANKRUPTCY</vt:lpstr>
      <vt:lpstr>VALLEJO BANKRUPTCY</vt:lpstr>
      <vt:lpstr>VALLEJO BANKRUPTCY</vt:lpstr>
      <vt:lpstr>VALLEJO BANKRUPTCY</vt:lpstr>
      <vt:lpstr>VALLEJO BANKRUPTCY</vt:lpstr>
      <vt:lpstr>VALLEJO BANKRUPTCY</vt:lpstr>
      <vt:lpstr>VALLEJO BANKRUPTCY</vt:lpstr>
      <vt:lpstr>VALLEJO BANKRUPTCY</vt:lpstr>
      <vt:lpstr>VALLEJO BANKRUPTCY</vt:lpstr>
      <vt:lpstr>VALLEJO BANKRUPTCY</vt:lpstr>
      <vt:lpstr>VALLEJO BANKRUPTCY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Manik Marasinghe</dc:creator>
  <cp:lastModifiedBy>Theresa Conway</cp:lastModifiedBy>
  <cp:revision>22</cp:revision>
  <dcterms:created xsi:type="dcterms:W3CDTF">2019-11-13T18:31:22Z</dcterms:created>
  <dcterms:modified xsi:type="dcterms:W3CDTF">2019-11-13T23:24:06Z</dcterms:modified>
</cp:coreProperties>
</file>