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60"/>
  </p:notesMasterIdLst>
  <p:sldIdLst>
    <p:sldId id="256" r:id="rId5"/>
    <p:sldId id="258" r:id="rId6"/>
    <p:sldId id="257" r:id="rId7"/>
    <p:sldId id="331" r:id="rId8"/>
    <p:sldId id="263" r:id="rId9"/>
    <p:sldId id="260" r:id="rId10"/>
    <p:sldId id="333" r:id="rId11"/>
    <p:sldId id="334" r:id="rId12"/>
    <p:sldId id="264" r:id="rId13"/>
    <p:sldId id="265" r:id="rId14"/>
    <p:sldId id="267" r:id="rId15"/>
    <p:sldId id="266" r:id="rId16"/>
    <p:sldId id="269" r:id="rId17"/>
    <p:sldId id="268" r:id="rId18"/>
    <p:sldId id="295" r:id="rId19"/>
    <p:sldId id="259" r:id="rId20"/>
    <p:sldId id="272" r:id="rId21"/>
    <p:sldId id="300" r:id="rId22"/>
    <p:sldId id="273" r:id="rId23"/>
    <p:sldId id="301" r:id="rId24"/>
    <p:sldId id="274" r:id="rId25"/>
    <p:sldId id="303" r:id="rId26"/>
    <p:sldId id="275" r:id="rId27"/>
    <p:sldId id="304" r:id="rId28"/>
    <p:sldId id="277" r:id="rId29"/>
    <p:sldId id="276" r:id="rId30"/>
    <p:sldId id="310" r:id="rId31"/>
    <p:sldId id="306" r:id="rId32"/>
    <p:sldId id="279" r:id="rId33"/>
    <p:sldId id="324" r:id="rId34"/>
    <p:sldId id="308" r:id="rId35"/>
    <p:sldId id="312" r:id="rId36"/>
    <p:sldId id="313" r:id="rId37"/>
    <p:sldId id="283" r:id="rId38"/>
    <p:sldId id="315" r:id="rId39"/>
    <p:sldId id="278" r:id="rId40"/>
    <p:sldId id="309" r:id="rId41"/>
    <p:sldId id="307" r:id="rId42"/>
    <p:sldId id="284" r:id="rId43"/>
    <p:sldId id="318" r:id="rId44"/>
    <p:sldId id="285" r:id="rId45"/>
    <p:sldId id="320" r:id="rId46"/>
    <p:sldId id="321" r:id="rId47"/>
    <p:sldId id="319" r:id="rId48"/>
    <p:sldId id="287" r:id="rId49"/>
    <p:sldId id="288" r:id="rId50"/>
    <p:sldId id="325" r:id="rId51"/>
    <p:sldId id="289" r:id="rId52"/>
    <p:sldId id="290" r:id="rId53"/>
    <p:sldId id="328" r:id="rId54"/>
    <p:sldId id="330" r:id="rId55"/>
    <p:sldId id="329" r:id="rId56"/>
    <p:sldId id="327" r:id="rId57"/>
    <p:sldId id="335" r:id="rId58"/>
    <p:sldId id="262" r:id="rId5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53A7"/>
    <a:srgbClr val="3B3BE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9477" autoAdjust="0"/>
    <p:restoredTop sz="50877" autoAdjust="0"/>
  </p:normalViewPr>
  <p:slideViewPr>
    <p:cSldViewPr snapToGrid="0" snapToObjects="1">
      <p:cViewPr varScale="1">
        <p:scale>
          <a:sx n="30" d="100"/>
          <a:sy n="30" d="100"/>
        </p:scale>
        <p:origin x="580" y="36"/>
      </p:cViewPr>
      <p:guideLst/>
    </p:cSldViewPr>
  </p:slideViewPr>
  <p:outlineViewPr>
    <p:cViewPr>
      <p:scale>
        <a:sx n="33" d="100"/>
        <a:sy n="33" d="100"/>
      </p:scale>
      <p:origin x="0" y="-9864"/>
    </p:cViewPr>
  </p:outlin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5" Type="http://schemas.openxmlformats.org/officeDocument/2006/relationships/slide" Target="slides/slide1.xml"/><Relationship Id="rId61" Type="http://schemas.openxmlformats.org/officeDocument/2006/relationships/presProps" Target="presProps.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F44FD2D-5A19-CD4D-819F-5466330BA31B}" type="datetimeFigureOut">
              <a:rPr lang="en-US" smtClean="0"/>
              <a:t>10/22/2020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46639BD-53A4-B547-A66B-15231F6D23C2}" type="slidenum">
              <a:rPr lang="en-US" smtClean="0"/>
              <a:t>‹#›</a:t>
            </a:fld>
            <a:endParaRPr lang="en-US"/>
          </a:p>
        </p:txBody>
      </p:sp>
    </p:spTree>
    <p:extLst>
      <p:ext uri="{BB962C8B-B14F-4D97-AF65-F5344CB8AC3E}">
        <p14:creationId xmlns:p14="http://schemas.microsoft.com/office/powerpoint/2010/main" val="14436955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www.leginfo.legislature.ca.gov/faces/codes_displayexpandedbranch.xhtml?tocCode=GOV&amp;division=4.&amp;title=1.&amp;part=&amp;chapter=10.7.&amp;article=" TargetMode="External"/><Relationship Id="rId2" Type="http://schemas.openxmlformats.org/officeDocument/2006/relationships/slide" Target="../slides/slide10.xml"/><Relationship Id="rId1" Type="http://schemas.openxmlformats.org/officeDocument/2006/relationships/notesMaster" Target="../notesMasters/notesMaster1.xml"/><Relationship Id="rId5" Type="http://schemas.openxmlformats.org/officeDocument/2006/relationships/hyperlink" Target="http://www.leginfo.legislature.ca.gov/faces/codes_displayexpandedbranch.xhtml?tocCode=GOV&amp;division=4.&amp;title=1.&amp;part=&amp;chapter=12.&amp;article=" TargetMode="External"/><Relationship Id="rId4" Type="http://schemas.openxmlformats.org/officeDocument/2006/relationships/hyperlink" Target="http://www.leginfo.legislature.ca.gov/faces/codes_displayText.xhtml?lawCode=GOV&amp;division=4.&amp;title=1.&amp;part=&amp;chapter=10.&amp;article=" TargetMode="Externa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46639BD-53A4-B547-A66B-15231F6D23C2}" type="slidenum">
              <a:rPr lang="en-US" smtClean="0"/>
              <a:t>3</a:t>
            </a:fld>
            <a:endParaRPr lang="en-US"/>
          </a:p>
        </p:txBody>
      </p:sp>
    </p:spTree>
    <p:extLst>
      <p:ext uri="{BB962C8B-B14F-4D97-AF65-F5344CB8AC3E}">
        <p14:creationId xmlns:p14="http://schemas.microsoft.com/office/powerpoint/2010/main" val="8654991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46639BD-53A4-B547-A66B-15231F6D23C2}" type="slidenum">
              <a:rPr lang="en-US" smtClean="0"/>
              <a:t>14</a:t>
            </a:fld>
            <a:endParaRPr lang="en-US"/>
          </a:p>
        </p:txBody>
      </p:sp>
    </p:spTree>
    <p:extLst>
      <p:ext uri="{BB962C8B-B14F-4D97-AF65-F5344CB8AC3E}">
        <p14:creationId xmlns:p14="http://schemas.microsoft.com/office/powerpoint/2010/main" val="35431159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dirty="0"/>
              <a:t>Summary of Eastern Municipal, just in case: </a:t>
            </a:r>
            <a:br>
              <a:rPr lang="en-GB" b="0" i="0" u="none" strike="noStrike" dirty="0">
                <a:solidFill>
                  <a:srgbClr val="212121"/>
                </a:solidFill>
                <a:effectLst/>
                <a:latin typeface="Arial" panose="020B0604020202020204" pitchFamily="34" charset="0"/>
              </a:rPr>
            </a:br>
            <a:r>
              <a:rPr lang="en-GB" b="0" i="0" u="none" strike="noStrike" dirty="0">
                <a:solidFill>
                  <a:srgbClr val="212121"/>
                </a:solidFill>
                <a:effectLst/>
                <a:latin typeface="Arial" panose="020B0604020202020204" pitchFamily="34" charset="0"/>
              </a:rPr>
              <a:t> </a:t>
            </a:r>
            <a:endParaRPr lang="en-GB" b="0" i="0" dirty="0">
              <a:solidFill>
                <a:srgbClr val="212121"/>
              </a:solidFill>
              <a:effectLst/>
              <a:latin typeface="Arial" panose="020B0604020202020204" pitchFamily="34" charset="0"/>
            </a:endParaRPr>
          </a:p>
          <a:p>
            <a:r>
              <a:rPr lang="en-GB" b="0" i="0" dirty="0">
                <a:solidFill>
                  <a:srgbClr val="212121"/>
                </a:solidFill>
                <a:effectLst/>
                <a:latin typeface="Arial" panose="020B0604020202020204" pitchFamily="34" charset="0"/>
              </a:rPr>
              <a:t>The individual charging party filed an unfair practice charge against the employer-</a:t>
            </a:r>
            <a:r>
              <a:rPr lang="en-GB" b="0" i="0" dirty="0">
                <a:solidFill>
                  <a:srgbClr val="252525"/>
                </a:solidFill>
                <a:effectLst/>
                <a:latin typeface="Arial" panose="020B0604020202020204" pitchFamily="34" charset="0"/>
              </a:rPr>
              <a:t>municipal</a:t>
            </a:r>
            <a:r>
              <a:rPr lang="en-GB" b="0" i="0" dirty="0">
                <a:solidFill>
                  <a:srgbClr val="212121"/>
                </a:solidFill>
                <a:effectLst/>
                <a:latin typeface="Arial" panose="020B0604020202020204" pitchFamily="34" charset="0"/>
              </a:rPr>
              <a:t> water </a:t>
            </a:r>
            <a:r>
              <a:rPr lang="en-GB" b="0" i="0" dirty="0">
                <a:solidFill>
                  <a:srgbClr val="252525"/>
                </a:solidFill>
                <a:effectLst/>
                <a:latin typeface="Arial" panose="020B0604020202020204" pitchFamily="34" charset="0"/>
              </a:rPr>
              <a:t>district</a:t>
            </a:r>
            <a:r>
              <a:rPr lang="en-GB" b="0" i="0" dirty="0">
                <a:solidFill>
                  <a:srgbClr val="212121"/>
                </a:solidFill>
                <a:effectLst/>
                <a:latin typeface="Arial" panose="020B0604020202020204" pitchFamily="34" charset="0"/>
              </a:rPr>
              <a:t>. He alleged, in part, that the employer terminated him as reprisal for his protected activity and that the employer interfered with his protected rights. </a:t>
            </a:r>
          </a:p>
          <a:p>
            <a:endParaRPr lang="en-GB" b="0" i="0" dirty="0">
              <a:solidFill>
                <a:srgbClr val="212121"/>
              </a:solidFill>
              <a:effectLst/>
              <a:latin typeface="Arial" panose="020B0604020202020204" pitchFamily="34" charset="0"/>
            </a:endParaRPr>
          </a:p>
          <a:p>
            <a:r>
              <a:rPr lang="en-GB" b="0" i="0" dirty="0">
                <a:solidFill>
                  <a:srgbClr val="212121"/>
                </a:solidFill>
                <a:effectLst/>
                <a:latin typeface="Arial" panose="020B0604020202020204" pitchFamily="34" charset="0"/>
              </a:rPr>
              <a:t>PERB's ALJ granted part of charging party's summary judgment motion and decided that the employer violated several MMBA provisions. </a:t>
            </a:r>
          </a:p>
          <a:p>
            <a:r>
              <a:rPr lang="en-GB" b="0" i="0" dirty="0">
                <a:solidFill>
                  <a:srgbClr val="212121"/>
                </a:solidFill>
                <a:effectLst/>
                <a:latin typeface="Arial" panose="020B0604020202020204" pitchFamily="34" charset="0"/>
              </a:rPr>
              <a:t>The employer filed exceptions. It disputed the ALJ's conclusion that it admitted facts establishing a prima facie case of retaliation and that it waived all affirmative defences. </a:t>
            </a:r>
          </a:p>
          <a:p>
            <a:endParaRPr lang="en-GB" b="0" i="0" dirty="0">
              <a:solidFill>
                <a:srgbClr val="212121"/>
              </a:solidFill>
              <a:effectLst/>
              <a:latin typeface="Arial" panose="020B0604020202020204" pitchFamily="34" charset="0"/>
            </a:endParaRPr>
          </a:p>
          <a:p>
            <a:r>
              <a:rPr lang="en-GB" b="0" i="0" dirty="0">
                <a:solidFill>
                  <a:srgbClr val="212121"/>
                </a:solidFill>
                <a:effectLst/>
                <a:latin typeface="Arial" panose="020B0604020202020204" pitchFamily="34" charset="0"/>
              </a:rPr>
              <a:t>Upon considering the employer's exceptions, PERB reversed the grant of partial summary judgment and remanded for further proceedings consistent with its decision. It determined that the proposed decision erred by granting partial summary judgment to charging party despite the presence of material disputed facts. PERB determined that summary judgment was inappropriate concerning charging party's retaliation and interference claims because charging party still bore the burden of establishing a prima facie case. PERB also faulted the proposed decision for failing to apply the proper lenient amendment standard to the employer's motion to amend its answer and for finding the equivalent of a waiver or technical default. PERB reasoned that the proposed decision departed from PERB's longstanding policy of refusing to allow legal technicalities to deprive parties of the opportunity to have their issues heard on the merits.</a:t>
            </a:r>
            <a:endParaRPr lang="en-US" dirty="0"/>
          </a:p>
        </p:txBody>
      </p:sp>
      <p:sp>
        <p:nvSpPr>
          <p:cNvPr id="4" name="Slide Number Placeholder 3"/>
          <p:cNvSpPr>
            <a:spLocks noGrp="1"/>
          </p:cNvSpPr>
          <p:nvPr>
            <p:ph type="sldNum" sz="quarter" idx="5"/>
          </p:nvPr>
        </p:nvSpPr>
        <p:spPr/>
        <p:txBody>
          <a:bodyPr/>
          <a:lstStyle/>
          <a:p>
            <a:fld id="{546639BD-53A4-B547-A66B-15231F6D23C2}" type="slidenum">
              <a:rPr lang="en-US" smtClean="0"/>
              <a:t>15</a:t>
            </a:fld>
            <a:endParaRPr lang="en-US"/>
          </a:p>
        </p:txBody>
      </p:sp>
    </p:spTree>
    <p:extLst>
      <p:ext uri="{BB962C8B-B14F-4D97-AF65-F5344CB8AC3E}">
        <p14:creationId xmlns:p14="http://schemas.microsoft.com/office/powerpoint/2010/main" val="30816632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a:lnSpc>
                <a:spcPct val="107000"/>
              </a:lnSpc>
              <a:spcBef>
                <a:spcPts val="0"/>
              </a:spcBef>
              <a:spcAft>
                <a:spcPts val="0"/>
              </a:spcAft>
              <a:buFont typeface="+mj-lt"/>
              <a:buNone/>
            </a:pPr>
            <a:r>
              <a:rPr lang="en-US" sz="1800" dirty="0">
                <a:effectLst/>
                <a:latin typeface="Calibri" panose="020F0502020204030204" pitchFamily="34" charset="0"/>
                <a:ea typeface="Calibri" panose="020F0502020204030204" pitchFamily="34" charset="0"/>
                <a:cs typeface="Times New Roman" panose="02020603050405020304" pitchFamily="18" charset="0"/>
              </a:rPr>
              <a:t>… involves a school district that directed its employees to take vacation instead of paying out accruals. However, the parties were subject to a Collective Bargaining Agreement with language that provided: “vacation accrual in excess of the maximum carry over permitted shall be paid out to employee.”</a:t>
            </a:r>
          </a:p>
          <a:p>
            <a:pPr marL="0" marR="0" lvl="0" indent="0" algn="l">
              <a:lnSpc>
                <a:spcPct val="107000"/>
              </a:lnSpc>
              <a:spcBef>
                <a:spcPts val="0"/>
              </a:spcBef>
              <a:spcAft>
                <a:spcPts val="0"/>
              </a:spcAft>
              <a:buFont typeface="+mj-lt"/>
              <a:buNone/>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school-district employer sent memos to several employees, advising that they had vacation hours over the negotiated maximum carryover and directing each to turn in requested vacation dates within 3 days. </a:t>
            </a:r>
          </a:p>
          <a:p>
            <a:pPr marL="0" marR="0" lvl="0" indent="0" algn="l">
              <a:lnSpc>
                <a:spcPct val="107000"/>
              </a:lnSpc>
              <a:spcBef>
                <a:spcPts val="0"/>
              </a:spcBef>
              <a:spcAft>
                <a:spcPts val="0"/>
              </a:spcAft>
              <a:buFont typeface="+mj-lt"/>
              <a:buNone/>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employees didn’t want to </a:t>
            </a:r>
            <a:r>
              <a:rPr lang="en-US" sz="1100" dirty="0">
                <a:effectLst/>
                <a:latin typeface="Calibri" panose="020F0502020204030204" pitchFamily="34" charset="0"/>
                <a:ea typeface="Calibri" panose="020F0502020204030204" pitchFamily="34" charset="0"/>
                <a:cs typeface="Times New Roman" panose="02020603050405020304" pitchFamily="18" charset="0"/>
              </a:rPr>
              <a:t>take vacation, believing they should be paid for excess hours over the maximum carryover according to the CBA. </a:t>
            </a:r>
          </a:p>
          <a:p>
            <a:pPr marL="0" marR="0" lvl="0" indent="0" algn="l">
              <a:lnSpc>
                <a:spcPct val="107000"/>
              </a:lnSpc>
              <a:spcBef>
                <a:spcPts val="0"/>
              </a:spcBef>
              <a:spcAft>
                <a:spcPts val="0"/>
              </a:spcAft>
              <a:buFont typeface="+mj-lt"/>
              <a:buNone/>
            </a:pPr>
            <a:r>
              <a:rPr lang="en-US" sz="1100" dirty="0">
                <a:effectLst/>
                <a:latin typeface="Calibri" panose="020F0502020204030204" pitchFamily="34" charset="0"/>
                <a:ea typeface="Calibri" panose="020F0502020204030204" pitchFamily="34" charset="0"/>
                <a:cs typeface="Times New Roman" panose="02020603050405020304" pitchFamily="18" charset="0"/>
              </a:rPr>
              <a:t>They submitted the Classified Absence Request Form the school district told them to submit, however in it they stated that they were not requesting or planning to take vacation time that month.</a:t>
            </a:r>
          </a:p>
          <a:p>
            <a:pPr marL="0" marR="0" lvl="0" indent="0" algn="l">
              <a:lnSpc>
                <a:spcPct val="107000"/>
              </a:lnSpc>
              <a:spcBef>
                <a:spcPts val="0"/>
              </a:spcBef>
              <a:spcAft>
                <a:spcPts val="0"/>
              </a:spcAft>
              <a:buFont typeface="+mj-lt"/>
              <a:buNone/>
            </a:pPr>
            <a:r>
              <a:rPr lang="en-US" sz="1100" dirty="0">
                <a:effectLst/>
                <a:latin typeface="Calibri" panose="020F0502020204030204" pitchFamily="34" charset="0"/>
                <a:ea typeface="Calibri" panose="020F0502020204030204" pitchFamily="34" charset="0"/>
                <a:cs typeface="Times New Roman" panose="02020603050405020304" pitchFamily="18" charset="0"/>
              </a:rPr>
              <a:t>A few days later, the employer issued letters of reprimand for failing to timely schedule vacation. </a:t>
            </a:r>
          </a:p>
          <a:p>
            <a:pPr marL="0" marR="0" lvl="0" indent="0" algn="l">
              <a:lnSpc>
                <a:spcPct val="107000"/>
              </a:lnSpc>
              <a:spcBef>
                <a:spcPts val="0"/>
              </a:spcBef>
              <a:spcAft>
                <a:spcPts val="0"/>
              </a:spcAft>
              <a:buFont typeface="+mj-lt"/>
              <a:buNone/>
            </a:pPr>
            <a:r>
              <a:rPr lang="en-US" sz="1100" dirty="0">
                <a:effectLst/>
                <a:latin typeface="Calibri" panose="020F0502020204030204" pitchFamily="34" charset="0"/>
                <a:ea typeface="Calibri" panose="020F0502020204030204" pitchFamily="34" charset="0"/>
                <a:cs typeface="Times New Roman" panose="02020603050405020304" pitchFamily="18" charset="0"/>
              </a:rPr>
              <a:t>The employees did not comply and were charged with insubordination.</a:t>
            </a:r>
          </a:p>
          <a:p>
            <a:pPr marL="0" marR="0" lvl="0" indent="0" algn="l">
              <a:lnSpc>
                <a:spcPct val="107000"/>
              </a:lnSpc>
              <a:spcBef>
                <a:spcPts val="0"/>
              </a:spcBef>
              <a:spcAft>
                <a:spcPts val="0"/>
              </a:spcAft>
              <a:buFont typeface="+mj-lt"/>
              <a:buNone/>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a:lnSpc>
                <a:spcPct val="107000"/>
              </a:lnSpc>
              <a:spcBef>
                <a:spcPts val="0"/>
              </a:spcBef>
              <a:spcAft>
                <a:spcPts val="0"/>
              </a:spcAft>
              <a:buFont typeface="+mj-lt"/>
              <a:buNone/>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Union brought an unfair practice charge against the employer. It alleged that the employer violated provisions of the Educational Employment Relations Act by unilaterally changing its policy and repudiating contract provisions governing vacation accruals. </a:t>
            </a:r>
          </a:p>
          <a:p>
            <a:pPr marL="0" marR="0" lvl="0" indent="0" algn="l">
              <a:lnSpc>
                <a:spcPct val="107000"/>
              </a:lnSpc>
              <a:spcBef>
                <a:spcPts val="0"/>
              </a:spcBef>
              <a:spcAft>
                <a:spcPts val="0"/>
              </a:spcAft>
              <a:buFont typeface="+mj-lt"/>
              <a:buNone/>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union challenged the employer's directive for employees to schedule and take vacation instead of paying out vacation accruals in excess of the maximum carryover amount. </a:t>
            </a:r>
          </a:p>
          <a:p>
            <a:pPr marL="0" marR="0" lvl="0" indent="0" algn="l">
              <a:lnSpc>
                <a:spcPct val="107000"/>
              </a:lnSpc>
              <a:spcBef>
                <a:spcPts val="0"/>
              </a:spcBef>
              <a:spcAft>
                <a:spcPts val="0"/>
              </a:spcAft>
              <a:buFont typeface="+mj-lt"/>
              <a:buNone/>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union also alleged that the employer disciplined employees who did not comply with the directive.</a:t>
            </a:r>
          </a:p>
          <a:p>
            <a:endParaRPr lang="en-US" dirty="0"/>
          </a:p>
        </p:txBody>
      </p:sp>
      <p:sp>
        <p:nvSpPr>
          <p:cNvPr id="4" name="Slide Number Placeholder 3"/>
          <p:cNvSpPr>
            <a:spLocks noGrp="1"/>
          </p:cNvSpPr>
          <p:nvPr>
            <p:ph type="sldNum" sz="quarter" idx="5"/>
          </p:nvPr>
        </p:nvSpPr>
        <p:spPr/>
        <p:txBody>
          <a:bodyPr/>
          <a:lstStyle/>
          <a:p>
            <a:fld id="{546639BD-53A4-B547-A66B-15231F6D23C2}" type="slidenum">
              <a:rPr lang="en-US" smtClean="0"/>
              <a:t>17</a:t>
            </a:fld>
            <a:endParaRPr lang="en-US"/>
          </a:p>
        </p:txBody>
      </p:sp>
    </p:spTree>
    <p:extLst>
      <p:ext uri="{BB962C8B-B14F-4D97-AF65-F5344CB8AC3E}">
        <p14:creationId xmlns:p14="http://schemas.microsoft.com/office/powerpoint/2010/main" val="35760941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PERB decided in favor of the union. And found that there was a unilateral action on the part of the employer. </a:t>
            </a:r>
          </a:p>
          <a:p>
            <a:r>
              <a:rPr lang="en-US" dirty="0"/>
              <a:t>What makes this case interesting, or outrageous, is the Remedy. PERB ordered restoration. Forcing the employer to pay the employees for the hours of vacation that they had already taken. A double-dip so to speak.</a:t>
            </a:r>
          </a:p>
          <a:p>
            <a:r>
              <a:rPr lang="en-US" dirty="0"/>
              <a:t>Art, do you have anything to add.</a:t>
            </a:r>
          </a:p>
          <a:p>
            <a:endParaRPr lang="en-US" dirty="0"/>
          </a:p>
          <a:p>
            <a:endParaRPr lang="en-US" dirty="0"/>
          </a:p>
        </p:txBody>
      </p:sp>
      <p:sp>
        <p:nvSpPr>
          <p:cNvPr id="4" name="Slide Number Placeholder 3"/>
          <p:cNvSpPr>
            <a:spLocks noGrp="1"/>
          </p:cNvSpPr>
          <p:nvPr>
            <p:ph type="sldNum" sz="quarter" idx="5"/>
          </p:nvPr>
        </p:nvSpPr>
        <p:spPr/>
        <p:txBody>
          <a:bodyPr/>
          <a:lstStyle/>
          <a:p>
            <a:fld id="{546639BD-53A4-B547-A66B-15231F6D23C2}" type="slidenum">
              <a:rPr lang="en-US" smtClean="0"/>
              <a:t>18</a:t>
            </a:fld>
            <a:endParaRPr lang="en-US"/>
          </a:p>
        </p:txBody>
      </p:sp>
    </p:spTree>
    <p:extLst>
      <p:ext uri="{BB962C8B-B14F-4D97-AF65-F5344CB8AC3E}">
        <p14:creationId xmlns:p14="http://schemas.microsoft.com/office/powerpoint/2010/main" val="29709326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46639BD-53A4-B547-A66B-15231F6D23C2}" type="slidenum">
              <a:rPr lang="en-US" smtClean="0"/>
              <a:t>19</a:t>
            </a:fld>
            <a:endParaRPr lang="en-US"/>
          </a:p>
        </p:txBody>
      </p:sp>
    </p:spTree>
    <p:extLst>
      <p:ext uri="{BB962C8B-B14F-4D97-AF65-F5344CB8AC3E}">
        <p14:creationId xmlns:p14="http://schemas.microsoft.com/office/powerpoint/2010/main" val="32113374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46639BD-53A4-B547-A66B-15231F6D23C2}" type="slidenum">
              <a:rPr lang="en-US" smtClean="0"/>
              <a:t>20</a:t>
            </a:fld>
            <a:endParaRPr lang="en-US"/>
          </a:p>
        </p:txBody>
      </p:sp>
    </p:spTree>
    <p:extLst>
      <p:ext uri="{BB962C8B-B14F-4D97-AF65-F5344CB8AC3E}">
        <p14:creationId xmlns:p14="http://schemas.microsoft.com/office/powerpoint/2010/main" val="35802576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is another interesting one. Former-firefighter/paramedic, who also happened to be the union president, is out on paid, injured on duty leave for a back injury. </a:t>
            </a:r>
          </a:p>
          <a:p>
            <a:r>
              <a:rPr lang="en-US" dirty="0"/>
              <a:t>One of many he’s been on. </a:t>
            </a:r>
          </a:p>
          <a:p>
            <a:r>
              <a:rPr lang="en-US" dirty="0"/>
              <a:t>Prior to being cleared for duty, he participates in the Spartan Race, an 8-mile, physically grueling obstacle course. His wife posts photos of herself from the race on social media, in which he’s cropped out of the picture. The race sponsor later posts finishing times for both him and his wife on the wife’s social media account. </a:t>
            </a:r>
          </a:p>
          <a:p>
            <a:r>
              <a:rPr lang="en-US" dirty="0"/>
              <a:t>The city learns of this from his captain, who participated in the race, but was not aware Snider was at the race until he saw the social media post later that evening.</a:t>
            </a:r>
          </a:p>
          <a:p>
            <a:r>
              <a:rPr lang="en-US" dirty="0"/>
              <a:t>Eventually he comes back to work. Gets a positive evaluation, and two months later injures his knee and is out on IOD leave again.  </a:t>
            </a:r>
          </a:p>
          <a:p>
            <a:r>
              <a:rPr lang="en-US" dirty="0"/>
              <a:t>Meanwhile, the city commences an investigation regarding Snider’s participation in the race. </a:t>
            </a:r>
          </a:p>
          <a:p>
            <a:endParaRPr lang="en-US" dirty="0"/>
          </a:p>
          <a:p>
            <a:r>
              <a:rPr lang="en-GB" sz="1200" dirty="0">
                <a:solidFill>
                  <a:srgbClr val="2F5496"/>
                </a:solidFill>
                <a:latin typeface="Calibri" panose="020F0502020204030204" pitchFamily="34" charset="0"/>
                <a:ea typeface="Calibri" panose="020F0502020204030204" pitchFamily="34" charset="0"/>
                <a:cs typeface="Calibri" panose="020F0502020204030204" pitchFamily="34" charset="0"/>
              </a:rPr>
              <a:t>At some point during this latest leave, Snider is ordered to report to work for a light duty assignment. He is later told he no longer needs to report back.</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rgbClr val="2F5496"/>
                </a:solidFill>
                <a:latin typeface="Calibri" panose="020F0502020204030204" pitchFamily="34" charset="0"/>
                <a:ea typeface="Calibri" panose="020F0502020204030204" pitchFamily="34" charset="0"/>
                <a:cs typeface="Calibri" panose="020F0502020204030204" pitchFamily="34" charset="0"/>
              </a:rPr>
              <a:t>Nonetheless, the union asserts that city did not have an established light duty policy for employees and demands that the city bargain over the effects of such a policy.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rgbClr val="2F5496"/>
                </a:solidFill>
                <a:latin typeface="Calibri" panose="020F0502020204030204" pitchFamily="34" charset="0"/>
                <a:ea typeface="Calibri" panose="020F0502020204030204" pitchFamily="34" charset="0"/>
                <a:cs typeface="Calibri" panose="020F0502020204030204" pitchFamily="34" charset="0"/>
              </a:rPr>
              <a:t>The union then files an unfair practice charge alleging refusal to bargain.</a:t>
            </a:r>
          </a:p>
          <a:p>
            <a:r>
              <a:rPr lang="en-US" dirty="0"/>
              <a:t>Ultimately, the City terminates Snider for dishonesty, abuse of sick leave, violation of city policy and acts of bad faith. </a:t>
            </a:r>
          </a:p>
          <a:p>
            <a:r>
              <a:rPr lang="en-US" dirty="0"/>
              <a:t>Snider files the instant unfair practice charge. </a:t>
            </a:r>
          </a:p>
          <a:p>
            <a:endParaRPr lang="en-US" dirty="0"/>
          </a:p>
          <a:p>
            <a:endParaRPr lang="en-US" dirty="0"/>
          </a:p>
        </p:txBody>
      </p:sp>
      <p:sp>
        <p:nvSpPr>
          <p:cNvPr id="4" name="Slide Number Placeholder 3"/>
          <p:cNvSpPr>
            <a:spLocks noGrp="1"/>
          </p:cNvSpPr>
          <p:nvPr>
            <p:ph type="sldNum" sz="quarter" idx="5"/>
          </p:nvPr>
        </p:nvSpPr>
        <p:spPr/>
        <p:txBody>
          <a:bodyPr/>
          <a:lstStyle/>
          <a:p>
            <a:fld id="{546639BD-53A4-B547-A66B-15231F6D23C2}" type="slidenum">
              <a:rPr lang="en-US" smtClean="0"/>
              <a:t>21</a:t>
            </a:fld>
            <a:endParaRPr lang="en-US"/>
          </a:p>
        </p:txBody>
      </p:sp>
    </p:spTree>
    <p:extLst>
      <p:ext uri="{BB962C8B-B14F-4D97-AF65-F5344CB8AC3E}">
        <p14:creationId xmlns:p14="http://schemas.microsoft.com/office/powerpoint/2010/main" val="247136008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a:t>
            </a:r>
          </a:p>
        </p:txBody>
      </p:sp>
      <p:sp>
        <p:nvSpPr>
          <p:cNvPr id="4" name="Slide Number Placeholder 3"/>
          <p:cNvSpPr>
            <a:spLocks noGrp="1"/>
          </p:cNvSpPr>
          <p:nvPr>
            <p:ph type="sldNum" sz="quarter" idx="5"/>
          </p:nvPr>
        </p:nvSpPr>
        <p:spPr/>
        <p:txBody>
          <a:bodyPr/>
          <a:lstStyle/>
          <a:p>
            <a:fld id="{546639BD-53A4-B547-A66B-15231F6D23C2}" type="slidenum">
              <a:rPr lang="en-US" smtClean="0"/>
              <a:t>22</a:t>
            </a:fld>
            <a:endParaRPr lang="en-US"/>
          </a:p>
        </p:txBody>
      </p:sp>
    </p:spTree>
    <p:extLst>
      <p:ext uri="{BB962C8B-B14F-4D97-AF65-F5344CB8AC3E}">
        <p14:creationId xmlns:p14="http://schemas.microsoft.com/office/powerpoint/2010/main" val="429353880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46639BD-53A4-B547-A66B-15231F6D23C2}" type="slidenum">
              <a:rPr lang="en-US" smtClean="0"/>
              <a:t>23</a:t>
            </a:fld>
            <a:endParaRPr lang="en-US"/>
          </a:p>
        </p:txBody>
      </p:sp>
    </p:spTree>
    <p:extLst>
      <p:ext uri="{BB962C8B-B14F-4D97-AF65-F5344CB8AC3E}">
        <p14:creationId xmlns:p14="http://schemas.microsoft.com/office/powerpoint/2010/main" val="392222834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46639BD-53A4-B547-A66B-15231F6D23C2}" type="slidenum">
              <a:rPr lang="en-US" smtClean="0"/>
              <a:t>24</a:t>
            </a:fld>
            <a:endParaRPr lang="en-US"/>
          </a:p>
        </p:txBody>
      </p:sp>
    </p:spTree>
    <p:extLst>
      <p:ext uri="{BB962C8B-B14F-4D97-AF65-F5344CB8AC3E}">
        <p14:creationId xmlns:p14="http://schemas.microsoft.com/office/powerpoint/2010/main" val="31440126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46639BD-53A4-B547-A66B-15231F6D23C2}" type="slidenum">
              <a:rPr lang="en-US" smtClean="0"/>
              <a:t>5</a:t>
            </a:fld>
            <a:endParaRPr lang="en-US"/>
          </a:p>
        </p:txBody>
      </p:sp>
    </p:spTree>
    <p:extLst>
      <p:ext uri="{BB962C8B-B14F-4D97-AF65-F5344CB8AC3E}">
        <p14:creationId xmlns:p14="http://schemas.microsoft.com/office/powerpoint/2010/main" val="412518221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___ involves a change in class specification, imposed on the county by an external source. </a:t>
            </a:r>
          </a:p>
          <a:p>
            <a:r>
              <a:rPr lang="en-US" dirty="0"/>
              <a:t>Here, The Sacramento County Emergency Medical Services Agency established minimum standards and requirements for emergency dispatchers, including </a:t>
            </a:r>
            <a:r>
              <a:rPr lang="en-GB" sz="1200" dirty="0">
                <a:latin typeface="Calibri" panose="020F0502020204030204" pitchFamily="34" charset="0"/>
                <a:ea typeface="Calibri" panose="020F0502020204030204" pitchFamily="34" charset="0"/>
                <a:cs typeface="Calibri" panose="020F0502020204030204" pitchFamily="34" charset="0"/>
              </a:rPr>
              <a:t>a requirement that emergency medical dispatchers obtain and maintain an EMD Certification. </a:t>
            </a:r>
          </a:p>
          <a:p>
            <a:r>
              <a:rPr lang="en-US" dirty="0"/>
              <a:t>The union brought an unfair practice charge against the county for failing to meet and confer in good faith over revisions to </a:t>
            </a:r>
            <a:r>
              <a:rPr lang="en-GB" sz="1200" dirty="0">
                <a:ea typeface="Calibri" panose="020F0502020204030204" pitchFamily="34" charset="0"/>
                <a:cs typeface="Calibri" panose="020F0502020204030204" pitchFamily="34" charset="0"/>
              </a:rPr>
              <a:t>an airport operations dispatcher class specification.</a:t>
            </a:r>
          </a:p>
          <a:p>
            <a:r>
              <a:rPr lang="en-GB" sz="1200" dirty="0">
                <a:cs typeface="Calibri" panose="020F0502020204030204" pitchFamily="34" charset="0"/>
              </a:rPr>
              <a:t>That’s not to say the county didn’t meet and confer. </a:t>
            </a:r>
            <a:endParaRPr lang="en-US" dirty="0"/>
          </a:p>
        </p:txBody>
      </p:sp>
      <p:sp>
        <p:nvSpPr>
          <p:cNvPr id="4" name="Slide Number Placeholder 3"/>
          <p:cNvSpPr>
            <a:spLocks noGrp="1"/>
          </p:cNvSpPr>
          <p:nvPr>
            <p:ph type="sldNum" sz="quarter" idx="5"/>
          </p:nvPr>
        </p:nvSpPr>
        <p:spPr/>
        <p:txBody>
          <a:bodyPr/>
          <a:lstStyle/>
          <a:p>
            <a:fld id="{546639BD-53A4-B547-A66B-15231F6D23C2}" type="slidenum">
              <a:rPr lang="en-US" smtClean="0"/>
              <a:t>26</a:t>
            </a:fld>
            <a:endParaRPr lang="en-US"/>
          </a:p>
        </p:txBody>
      </p:sp>
    </p:spTree>
    <p:extLst>
      <p:ext uri="{BB962C8B-B14F-4D97-AF65-F5344CB8AC3E}">
        <p14:creationId xmlns:p14="http://schemas.microsoft.com/office/powerpoint/2010/main" val="181864403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ea typeface="+mn-ea"/>
                <a:cs typeface="+mn-cs"/>
              </a:rPr>
              <a:t>The </a:t>
            </a:r>
            <a:r>
              <a:rPr lang="en-GB" sz="1200" dirty="0">
                <a:latin typeface="Calibri" panose="020F0502020204030204" pitchFamily="34" charset="0"/>
                <a:ea typeface="Calibri" panose="020F0502020204030204" pitchFamily="34" charset="0"/>
                <a:cs typeface="Calibri" panose="020F0502020204030204" pitchFamily="34" charset="0"/>
              </a:rPr>
              <a:t>County notified the union of the proposed class specification revisions and met with the union several times.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latin typeface="Calibri" panose="020F0502020204030204" pitchFamily="34" charset="0"/>
                <a:ea typeface="Calibri" panose="020F0502020204030204" pitchFamily="34" charset="0"/>
                <a:cs typeface="Calibri" panose="020F0502020204030204" pitchFamily="34" charset="0"/>
              </a:rPr>
              <a:t>Each time the union demanded increased wages.  After several meetings, the county took the position </a:t>
            </a:r>
            <a:r>
              <a:rPr lang="en-US" dirty="0"/>
              <a:t>that it didn’t have to negotiate the content of class specifications that they were required to comply with by an external source and implemented the changes to the class specification.</a:t>
            </a:r>
          </a:p>
          <a:p>
            <a:endParaRPr lang="en-US" dirty="0"/>
          </a:p>
          <a:p>
            <a:r>
              <a:rPr lang="en-US" dirty="0"/>
              <a:t>PERB disagreed with the County.</a:t>
            </a:r>
          </a:p>
        </p:txBody>
      </p:sp>
      <p:sp>
        <p:nvSpPr>
          <p:cNvPr id="4" name="Slide Number Placeholder 3"/>
          <p:cNvSpPr>
            <a:spLocks noGrp="1"/>
          </p:cNvSpPr>
          <p:nvPr>
            <p:ph type="sldNum" sz="quarter" idx="5"/>
          </p:nvPr>
        </p:nvSpPr>
        <p:spPr/>
        <p:txBody>
          <a:bodyPr/>
          <a:lstStyle/>
          <a:p>
            <a:fld id="{546639BD-53A4-B547-A66B-15231F6D23C2}" type="slidenum">
              <a:rPr lang="en-US" smtClean="0"/>
              <a:t>27</a:t>
            </a:fld>
            <a:endParaRPr lang="en-US"/>
          </a:p>
        </p:txBody>
      </p:sp>
    </p:spTree>
    <p:extLst>
      <p:ext uri="{BB962C8B-B14F-4D97-AF65-F5344CB8AC3E}">
        <p14:creationId xmlns:p14="http://schemas.microsoft.com/office/powerpoint/2010/main" val="170251136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addressing the issue of whether …. READ Issue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PERB held that the County engaged in surface bargaining and surface bargaining violates the MMBA.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deciding that the County here engaged in surface bargaining, </a:t>
            </a:r>
            <a:r>
              <a:rPr lang="en-GB" sz="1200" dirty="0">
                <a:effectLst/>
                <a:ea typeface="Calibri" panose="020F0502020204030204" pitchFamily="34" charset="0"/>
                <a:cs typeface="Times New Roman" panose="02020603050405020304" pitchFamily="18" charset="0"/>
              </a:rPr>
              <a:t>PERB cited a totality of the circumstances, emphasizing the County’s take-it-or-leave-it attitude and decision to suspend negotiations.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effectLst/>
                <a:ea typeface="Calibri" panose="020F0502020204030204" pitchFamily="34" charset="0"/>
                <a:cs typeface="Times New Roman" panose="02020603050405020304" pitchFamily="18" charset="0"/>
              </a:rPr>
              <a:t>PERB issued… READ “</a:t>
            </a:r>
            <a:r>
              <a:rPr lang="en-GB" sz="1200" dirty="0" err="1">
                <a:effectLst/>
                <a:ea typeface="Calibri" panose="020F0502020204030204" pitchFamily="34" charset="0"/>
                <a:cs typeface="Times New Roman" panose="02020603050405020304" pitchFamily="18" charset="0"/>
              </a:rPr>
              <a:t>Perb</a:t>
            </a:r>
            <a:r>
              <a:rPr lang="en-GB" sz="1200" dirty="0">
                <a:effectLst/>
                <a:ea typeface="Calibri" panose="020F0502020204030204" pitchFamily="34" charset="0"/>
                <a:cs typeface="Times New Roman" panose="02020603050405020304" pitchFamily="18" charset="0"/>
              </a:rPr>
              <a:t> issued”</a:t>
            </a:r>
          </a:p>
        </p:txBody>
      </p:sp>
      <p:sp>
        <p:nvSpPr>
          <p:cNvPr id="4" name="Slide Number Placeholder 3"/>
          <p:cNvSpPr>
            <a:spLocks noGrp="1"/>
          </p:cNvSpPr>
          <p:nvPr>
            <p:ph type="sldNum" sz="quarter" idx="5"/>
          </p:nvPr>
        </p:nvSpPr>
        <p:spPr/>
        <p:txBody>
          <a:bodyPr/>
          <a:lstStyle/>
          <a:p>
            <a:fld id="{546639BD-53A4-B547-A66B-15231F6D23C2}" type="slidenum">
              <a:rPr lang="en-US" smtClean="0"/>
              <a:t>28</a:t>
            </a:fld>
            <a:endParaRPr lang="en-US"/>
          </a:p>
        </p:txBody>
      </p:sp>
    </p:spTree>
    <p:extLst>
      <p:ext uri="{BB962C8B-B14F-4D97-AF65-F5344CB8AC3E}">
        <p14:creationId xmlns:p14="http://schemas.microsoft.com/office/powerpoint/2010/main" val="371670413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46639BD-53A4-B547-A66B-15231F6D23C2}" type="slidenum">
              <a:rPr lang="en-US" smtClean="0"/>
              <a:t>29</a:t>
            </a:fld>
            <a:endParaRPr lang="en-US"/>
          </a:p>
        </p:txBody>
      </p:sp>
    </p:spTree>
    <p:extLst>
      <p:ext uri="{BB962C8B-B14F-4D97-AF65-F5344CB8AC3E}">
        <p14:creationId xmlns:p14="http://schemas.microsoft.com/office/powerpoint/2010/main" val="280064799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46639BD-53A4-B547-A66B-15231F6D23C2}" type="slidenum">
              <a:rPr lang="en-US" smtClean="0"/>
              <a:t>30</a:t>
            </a:fld>
            <a:endParaRPr lang="en-US"/>
          </a:p>
        </p:txBody>
      </p:sp>
    </p:spTree>
    <p:extLst>
      <p:ext uri="{BB962C8B-B14F-4D97-AF65-F5344CB8AC3E}">
        <p14:creationId xmlns:p14="http://schemas.microsoft.com/office/powerpoint/2010/main" val="219832208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46639BD-53A4-B547-A66B-15231F6D23C2}" type="slidenum">
              <a:rPr lang="en-US" smtClean="0"/>
              <a:t>31</a:t>
            </a:fld>
            <a:endParaRPr lang="en-US"/>
          </a:p>
        </p:txBody>
      </p:sp>
    </p:spTree>
    <p:extLst>
      <p:ext uri="{BB962C8B-B14F-4D97-AF65-F5344CB8AC3E}">
        <p14:creationId xmlns:p14="http://schemas.microsoft.com/office/powerpoint/2010/main" val="327992050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46639BD-53A4-B547-A66B-15231F6D23C2}" type="slidenum">
              <a:rPr lang="en-US" smtClean="0"/>
              <a:t>32</a:t>
            </a:fld>
            <a:endParaRPr lang="en-US"/>
          </a:p>
        </p:txBody>
      </p:sp>
    </p:spTree>
    <p:extLst>
      <p:ext uri="{BB962C8B-B14F-4D97-AF65-F5344CB8AC3E}">
        <p14:creationId xmlns:p14="http://schemas.microsoft.com/office/powerpoint/2010/main" val="126403031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46639BD-53A4-B547-A66B-15231F6D23C2}" type="slidenum">
              <a:rPr lang="en-US" smtClean="0"/>
              <a:t>33</a:t>
            </a:fld>
            <a:endParaRPr lang="en-US"/>
          </a:p>
        </p:txBody>
      </p:sp>
    </p:spTree>
    <p:extLst>
      <p:ext uri="{BB962C8B-B14F-4D97-AF65-F5344CB8AC3E}">
        <p14:creationId xmlns:p14="http://schemas.microsoft.com/office/powerpoint/2010/main" val="163073681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1" indent="0">
              <a:lnSpc>
                <a:spcPct val="107000"/>
              </a:lnSpc>
              <a:spcBef>
                <a:spcPts val="0"/>
              </a:spcBef>
              <a:buFont typeface="Wingdings" panose="05000000000000000000" pitchFamily="2" charset="2"/>
              <a:buNone/>
              <a:defRPr/>
            </a:pPr>
            <a:r>
              <a:rPr lang="en-GB" sz="1200" dirty="0">
                <a:solidFill>
                  <a:srgbClr val="000000"/>
                </a:solidFill>
                <a:latin typeface="Calibri" panose="020F0502020204030204" pitchFamily="34" charset="0"/>
                <a:ea typeface="Calibri" panose="020F0502020204030204" pitchFamily="34" charset="0"/>
                <a:cs typeface="Times New Roman" panose="02020603050405020304" pitchFamily="18" charset="0"/>
              </a:rPr>
              <a:t>This next decision addresses whether the [TITLE].</a:t>
            </a:r>
          </a:p>
          <a:p>
            <a:pPr marL="0" lvl="1" indent="0">
              <a:lnSpc>
                <a:spcPct val="107000"/>
              </a:lnSpc>
              <a:spcBef>
                <a:spcPts val="0"/>
              </a:spcBef>
              <a:buFont typeface="Wingdings" panose="05000000000000000000" pitchFamily="2" charset="2"/>
              <a:buNone/>
              <a:defRPr/>
            </a:pPr>
            <a:endParaRPr lang="en-GB" sz="1200" dirty="0">
              <a:solidFill>
                <a:srgbClr val="000000"/>
              </a:solidFill>
              <a:latin typeface="Calibri" panose="020F0502020204030204" pitchFamily="34" charset="0"/>
              <a:ea typeface="Calibri" panose="020F0502020204030204" pitchFamily="34" charset="0"/>
              <a:cs typeface="Times New Roman" panose="02020603050405020304" pitchFamily="18" charset="0"/>
            </a:endParaRPr>
          </a:p>
          <a:p>
            <a:pPr marL="0" lvl="1" indent="0">
              <a:lnSpc>
                <a:spcPct val="107000"/>
              </a:lnSpc>
              <a:spcBef>
                <a:spcPts val="0"/>
              </a:spcBef>
              <a:buFont typeface="Wingdings" panose="05000000000000000000" pitchFamily="2" charset="2"/>
              <a:buNone/>
              <a:defRPr/>
            </a:pPr>
            <a:r>
              <a:rPr lang="en-GB" sz="1200" dirty="0">
                <a:solidFill>
                  <a:srgbClr val="000000"/>
                </a:solidFill>
                <a:latin typeface="Calibri" panose="020F0502020204030204" pitchFamily="34" charset="0"/>
                <a:ea typeface="Calibri" panose="020F0502020204030204" pitchFamily="34" charset="0"/>
                <a:cs typeface="Times New Roman" panose="02020603050405020304" pitchFamily="18" charset="0"/>
              </a:rPr>
              <a:t>[READ both] </a:t>
            </a:r>
          </a:p>
          <a:p>
            <a:pPr marL="0" lvl="1" indent="0">
              <a:lnSpc>
                <a:spcPct val="107000"/>
              </a:lnSpc>
              <a:spcBef>
                <a:spcPts val="0"/>
              </a:spcBef>
              <a:buFont typeface="Wingdings" panose="05000000000000000000" pitchFamily="2" charset="2"/>
              <a:buNone/>
              <a:defRPr/>
            </a:pPr>
            <a:endParaRPr lang="en-GB" sz="1200" dirty="0">
              <a:solidFill>
                <a:srgbClr val="000000"/>
              </a:solidFill>
              <a:latin typeface="Calibri" panose="020F0502020204030204" pitchFamily="34" charset="0"/>
              <a:ea typeface="Calibri" panose="020F0502020204030204" pitchFamily="34" charset="0"/>
              <a:cs typeface="Times New Roman" panose="02020603050405020304" pitchFamily="18" charset="0"/>
            </a:endParaRPr>
          </a:p>
          <a:p>
            <a:pPr marL="0" lvl="1" indent="0">
              <a:lnSpc>
                <a:spcPct val="107000"/>
              </a:lnSpc>
              <a:spcBef>
                <a:spcPts val="0"/>
              </a:spcBef>
              <a:buFont typeface="Wingdings" panose="05000000000000000000" pitchFamily="2" charset="2"/>
              <a:buNone/>
              <a:defRPr/>
            </a:pPr>
            <a:r>
              <a:rPr lang="en-GB" sz="1200" dirty="0">
                <a:solidFill>
                  <a:srgbClr val="000000"/>
                </a:solidFill>
                <a:latin typeface="Calibri" panose="020F0502020204030204" pitchFamily="34" charset="0"/>
                <a:ea typeface="Calibri" panose="020F0502020204030204" pitchFamily="34" charset="0"/>
                <a:cs typeface="Times New Roman" panose="02020603050405020304" pitchFamily="18" charset="0"/>
              </a:rPr>
              <a:t>The City had vacancies in the Captain classification beginning in 2016. In March, the chief informally discussed with the Association the possibility of running an “open” recruitment for the position of Captain and altering the Captain's job description to permit candidates to demonstrate competency by passing a probationary period. </a:t>
            </a:r>
          </a:p>
          <a:p>
            <a:pPr marL="0" lvl="1" indent="0">
              <a:lnSpc>
                <a:spcPct val="107000"/>
              </a:lnSpc>
              <a:spcBef>
                <a:spcPts val="0"/>
              </a:spcBef>
              <a:buFont typeface="Wingdings" panose="05000000000000000000" pitchFamily="2" charset="2"/>
              <a:buNone/>
              <a:defRPr/>
            </a:pPr>
            <a:endParaRPr lang="en-GB" sz="1200" dirty="0">
              <a:solidFill>
                <a:srgbClr val="000000"/>
              </a:solidFill>
              <a:latin typeface="Calibri" panose="020F0502020204030204" pitchFamily="34" charset="0"/>
              <a:ea typeface="Calibri" panose="020F0502020204030204" pitchFamily="34" charset="0"/>
              <a:cs typeface="Times New Roman" panose="02020603050405020304" pitchFamily="18" charset="0"/>
            </a:endParaRPr>
          </a:p>
          <a:p>
            <a:pPr marL="0" lvl="1" indent="0">
              <a:lnSpc>
                <a:spcPct val="107000"/>
              </a:lnSpc>
              <a:spcBef>
                <a:spcPts val="0"/>
              </a:spcBef>
              <a:buFont typeface="Wingdings" panose="05000000000000000000" pitchFamily="2" charset="2"/>
              <a:buNone/>
              <a:defRPr/>
            </a:pPr>
            <a:r>
              <a:rPr lang="en-GB" sz="1200" dirty="0">
                <a:solidFill>
                  <a:srgbClr val="000000"/>
                </a:solidFill>
                <a:latin typeface="Calibri" panose="020F0502020204030204" pitchFamily="34" charset="0"/>
                <a:ea typeface="Calibri" panose="020F0502020204030204" pitchFamily="34" charset="0"/>
                <a:cs typeface="Times New Roman" panose="02020603050405020304" pitchFamily="18" charset="0"/>
              </a:rPr>
              <a:t>The issue resurfaced the following year. At a regularly scheduled </a:t>
            </a:r>
            <a:r>
              <a:rPr lang="en-GB" sz="120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labor</a:t>
            </a:r>
            <a:r>
              <a:rPr lang="en-GB" sz="1200" dirty="0">
                <a:solidFill>
                  <a:srgbClr val="000000"/>
                </a:solidFill>
                <a:latin typeface="Calibri" panose="020F0502020204030204" pitchFamily="34" charset="0"/>
                <a:ea typeface="Calibri" panose="020F0502020204030204" pitchFamily="34" charset="0"/>
                <a:cs typeface="Times New Roman" panose="02020603050405020304" pitchFamily="18" charset="0"/>
              </a:rPr>
              <a:t>-management meeting, the chief disclosed there were three vacant positions for Captain and that there did not appear to be adequate interest among employees eligible for promotion. </a:t>
            </a:r>
          </a:p>
          <a:p>
            <a:pPr marL="0" lvl="1" indent="0">
              <a:lnSpc>
                <a:spcPct val="107000"/>
              </a:lnSpc>
              <a:spcBef>
                <a:spcPts val="0"/>
              </a:spcBef>
              <a:buFont typeface="Wingdings" panose="05000000000000000000" pitchFamily="2" charset="2"/>
              <a:buNone/>
              <a:defRPr/>
            </a:pPr>
            <a:endParaRPr lang="en-GB" sz="1200" dirty="0">
              <a:solidFill>
                <a:srgbClr val="000000"/>
              </a:solidFill>
              <a:latin typeface="Calibri" panose="020F0502020204030204" pitchFamily="34" charset="0"/>
              <a:ea typeface="Calibri" panose="020F0502020204030204" pitchFamily="34" charset="0"/>
              <a:cs typeface="Times New Roman" panose="02020603050405020304" pitchFamily="18" charset="0"/>
            </a:endParaRPr>
          </a:p>
          <a:p>
            <a:pPr marL="0" lvl="1" indent="0">
              <a:lnSpc>
                <a:spcPct val="107000"/>
              </a:lnSpc>
              <a:spcBef>
                <a:spcPts val="0"/>
              </a:spcBef>
              <a:buFont typeface="Wingdings" panose="05000000000000000000" pitchFamily="2" charset="2"/>
              <a:buNone/>
              <a:defRPr/>
            </a:pPr>
            <a:r>
              <a:rPr lang="en-GB" sz="1200" dirty="0">
                <a:solidFill>
                  <a:srgbClr val="000000"/>
                </a:solidFill>
                <a:latin typeface="Calibri" panose="020F0502020204030204" pitchFamily="34" charset="0"/>
                <a:ea typeface="Calibri" panose="020F0502020204030204" pitchFamily="34" charset="0"/>
                <a:cs typeface="Times New Roman" panose="02020603050405020304" pitchFamily="18" charset="0"/>
              </a:rPr>
              <a:t>The City proceeded to unilaterally announce its decision to run an open recruitment. Ultimately, however,</a:t>
            </a:r>
            <a:r>
              <a:rPr lang="en-GB" sz="1200" dirty="0">
                <a:effectLst/>
                <a:latin typeface="Calibri" panose="020F0502020204030204" pitchFamily="34" charset="0"/>
                <a:ea typeface="Calibri" panose="020F0502020204030204" pitchFamily="34" charset="0"/>
                <a:cs typeface="Times New Roman" panose="02020603050405020304" pitchFamily="18" charset="0"/>
              </a:rPr>
              <a:t> three internal candidates took the examination, passed it, and were promoted to Captain.</a:t>
            </a:r>
            <a:r>
              <a:rPr lang="en-GB" sz="120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p>
          <a:p>
            <a:pPr marL="119062" marR="0" lvl="1" indent="0" algn="l" defTabSz="914400" rtl="0" eaLnBrk="1" fontAlgn="auto" latinLnBrk="0" hangingPunct="1">
              <a:lnSpc>
                <a:spcPct val="107000"/>
              </a:lnSpc>
              <a:spcBef>
                <a:spcPts val="0"/>
              </a:spcBef>
              <a:spcAft>
                <a:spcPts val="0"/>
              </a:spcAft>
              <a:buClrTx/>
              <a:buSzTx/>
              <a:buFont typeface="Wingdings" panose="05000000000000000000" pitchFamily="2" charset="2"/>
              <a:buNone/>
              <a:tabLst/>
              <a:defRPr/>
            </a:pPr>
            <a:endParaRPr lang="en-GB" sz="1200" dirty="0">
              <a:solidFill>
                <a:srgbClr val="000000"/>
              </a:solidFill>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546639BD-53A4-B547-A66B-15231F6D23C2}" type="slidenum">
              <a:rPr lang="en-US" smtClean="0"/>
              <a:t>34</a:t>
            </a:fld>
            <a:endParaRPr lang="en-US"/>
          </a:p>
        </p:txBody>
      </p:sp>
    </p:spTree>
    <p:extLst>
      <p:ext uri="{BB962C8B-B14F-4D97-AF65-F5344CB8AC3E}">
        <p14:creationId xmlns:p14="http://schemas.microsoft.com/office/powerpoint/2010/main" val="238986717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dirty="0">
                <a:solidFill>
                  <a:srgbClr val="333333"/>
                </a:solidFill>
                <a:effectLst/>
                <a:latin typeface="Source Sans Pro" panose="020B0503030403020204" pitchFamily="34" charset="0"/>
              </a:rPr>
              <a:t>PERB addressed [READ issue]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a:solidFill>
                  <a:srgbClr val="333333"/>
                </a:solidFill>
                <a:effectLst/>
                <a:latin typeface="Source Sans Pro" panose="020B0503030403020204" pitchFamily="34" charset="0"/>
              </a:rPr>
              <a:t>PERB held that </a:t>
            </a:r>
            <a:r>
              <a:rPr lang="en-GB" sz="1200" dirty="0">
                <a:ea typeface="Calibri" panose="020F0502020204030204" pitchFamily="34" charset="0"/>
                <a:cs typeface="Times New Roman" panose="02020603050405020304" pitchFamily="18" charset="0"/>
              </a:rPr>
              <a:t>C</a:t>
            </a:r>
            <a:r>
              <a:rPr lang="en-GB" sz="1200" dirty="0">
                <a:effectLst/>
                <a:ea typeface="Calibri" panose="020F0502020204030204" pitchFamily="34" charset="0"/>
                <a:cs typeface="Times New Roman" panose="02020603050405020304" pitchFamily="18" charset="0"/>
              </a:rPr>
              <a:t>hanges to promotional procedures or criteria fall within the scope of representation because they are among the decisions that directly affect the employment relationship.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effectLst/>
                <a:ea typeface="Calibri" panose="020F0502020204030204" pitchFamily="34" charset="0"/>
                <a:cs typeface="Times New Roman" panose="02020603050405020304" pitchFamily="18" charset="0"/>
              </a:rPr>
              <a:t>Here the decision to open recruitment to outside candidates was subject to bargaining.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effectLst/>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a:solidFill>
                  <a:srgbClr val="000000"/>
                </a:solidFill>
                <a:effectLst/>
                <a:latin typeface="Arial" panose="020B0604020202020204" pitchFamily="34" charset="0"/>
              </a:rPr>
              <a:t>Rule: </a:t>
            </a:r>
            <a:r>
              <a:rPr lang="en-GB" b="0" i="0" dirty="0" err="1">
                <a:solidFill>
                  <a:srgbClr val="000000"/>
                </a:solidFill>
                <a:effectLst/>
                <a:latin typeface="Arial" panose="020B0604020202020204" pitchFamily="34" charset="0"/>
              </a:rPr>
              <a:t>aunilateral</a:t>
            </a:r>
            <a:r>
              <a:rPr lang="en-GB" b="0" i="0" dirty="0">
                <a:solidFill>
                  <a:srgbClr val="000000"/>
                </a:solidFill>
                <a:effectLst/>
                <a:latin typeface="Arial" panose="020B0604020202020204" pitchFamily="34" charset="0"/>
              </a:rPr>
              <a:t> change violates the statutory duty to bargain in good faith if (1) the employer took action to change existing policy; (2) the policy change concerned a matter within the scope of representation; (3) the action was taken without giving the exclusive representative notice or opportunity to bargain over the change; and (4) the change has a generalized effect or continuing impact on terms and conditions of employment. </a:t>
            </a:r>
            <a:br>
              <a:rPr lang="en-GB" dirty="0"/>
            </a:br>
            <a:br>
              <a:rPr lang="en-GB" dirty="0"/>
            </a:br>
            <a:r>
              <a:rPr lang="en-GB" b="0" i="0" dirty="0">
                <a:solidFill>
                  <a:srgbClr val="000000"/>
                </a:solidFill>
                <a:effectLst/>
                <a:latin typeface="Arial" panose="020B0604020202020204" pitchFamily="34" charset="0"/>
              </a:rPr>
              <a:t>City of Santa Maria Firefighters Association, Charging Party, v. City of Santa Maria, Respondent, 45 PERC ¶ 17</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effectLst/>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546639BD-53A4-B547-A66B-15231F6D23C2}" type="slidenum">
              <a:rPr lang="en-US" smtClean="0"/>
              <a:t>35</a:t>
            </a:fld>
            <a:endParaRPr lang="en-US"/>
          </a:p>
        </p:txBody>
      </p:sp>
    </p:spTree>
    <p:extLst>
      <p:ext uri="{BB962C8B-B14F-4D97-AF65-F5344CB8AC3E}">
        <p14:creationId xmlns:p14="http://schemas.microsoft.com/office/powerpoint/2010/main" val="36954858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 AB 355, </a:t>
            </a:r>
            <a:r>
              <a:rPr lang="en-US" dirty="0">
                <a:effectLst/>
                <a:latin typeface="Calibri" panose="020F0502020204030204" pitchFamily="34" charset="0"/>
                <a:ea typeface="Calibri" panose="020F0502020204030204" pitchFamily="34" charset="0"/>
                <a:cs typeface="Calibri" panose="020F0502020204030204" pitchFamily="34" charset="0"/>
              </a:rPr>
              <a:t>In 2018, Governor Brown vetoed AB 2886 which would have added the OCTA and the San Joaquin Regional Transit District to PERB’s jurisdiction. In his veto message, Governor Brown noted that PERB’s jurisdiction has steadily increased over the years while its funding has not. According to Governor Brown, until PERB is able to handle its workload its jurisdiction should not be further expanded.</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546639BD-53A4-B547-A66B-15231F6D23C2}" type="slidenum">
              <a:rPr lang="en-US" smtClean="0"/>
              <a:t>6</a:t>
            </a:fld>
            <a:endParaRPr lang="en-US"/>
          </a:p>
        </p:txBody>
      </p:sp>
    </p:spTree>
    <p:extLst>
      <p:ext uri="{BB962C8B-B14F-4D97-AF65-F5344CB8AC3E}">
        <p14:creationId xmlns:p14="http://schemas.microsoft.com/office/powerpoint/2010/main" val="327520294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46639BD-53A4-B547-A66B-15231F6D23C2}" type="slidenum">
              <a:rPr lang="en-US" smtClean="0"/>
              <a:t>36</a:t>
            </a:fld>
            <a:endParaRPr lang="en-US"/>
          </a:p>
        </p:txBody>
      </p:sp>
    </p:spTree>
    <p:extLst>
      <p:ext uri="{BB962C8B-B14F-4D97-AF65-F5344CB8AC3E}">
        <p14:creationId xmlns:p14="http://schemas.microsoft.com/office/powerpoint/2010/main" val="119314022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46639BD-53A4-B547-A66B-15231F6D23C2}" type="slidenum">
              <a:rPr lang="en-US" smtClean="0"/>
              <a:t>37</a:t>
            </a:fld>
            <a:endParaRPr lang="en-US"/>
          </a:p>
        </p:txBody>
      </p:sp>
    </p:spTree>
    <p:extLst>
      <p:ext uri="{BB962C8B-B14F-4D97-AF65-F5344CB8AC3E}">
        <p14:creationId xmlns:p14="http://schemas.microsoft.com/office/powerpoint/2010/main" val="67406652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46639BD-53A4-B547-A66B-15231F6D23C2}" type="slidenum">
              <a:rPr lang="en-US" smtClean="0"/>
              <a:t>38</a:t>
            </a:fld>
            <a:endParaRPr lang="en-US"/>
          </a:p>
        </p:txBody>
      </p:sp>
    </p:spTree>
    <p:extLst>
      <p:ext uri="{BB962C8B-B14F-4D97-AF65-F5344CB8AC3E}">
        <p14:creationId xmlns:p14="http://schemas.microsoft.com/office/powerpoint/2010/main" val="152731836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46639BD-53A4-B547-A66B-15231F6D23C2}" type="slidenum">
              <a:rPr lang="en-US" smtClean="0"/>
              <a:t>39</a:t>
            </a:fld>
            <a:endParaRPr lang="en-US"/>
          </a:p>
        </p:txBody>
      </p:sp>
    </p:spTree>
    <p:extLst>
      <p:ext uri="{BB962C8B-B14F-4D97-AF65-F5344CB8AC3E}">
        <p14:creationId xmlns:p14="http://schemas.microsoft.com/office/powerpoint/2010/main" val="22642257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ea typeface="Calibri" panose="020F0502020204030204" pitchFamily="34" charset="0"/>
                <a:cs typeface="Times New Roman" panose="02020603050405020304" pitchFamily="18" charset="0"/>
              </a:rPr>
              <a:t>PERB held that it did.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ea typeface="Calibri" panose="020F0502020204030204" pitchFamily="34" charset="0"/>
                <a:cs typeface="Times New Roman" panose="02020603050405020304" pitchFamily="18" charset="0"/>
              </a:rPr>
              <a:t>PERB noted that the</a:t>
            </a:r>
            <a:r>
              <a:rPr lang="en-GB" sz="1200" b="1" dirty="0">
                <a:effectLst/>
                <a:ea typeface="Calibri" panose="020F0502020204030204" pitchFamily="34" charset="0"/>
                <a:cs typeface="Times New Roman" panose="02020603050405020304" pitchFamily="18" charset="0"/>
              </a:rPr>
              <a:t> record did not establish any safety issues foreseeably arising from stickers being placed on hardhats or helmets.</a:t>
            </a:r>
            <a:endParaRPr lang="en-GB" sz="1200" b="1" dirty="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546639BD-53A4-B547-A66B-15231F6D23C2}" type="slidenum">
              <a:rPr lang="en-US" smtClean="0"/>
              <a:t>40</a:t>
            </a:fld>
            <a:endParaRPr lang="en-US"/>
          </a:p>
        </p:txBody>
      </p:sp>
    </p:spTree>
    <p:extLst>
      <p:ext uri="{BB962C8B-B14F-4D97-AF65-F5344CB8AC3E}">
        <p14:creationId xmlns:p14="http://schemas.microsoft.com/office/powerpoint/2010/main" val="101876490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46639BD-53A4-B547-A66B-15231F6D23C2}" type="slidenum">
              <a:rPr lang="en-US" smtClean="0"/>
              <a:t>41</a:t>
            </a:fld>
            <a:endParaRPr lang="en-US"/>
          </a:p>
        </p:txBody>
      </p:sp>
    </p:spTree>
    <p:extLst>
      <p:ext uri="{BB962C8B-B14F-4D97-AF65-F5344CB8AC3E}">
        <p14:creationId xmlns:p14="http://schemas.microsoft.com/office/powerpoint/2010/main" val="318489440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46639BD-53A4-B547-A66B-15231F6D23C2}" type="slidenum">
              <a:rPr lang="en-US" smtClean="0"/>
              <a:t>42</a:t>
            </a:fld>
            <a:endParaRPr lang="en-US"/>
          </a:p>
        </p:txBody>
      </p:sp>
    </p:spTree>
    <p:extLst>
      <p:ext uri="{BB962C8B-B14F-4D97-AF65-F5344CB8AC3E}">
        <p14:creationId xmlns:p14="http://schemas.microsoft.com/office/powerpoint/2010/main" val="73610431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46639BD-53A4-B547-A66B-15231F6D23C2}" type="slidenum">
              <a:rPr lang="en-US" smtClean="0"/>
              <a:t>43</a:t>
            </a:fld>
            <a:endParaRPr lang="en-US"/>
          </a:p>
        </p:txBody>
      </p:sp>
    </p:spTree>
    <p:extLst>
      <p:ext uri="{BB962C8B-B14F-4D97-AF65-F5344CB8AC3E}">
        <p14:creationId xmlns:p14="http://schemas.microsoft.com/office/powerpoint/2010/main" val="341839424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46639BD-53A4-B547-A66B-15231F6D23C2}" type="slidenum">
              <a:rPr lang="en-US" smtClean="0"/>
              <a:t>44</a:t>
            </a:fld>
            <a:endParaRPr lang="en-US"/>
          </a:p>
        </p:txBody>
      </p:sp>
    </p:spTree>
    <p:extLst>
      <p:ext uri="{BB962C8B-B14F-4D97-AF65-F5344CB8AC3E}">
        <p14:creationId xmlns:p14="http://schemas.microsoft.com/office/powerpoint/2010/main" val="167208068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46639BD-53A4-B547-A66B-15231F6D23C2}" type="slidenum">
              <a:rPr lang="en-US" smtClean="0"/>
              <a:t>45</a:t>
            </a:fld>
            <a:endParaRPr lang="en-US"/>
          </a:p>
        </p:txBody>
      </p:sp>
    </p:spTree>
    <p:extLst>
      <p:ext uri="{BB962C8B-B14F-4D97-AF65-F5344CB8AC3E}">
        <p14:creationId xmlns:p14="http://schemas.microsoft.com/office/powerpoint/2010/main" val="1361621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10 % increase. Lower backload. Actually issuing decisions. This stuff is not secret information. PERB does an annual report where they summarize and track. </a:t>
            </a:r>
          </a:p>
        </p:txBody>
      </p:sp>
      <p:sp>
        <p:nvSpPr>
          <p:cNvPr id="4" name="Slide Number Placeholder 3"/>
          <p:cNvSpPr>
            <a:spLocks noGrp="1"/>
          </p:cNvSpPr>
          <p:nvPr>
            <p:ph type="sldNum" sz="quarter" idx="5"/>
          </p:nvPr>
        </p:nvSpPr>
        <p:spPr/>
        <p:txBody>
          <a:bodyPr/>
          <a:lstStyle/>
          <a:p>
            <a:fld id="{546639BD-53A4-B547-A66B-15231F6D23C2}" type="slidenum">
              <a:rPr lang="en-US" smtClean="0"/>
              <a:t>7</a:t>
            </a:fld>
            <a:endParaRPr lang="en-US"/>
          </a:p>
        </p:txBody>
      </p:sp>
    </p:spTree>
    <p:extLst>
      <p:ext uri="{BB962C8B-B14F-4D97-AF65-F5344CB8AC3E}">
        <p14:creationId xmlns:p14="http://schemas.microsoft.com/office/powerpoint/2010/main" val="279094906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46639BD-53A4-B547-A66B-15231F6D23C2}" type="slidenum">
              <a:rPr lang="en-US" smtClean="0"/>
              <a:t>46</a:t>
            </a:fld>
            <a:endParaRPr lang="en-US"/>
          </a:p>
        </p:txBody>
      </p:sp>
    </p:spTree>
    <p:extLst>
      <p:ext uri="{BB962C8B-B14F-4D97-AF65-F5344CB8AC3E}">
        <p14:creationId xmlns:p14="http://schemas.microsoft.com/office/powerpoint/2010/main" val="124116992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46639BD-53A4-B547-A66B-15231F6D23C2}" type="slidenum">
              <a:rPr lang="en-US" smtClean="0"/>
              <a:t>47</a:t>
            </a:fld>
            <a:endParaRPr lang="en-US"/>
          </a:p>
        </p:txBody>
      </p:sp>
    </p:spTree>
    <p:extLst>
      <p:ext uri="{BB962C8B-B14F-4D97-AF65-F5344CB8AC3E}">
        <p14:creationId xmlns:p14="http://schemas.microsoft.com/office/powerpoint/2010/main" val="404300851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46639BD-53A4-B547-A66B-15231F6D23C2}" type="slidenum">
              <a:rPr lang="en-US" smtClean="0"/>
              <a:t>48</a:t>
            </a:fld>
            <a:endParaRPr lang="en-US"/>
          </a:p>
        </p:txBody>
      </p:sp>
    </p:spTree>
    <p:extLst>
      <p:ext uri="{BB962C8B-B14F-4D97-AF65-F5344CB8AC3E}">
        <p14:creationId xmlns:p14="http://schemas.microsoft.com/office/powerpoint/2010/main" val="298286064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46639BD-53A4-B547-A66B-15231F6D23C2}" type="slidenum">
              <a:rPr lang="en-US" smtClean="0"/>
              <a:t>49</a:t>
            </a:fld>
            <a:endParaRPr lang="en-US"/>
          </a:p>
        </p:txBody>
      </p:sp>
    </p:spTree>
    <p:extLst>
      <p:ext uri="{BB962C8B-B14F-4D97-AF65-F5344CB8AC3E}">
        <p14:creationId xmlns:p14="http://schemas.microsoft.com/office/powerpoint/2010/main" val="40387579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46639BD-53A4-B547-A66B-15231F6D23C2}" type="slidenum">
              <a:rPr lang="en-US" smtClean="0"/>
              <a:t>50</a:t>
            </a:fld>
            <a:endParaRPr lang="en-US"/>
          </a:p>
        </p:txBody>
      </p:sp>
    </p:spTree>
    <p:extLst>
      <p:ext uri="{BB962C8B-B14F-4D97-AF65-F5344CB8AC3E}">
        <p14:creationId xmlns:p14="http://schemas.microsoft.com/office/powerpoint/2010/main" val="46625275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46639BD-53A4-B547-A66B-15231F6D23C2}" type="slidenum">
              <a:rPr lang="en-US" smtClean="0"/>
              <a:t>51</a:t>
            </a:fld>
            <a:endParaRPr lang="en-US"/>
          </a:p>
        </p:txBody>
      </p:sp>
    </p:spTree>
    <p:extLst>
      <p:ext uri="{BB962C8B-B14F-4D97-AF65-F5344CB8AC3E}">
        <p14:creationId xmlns:p14="http://schemas.microsoft.com/office/powerpoint/2010/main" val="39629992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46639BD-53A4-B547-A66B-15231F6D23C2}" type="slidenum">
              <a:rPr lang="en-US" smtClean="0"/>
              <a:t>52</a:t>
            </a:fld>
            <a:endParaRPr lang="en-US"/>
          </a:p>
        </p:txBody>
      </p:sp>
    </p:spTree>
    <p:extLst>
      <p:ext uri="{BB962C8B-B14F-4D97-AF65-F5344CB8AC3E}">
        <p14:creationId xmlns:p14="http://schemas.microsoft.com/office/powerpoint/2010/main" val="161737562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46639BD-53A4-B547-A66B-15231F6D23C2}" type="slidenum">
              <a:rPr lang="en-US" smtClean="0"/>
              <a:t>53</a:t>
            </a:fld>
            <a:endParaRPr lang="en-US"/>
          </a:p>
        </p:txBody>
      </p:sp>
    </p:spTree>
    <p:extLst>
      <p:ext uri="{BB962C8B-B14F-4D97-AF65-F5344CB8AC3E}">
        <p14:creationId xmlns:p14="http://schemas.microsoft.com/office/powerpoint/2010/main" val="39733638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10 % increase. Lower backload. Actually issuing decision. This stuff is not, </a:t>
            </a:r>
            <a:r>
              <a:rPr lang="en-US" dirty="0" err="1"/>
              <a:t>sercret</a:t>
            </a:r>
            <a:r>
              <a:rPr lang="en-US" dirty="0"/>
              <a:t> information. PERB does an annual report where they summarize and track. </a:t>
            </a:r>
          </a:p>
          <a:p>
            <a:endParaRPr lang="en-US" dirty="0"/>
          </a:p>
        </p:txBody>
      </p:sp>
      <p:sp>
        <p:nvSpPr>
          <p:cNvPr id="4" name="Slide Number Placeholder 3"/>
          <p:cNvSpPr>
            <a:spLocks noGrp="1"/>
          </p:cNvSpPr>
          <p:nvPr>
            <p:ph type="sldNum" sz="quarter" idx="5"/>
          </p:nvPr>
        </p:nvSpPr>
        <p:spPr/>
        <p:txBody>
          <a:bodyPr/>
          <a:lstStyle/>
          <a:p>
            <a:fld id="{546639BD-53A4-B547-A66B-15231F6D23C2}" type="slidenum">
              <a:rPr lang="en-US" smtClean="0"/>
              <a:t>9</a:t>
            </a:fld>
            <a:endParaRPr lang="en-US"/>
          </a:p>
        </p:txBody>
      </p:sp>
    </p:spTree>
    <p:extLst>
      <p:ext uri="{BB962C8B-B14F-4D97-AF65-F5344CB8AC3E}">
        <p14:creationId xmlns:p14="http://schemas.microsoft.com/office/powerpoint/2010/main" val="32411662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dirty="0">
                <a:solidFill>
                  <a:srgbClr val="333333"/>
                </a:solidFill>
                <a:effectLst/>
                <a:latin typeface="Source Sans Pro" panose="020B0503030403020204" pitchFamily="34" charset="0"/>
              </a:rPr>
              <a:t>Legal distinction between precedential v. not precedential. </a:t>
            </a:r>
          </a:p>
          <a:p>
            <a:r>
              <a:rPr lang="en-GB" b="0" i="0" dirty="0">
                <a:solidFill>
                  <a:srgbClr val="333333"/>
                </a:solidFill>
                <a:effectLst/>
                <a:latin typeface="Source Sans Pro" panose="020B0503030403020204" pitchFamily="34" charset="0"/>
              </a:rPr>
              <a:t>Art, what does that mean. </a:t>
            </a:r>
          </a:p>
          <a:p>
            <a:endParaRPr lang="en-GB" b="0" i="0" dirty="0">
              <a:solidFill>
                <a:srgbClr val="333333"/>
              </a:solidFill>
              <a:effectLst/>
              <a:latin typeface="Source Sans Pro" panose="020B0503030403020204" pitchFamily="34" charset="0"/>
            </a:endParaRPr>
          </a:p>
          <a:p>
            <a:endParaRPr lang="en-GB" b="0" i="0" dirty="0">
              <a:solidFill>
                <a:srgbClr val="333333"/>
              </a:solidFill>
              <a:effectLst/>
              <a:latin typeface="Source Sans Pro" panose="020B0503030403020204" pitchFamily="34" charset="0"/>
            </a:endParaRPr>
          </a:p>
          <a:p>
            <a:r>
              <a:rPr lang="en-GB" b="0" i="0" dirty="0">
                <a:solidFill>
                  <a:srgbClr val="333333"/>
                </a:solidFill>
                <a:effectLst/>
                <a:latin typeface="Source Sans Pro" panose="020B0503030403020204" pitchFamily="34" charset="0"/>
              </a:rPr>
              <a:t>Educational Employment Relations Act (</a:t>
            </a:r>
            <a:r>
              <a:rPr lang="en-GB" b="0" i="0" u="none" strike="noStrike" dirty="0">
                <a:solidFill>
                  <a:srgbClr val="046B99"/>
                </a:solidFill>
                <a:effectLst/>
                <a:latin typeface="Source Sans Pro" panose="020B0503030403020204" pitchFamily="34" charset="0"/>
                <a:hlinkClick r:id="rId3"/>
              </a:rPr>
              <a:t>EERA</a:t>
            </a:r>
            <a:r>
              <a:rPr lang="en-GB" b="0" i="0" dirty="0">
                <a:solidFill>
                  <a:srgbClr val="333333"/>
                </a:solidFill>
                <a:effectLst/>
                <a:latin typeface="Source Sans Pro" panose="020B0503030403020204" pitchFamily="34" charset="0"/>
              </a:rPr>
              <a:t>) K-12</a:t>
            </a:r>
          </a:p>
          <a:p>
            <a:r>
              <a:rPr lang="en-US" b="0" i="0" dirty="0">
                <a:solidFill>
                  <a:srgbClr val="333333"/>
                </a:solidFill>
                <a:effectLst/>
                <a:latin typeface="Source Sans Pro" panose="020B0503030403020204" pitchFamily="34" charset="0"/>
              </a:rPr>
              <a:t>Meyers-</a:t>
            </a:r>
            <a:r>
              <a:rPr lang="en-US" b="0" i="0" dirty="0" err="1">
                <a:solidFill>
                  <a:srgbClr val="333333"/>
                </a:solidFill>
                <a:effectLst/>
                <a:latin typeface="Source Sans Pro" panose="020B0503030403020204" pitchFamily="34" charset="0"/>
              </a:rPr>
              <a:t>Milias</a:t>
            </a:r>
            <a:r>
              <a:rPr lang="en-US" b="0" i="0" dirty="0">
                <a:solidFill>
                  <a:srgbClr val="333333"/>
                </a:solidFill>
                <a:effectLst/>
                <a:latin typeface="Source Sans Pro" panose="020B0503030403020204" pitchFamily="34" charset="0"/>
              </a:rPr>
              <a:t>-Brown Act (</a:t>
            </a:r>
            <a:r>
              <a:rPr lang="en-US" b="0" i="0" u="none" strike="noStrike" dirty="0">
                <a:solidFill>
                  <a:srgbClr val="046B99"/>
                </a:solidFill>
                <a:effectLst/>
                <a:latin typeface="Source Sans Pro" panose="020B0503030403020204" pitchFamily="34" charset="0"/>
                <a:hlinkClick r:id="rId4"/>
              </a:rPr>
              <a:t>MMBA</a:t>
            </a:r>
            <a:r>
              <a:rPr lang="en-US" b="0" i="0" dirty="0">
                <a:solidFill>
                  <a:srgbClr val="333333"/>
                </a:solidFill>
                <a:effectLst/>
                <a:latin typeface="Source Sans Pro" panose="020B0503030403020204" pitchFamily="34" charset="0"/>
              </a:rPr>
              <a:t>) </a:t>
            </a:r>
            <a:endParaRPr lang="en-GB" b="0" i="0" dirty="0">
              <a:solidFill>
                <a:srgbClr val="333333"/>
              </a:solidFill>
              <a:effectLst/>
              <a:latin typeface="Source Sans Pro" panose="020B0503030403020204" pitchFamily="34" charset="0"/>
            </a:endParaRPr>
          </a:p>
          <a:p>
            <a:r>
              <a:rPr lang="en-GB" b="0" i="0" dirty="0">
                <a:solidFill>
                  <a:srgbClr val="333333"/>
                </a:solidFill>
                <a:effectLst/>
                <a:latin typeface="Source Sans Pro" panose="020B0503030403020204" pitchFamily="34" charset="0"/>
              </a:rPr>
              <a:t>Higher Education Employer-Employee Relations Act (</a:t>
            </a:r>
            <a:r>
              <a:rPr lang="en-GB" b="0" i="0" u="none" strike="noStrike" dirty="0">
                <a:solidFill>
                  <a:srgbClr val="046B99"/>
                </a:solidFill>
                <a:effectLst/>
                <a:latin typeface="Source Sans Pro" panose="020B0503030403020204" pitchFamily="34" charset="0"/>
                <a:hlinkClick r:id="rId5"/>
              </a:rPr>
              <a:t>HEERA</a:t>
            </a:r>
            <a:r>
              <a:rPr lang="en-GB" b="0" i="0" dirty="0">
                <a:solidFill>
                  <a:srgbClr val="333333"/>
                </a:solidFill>
                <a:effectLst/>
                <a:latin typeface="Source Sans Pro" panose="020B0503030403020204" pitchFamily="34" charset="0"/>
              </a:rPr>
              <a:t>) - college and university</a:t>
            </a:r>
          </a:p>
          <a:p>
            <a:endParaRPr lang="en-GB" b="0" i="0" dirty="0">
              <a:solidFill>
                <a:srgbClr val="333333"/>
              </a:solidFill>
              <a:effectLst/>
              <a:latin typeface="Source Sans Pro" panose="020B0503030403020204" pitchFamily="34" charset="0"/>
            </a:endParaRPr>
          </a:p>
          <a:p>
            <a:r>
              <a:rPr lang="en-GB" b="0" i="0" dirty="0">
                <a:solidFill>
                  <a:srgbClr val="333333"/>
                </a:solidFill>
                <a:effectLst/>
                <a:latin typeface="Source Sans Pro" panose="020B0503030403020204" pitchFamily="34" charset="0"/>
              </a:rPr>
              <a:t>Trial Court Interpreter Employment and </a:t>
            </a:r>
            <a:r>
              <a:rPr lang="en-GB" b="0" i="0" dirty="0" err="1">
                <a:solidFill>
                  <a:srgbClr val="333333"/>
                </a:solidFill>
                <a:effectLst/>
                <a:latin typeface="Source Sans Pro" panose="020B0503030403020204" pitchFamily="34" charset="0"/>
              </a:rPr>
              <a:t>Labor</a:t>
            </a:r>
            <a:r>
              <a:rPr lang="en-GB" b="0" i="0" dirty="0">
                <a:solidFill>
                  <a:srgbClr val="333333"/>
                </a:solidFill>
                <a:effectLst/>
                <a:latin typeface="Source Sans Pro" panose="020B0503030403020204" pitchFamily="34" charset="0"/>
              </a:rPr>
              <a:t> Relations Act </a:t>
            </a:r>
            <a:endParaRPr lang="en-US" dirty="0"/>
          </a:p>
        </p:txBody>
      </p:sp>
      <p:sp>
        <p:nvSpPr>
          <p:cNvPr id="4" name="Slide Number Placeholder 3"/>
          <p:cNvSpPr>
            <a:spLocks noGrp="1"/>
          </p:cNvSpPr>
          <p:nvPr>
            <p:ph type="sldNum" sz="quarter" idx="5"/>
          </p:nvPr>
        </p:nvSpPr>
        <p:spPr/>
        <p:txBody>
          <a:bodyPr/>
          <a:lstStyle/>
          <a:p>
            <a:fld id="{546639BD-53A4-B547-A66B-15231F6D23C2}" type="slidenum">
              <a:rPr lang="en-US" smtClean="0"/>
              <a:t>10</a:t>
            </a:fld>
            <a:endParaRPr lang="en-US"/>
          </a:p>
        </p:txBody>
      </p:sp>
    </p:spTree>
    <p:extLst>
      <p:ext uri="{BB962C8B-B14F-4D97-AF65-F5344CB8AC3E}">
        <p14:creationId xmlns:p14="http://schemas.microsoft.com/office/powerpoint/2010/main" val="30582495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majority here are the exceptions to ALJ decisions. That’s where you’re appealing an ALJ decision..</a:t>
            </a:r>
          </a:p>
        </p:txBody>
      </p:sp>
      <p:sp>
        <p:nvSpPr>
          <p:cNvPr id="4" name="Slide Number Placeholder 3"/>
          <p:cNvSpPr>
            <a:spLocks noGrp="1"/>
          </p:cNvSpPr>
          <p:nvPr>
            <p:ph type="sldNum" sz="quarter" idx="5"/>
          </p:nvPr>
        </p:nvSpPr>
        <p:spPr/>
        <p:txBody>
          <a:bodyPr/>
          <a:lstStyle/>
          <a:p>
            <a:fld id="{546639BD-53A4-B547-A66B-15231F6D23C2}" type="slidenum">
              <a:rPr lang="en-US" smtClean="0"/>
              <a:t>11</a:t>
            </a:fld>
            <a:endParaRPr lang="en-US"/>
          </a:p>
        </p:txBody>
      </p:sp>
    </p:spTree>
    <p:extLst>
      <p:ext uri="{BB962C8B-B14F-4D97-AF65-F5344CB8AC3E}">
        <p14:creationId xmlns:p14="http://schemas.microsoft.com/office/powerpoint/2010/main" val="1268596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Majority of ALJ decisions are affirmed. </a:t>
            </a:r>
          </a:p>
        </p:txBody>
      </p:sp>
      <p:sp>
        <p:nvSpPr>
          <p:cNvPr id="4" name="Slide Number Placeholder 3"/>
          <p:cNvSpPr>
            <a:spLocks noGrp="1"/>
          </p:cNvSpPr>
          <p:nvPr>
            <p:ph type="sldNum" sz="quarter" idx="5"/>
          </p:nvPr>
        </p:nvSpPr>
        <p:spPr/>
        <p:txBody>
          <a:bodyPr/>
          <a:lstStyle/>
          <a:p>
            <a:fld id="{546639BD-53A4-B547-A66B-15231F6D23C2}" type="slidenum">
              <a:rPr lang="en-US" smtClean="0"/>
              <a:t>12</a:t>
            </a:fld>
            <a:endParaRPr lang="en-US"/>
          </a:p>
        </p:txBody>
      </p:sp>
    </p:spTree>
    <p:extLst>
      <p:ext uri="{BB962C8B-B14F-4D97-AF65-F5344CB8AC3E}">
        <p14:creationId xmlns:p14="http://schemas.microsoft.com/office/powerpoint/2010/main" val="39733405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46639BD-53A4-B547-A66B-15231F6D23C2}" type="slidenum">
              <a:rPr lang="en-US" smtClean="0"/>
              <a:t>13</a:t>
            </a:fld>
            <a:endParaRPr lang="en-US"/>
          </a:p>
        </p:txBody>
      </p:sp>
    </p:spTree>
    <p:extLst>
      <p:ext uri="{BB962C8B-B14F-4D97-AF65-F5344CB8AC3E}">
        <p14:creationId xmlns:p14="http://schemas.microsoft.com/office/powerpoint/2010/main" val="417941185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D6405C-4D0A-5A40-9A69-D7E564C5694C}"/>
              </a:ext>
            </a:extLst>
          </p:cNvPr>
          <p:cNvSpPr>
            <a:spLocks noGrp="1"/>
          </p:cNvSpPr>
          <p:nvPr>
            <p:ph type="ctrTitle"/>
          </p:nvPr>
        </p:nvSpPr>
        <p:spPr>
          <a:xfrm>
            <a:off x="0" y="3081421"/>
            <a:ext cx="12192000" cy="1006475"/>
          </a:xfrm>
        </p:spPr>
        <p:txBody>
          <a:bodyPr anchor="b">
            <a:normAutofit/>
          </a:bodyPr>
          <a:lstStyle>
            <a:lvl1pPr algn="ctr">
              <a:defRPr sz="5400">
                <a:solidFill>
                  <a:schemeClr val="tx1"/>
                </a:solidFill>
                <a:latin typeface="Century Gothic" panose="020B0502020202020204" pitchFamily="34" charset="0"/>
              </a:defRPr>
            </a:lvl1pPr>
          </a:lstStyle>
          <a:p>
            <a:r>
              <a:rPr lang="en-US" dirty="0"/>
              <a:t>Click to edit Master title style</a:t>
            </a:r>
          </a:p>
        </p:txBody>
      </p:sp>
      <p:sp>
        <p:nvSpPr>
          <p:cNvPr id="3" name="Subtitle 2">
            <a:extLst>
              <a:ext uri="{FF2B5EF4-FFF2-40B4-BE49-F238E27FC236}">
                <a16:creationId xmlns:a16="http://schemas.microsoft.com/office/drawing/2014/main" id="{C27004E9-CD7C-4649-9666-41ED45CD308B}"/>
              </a:ext>
            </a:extLst>
          </p:cNvPr>
          <p:cNvSpPr>
            <a:spLocks noGrp="1"/>
          </p:cNvSpPr>
          <p:nvPr>
            <p:ph type="subTitle" idx="1"/>
          </p:nvPr>
        </p:nvSpPr>
        <p:spPr>
          <a:xfrm>
            <a:off x="1524000" y="4361934"/>
            <a:ext cx="9144000" cy="1006475"/>
          </a:xfrm>
        </p:spPr>
        <p:txBody>
          <a:bodyPr>
            <a:normAutofit/>
          </a:bodyPr>
          <a:lstStyle>
            <a:lvl1pPr marL="0" indent="0" algn="ctr">
              <a:buNone/>
              <a:defRPr sz="3600">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EE7F4431-4CCF-964D-85F7-7E3009B809A7}"/>
              </a:ext>
            </a:extLst>
          </p:cNvPr>
          <p:cNvSpPr>
            <a:spLocks noGrp="1"/>
          </p:cNvSpPr>
          <p:nvPr>
            <p:ph type="dt" sz="half" idx="10"/>
          </p:nvPr>
        </p:nvSpPr>
        <p:spPr>
          <a:xfrm>
            <a:off x="343931" y="6240162"/>
            <a:ext cx="2743200" cy="308919"/>
          </a:xfrm>
          <a:prstGeom prst="rect">
            <a:avLst/>
          </a:prstGeom>
        </p:spPr>
        <p:txBody>
          <a:bodyPr/>
          <a:lstStyle>
            <a:lvl1pPr>
              <a:defRPr>
                <a:solidFill>
                  <a:schemeClr val="bg1"/>
                </a:solidFill>
              </a:defRPr>
            </a:lvl1pPr>
          </a:lstStyle>
          <a:p>
            <a:fld id="{47EC29CD-AA7D-5D4B-8303-A94FF0B85429}" type="datetime4">
              <a:rPr lang="en-US" smtClean="0"/>
              <a:t>October 22, 2020</a:t>
            </a:fld>
            <a:endParaRPr lang="en-US"/>
          </a:p>
        </p:txBody>
      </p:sp>
    </p:spTree>
    <p:extLst>
      <p:ext uri="{BB962C8B-B14F-4D97-AF65-F5344CB8AC3E}">
        <p14:creationId xmlns:p14="http://schemas.microsoft.com/office/powerpoint/2010/main" val="27215583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4DCDE0-FEFC-9A43-9EA2-F5F9CBB39629}"/>
              </a:ext>
            </a:extLst>
          </p:cNvPr>
          <p:cNvSpPr>
            <a:spLocks noGrp="1"/>
          </p:cNvSpPr>
          <p:nvPr>
            <p:ph type="title"/>
          </p:nvPr>
        </p:nvSpPr>
        <p:spPr>
          <a:xfrm>
            <a:off x="2446638" y="365126"/>
            <a:ext cx="9401432" cy="598702"/>
          </a:xfrm>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5D6D6AD0-8BA9-EE49-B6D5-EDEEF9F6FD9D}"/>
              </a:ext>
            </a:extLst>
          </p:cNvPr>
          <p:cNvSpPr>
            <a:spLocks noGrp="1"/>
          </p:cNvSpPr>
          <p:nvPr>
            <p:ph idx="1"/>
          </p:nvPr>
        </p:nvSpPr>
        <p:spPr>
          <a:xfrm>
            <a:off x="2446638" y="1112108"/>
            <a:ext cx="9401432" cy="506485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5">
            <a:extLst>
              <a:ext uri="{FF2B5EF4-FFF2-40B4-BE49-F238E27FC236}">
                <a16:creationId xmlns:a16="http://schemas.microsoft.com/office/drawing/2014/main" id="{C414AFF7-C996-124F-9541-5A930D8DD2F4}"/>
              </a:ext>
            </a:extLst>
          </p:cNvPr>
          <p:cNvSpPr>
            <a:spLocks noGrp="1"/>
          </p:cNvSpPr>
          <p:nvPr>
            <p:ph type="sldNum" sz="quarter" idx="12"/>
          </p:nvPr>
        </p:nvSpPr>
        <p:spPr>
          <a:xfrm>
            <a:off x="9104870" y="6240162"/>
            <a:ext cx="2743200" cy="308919"/>
          </a:xfrm>
          <a:prstGeom prst="rect">
            <a:avLst/>
          </a:prstGeom>
        </p:spPr>
        <p:txBody>
          <a:bodyPr/>
          <a:lstStyle>
            <a:lvl1pPr>
              <a:defRPr>
                <a:solidFill>
                  <a:schemeClr val="bg1"/>
                </a:solidFill>
              </a:defRPr>
            </a:lvl1pPr>
          </a:lstStyle>
          <a:p>
            <a:fld id="{76EFBEE3-2A9E-304D-B391-B568C310982A}" type="slidenum">
              <a:rPr lang="en-US" smtClean="0"/>
              <a:pPr/>
              <a:t>‹#›</a:t>
            </a:fld>
            <a:endParaRPr lang="en-US"/>
          </a:p>
        </p:txBody>
      </p:sp>
    </p:spTree>
    <p:extLst>
      <p:ext uri="{BB962C8B-B14F-4D97-AF65-F5344CB8AC3E}">
        <p14:creationId xmlns:p14="http://schemas.microsoft.com/office/powerpoint/2010/main" val="26474328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4DCDE0-FEFC-9A43-9EA2-F5F9CBB39629}"/>
              </a:ext>
            </a:extLst>
          </p:cNvPr>
          <p:cNvSpPr>
            <a:spLocks noGrp="1"/>
          </p:cNvSpPr>
          <p:nvPr>
            <p:ph type="title"/>
          </p:nvPr>
        </p:nvSpPr>
        <p:spPr>
          <a:xfrm>
            <a:off x="2446638" y="365126"/>
            <a:ext cx="9401432" cy="598702"/>
          </a:xfrm>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5D6D6AD0-8BA9-EE49-B6D5-EDEEF9F6FD9D}"/>
              </a:ext>
            </a:extLst>
          </p:cNvPr>
          <p:cNvSpPr>
            <a:spLocks noGrp="1"/>
          </p:cNvSpPr>
          <p:nvPr>
            <p:ph idx="1"/>
          </p:nvPr>
        </p:nvSpPr>
        <p:spPr>
          <a:xfrm>
            <a:off x="2446638" y="1112108"/>
            <a:ext cx="9401432" cy="506485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5">
            <a:extLst>
              <a:ext uri="{FF2B5EF4-FFF2-40B4-BE49-F238E27FC236}">
                <a16:creationId xmlns:a16="http://schemas.microsoft.com/office/drawing/2014/main" id="{C414AFF7-C996-124F-9541-5A930D8DD2F4}"/>
              </a:ext>
            </a:extLst>
          </p:cNvPr>
          <p:cNvSpPr>
            <a:spLocks noGrp="1"/>
          </p:cNvSpPr>
          <p:nvPr>
            <p:ph type="sldNum" sz="quarter" idx="12"/>
          </p:nvPr>
        </p:nvSpPr>
        <p:spPr>
          <a:xfrm>
            <a:off x="9104870" y="6240162"/>
            <a:ext cx="2743200" cy="308919"/>
          </a:xfrm>
          <a:prstGeom prst="rect">
            <a:avLst/>
          </a:prstGeom>
        </p:spPr>
        <p:txBody>
          <a:bodyPr/>
          <a:lstStyle>
            <a:lvl1pPr>
              <a:defRPr>
                <a:solidFill>
                  <a:schemeClr val="bg1"/>
                </a:solidFill>
              </a:defRPr>
            </a:lvl1pPr>
          </a:lstStyle>
          <a:p>
            <a:fld id="{76EFBEE3-2A9E-304D-B391-B568C310982A}" type="slidenum">
              <a:rPr lang="en-US" smtClean="0"/>
              <a:pPr/>
              <a:t>‹#›</a:t>
            </a:fld>
            <a:endParaRPr lang="en-US"/>
          </a:p>
        </p:txBody>
      </p:sp>
    </p:spTree>
    <p:extLst>
      <p:ext uri="{BB962C8B-B14F-4D97-AF65-F5344CB8AC3E}">
        <p14:creationId xmlns:p14="http://schemas.microsoft.com/office/powerpoint/2010/main" val="26011236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3DEB313-7224-394E-AC20-2F02F998B940}"/>
              </a:ext>
            </a:extLst>
          </p:cNvPr>
          <p:cNvSpPr>
            <a:spLocks noGrp="1"/>
          </p:cNvSpPr>
          <p:nvPr>
            <p:ph sz="half" idx="1"/>
          </p:nvPr>
        </p:nvSpPr>
        <p:spPr>
          <a:xfrm>
            <a:off x="1186248" y="1062681"/>
            <a:ext cx="5029201" cy="480677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E687ADA0-6CEF-C04B-B9D4-CB8D7D6BDFCC}"/>
              </a:ext>
            </a:extLst>
          </p:cNvPr>
          <p:cNvSpPr>
            <a:spLocks noGrp="1"/>
          </p:cNvSpPr>
          <p:nvPr>
            <p:ph sz="half" idx="2"/>
          </p:nvPr>
        </p:nvSpPr>
        <p:spPr>
          <a:xfrm>
            <a:off x="6450227" y="1062681"/>
            <a:ext cx="5397843" cy="480677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5">
            <a:extLst>
              <a:ext uri="{FF2B5EF4-FFF2-40B4-BE49-F238E27FC236}">
                <a16:creationId xmlns:a16="http://schemas.microsoft.com/office/drawing/2014/main" id="{1820727C-081D-D84B-8069-9CFE7D58E707}"/>
              </a:ext>
            </a:extLst>
          </p:cNvPr>
          <p:cNvSpPr>
            <a:spLocks noGrp="1"/>
          </p:cNvSpPr>
          <p:nvPr>
            <p:ph type="sldNum" sz="quarter" idx="12"/>
          </p:nvPr>
        </p:nvSpPr>
        <p:spPr>
          <a:xfrm>
            <a:off x="1" y="6240162"/>
            <a:ext cx="889686" cy="308919"/>
          </a:xfrm>
          <a:prstGeom prst="rect">
            <a:avLst/>
          </a:prstGeom>
        </p:spPr>
        <p:txBody>
          <a:bodyPr/>
          <a:lstStyle>
            <a:lvl1pPr algn="ctr">
              <a:defRPr>
                <a:solidFill>
                  <a:schemeClr val="bg1"/>
                </a:solidFill>
              </a:defRPr>
            </a:lvl1pPr>
          </a:lstStyle>
          <a:p>
            <a:fld id="{76EFBEE3-2A9E-304D-B391-B568C310982A}" type="slidenum">
              <a:rPr lang="en-US" smtClean="0"/>
              <a:pPr/>
              <a:t>‹#›</a:t>
            </a:fld>
            <a:endParaRPr lang="en-US"/>
          </a:p>
        </p:txBody>
      </p:sp>
      <p:sp>
        <p:nvSpPr>
          <p:cNvPr id="6" name="Title 1">
            <a:extLst>
              <a:ext uri="{FF2B5EF4-FFF2-40B4-BE49-F238E27FC236}">
                <a16:creationId xmlns:a16="http://schemas.microsoft.com/office/drawing/2014/main" id="{024B7260-BCC6-674A-BE2F-CA51F4A0A651}"/>
              </a:ext>
            </a:extLst>
          </p:cNvPr>
          <p:cNvSpPr>
            <a:spLocks noGrp="1"/>
          </p:cNvSpPr>
          <p:nvPr>
            <p:ph type="title"/>
          </p:nvPr>
        </p:nvSpPr>
        <p:spPr>
          <a:xfrm>
            <a:off x="1186248" y="365126"/>
            <a:ext cx="10661822" cy="598702"/>
          </a:xfrm>
        </p:spPr>
        <p:txBody>
          <a:bodyPr/>
          <a:lstStyle/>
          <a:p>
            <a:r>
              <a:rPr lang="en-US" dirty="0"/>
              <a:t>Click to edit Master title style</a:t>
            </a:r>
          </a:p>
        </p:txBody>
      </p:sp>
    </p:spTree>
    <p:extLst>
      <p:ext uri="{BB962C8B-B14F-4D97-AF65-F5344CB8AC3E}">
        <p14:creationId xmlns:p14="http://schemas.microsoft.com/office/powerpoint/2010/main" val="33607910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4DCDE0-FEFC-9A43-9EA2-F5F9CBB39629}"/>
              </a:ext>
            </a:extLst>
          </p:cNvPr>
          <p:cNvSpPr>
            <a:spLocks noGrp="1"/>
          </p:cNvSpPr>
          <p:nvPr>
            <p:ph type="title"/>
          </p:nvPr>
        </p:nvSpPr>
        <p:spPr>
          <a:xfrm>
            <a:off x="343931" y="201593"/>
            <a:ext cx="11504139" cy="598702"/>
          </a:xfrm>
        </p:spPr>
        <p:txBody>
          <a:bodyPr/>
          <a:lstStyle>
            <a:lvl1pPr>
              <a:defRPr>
                <a:solidFill>
                  <a:schemeClr val="bg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5D6D6AD0-8BA9-EE49-B6D5-EDEEF9F6FD9D}"/>
              </a:ext>
            </a:extLst>
          </p:cNvPr>
          <p:cNvSpPr>
            <a:spLocks noGrp="1"/>
          </p:cNvSpPr>
          <p:nvPr>
            <p:ph idx="1"/>
          </p:nvPr>
        </p:nvSpPr>
        <p:spPr>
          <a:xfrm>
            <a:off x="343931" y="1112108"/>
            <a:ext cx="11504139" cy="506485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5">
            <a:extLst>
              <a:ext uri="{FF2B5EF4-FFF2-40B4-BE49-F238E27FC236}">
                <a16:creationId xmlns:a16="http://schemas.microsoft.com/office/drawing/2014/main" id="{C414AFF7-C996-124F-9541-5A930D8DD2F4}"/>
              </a:ext>
            </a:extLst>
          </p:cNvPr>
          <p:cNvSpPr>
            <a:spLocks noGrp="1"/>
          </p:cNvSpPr>
          <p:nvPr>
            <p:ph type="sldNum" sz="quarter" idx="12"/>
          </p:nvPr>
        </p:nvSpPr>
        <p:spPr>
          <a:xfrm>
            <a:off x="9104870" y="6240162"/>
            <a:ext cx="2743200" cy="308919"/>
          </a:xfrm>
          <a:prstGeom prst="rect">
            <a:avLst/>
          </a:prstGeom>
        </p:spPr>
        <p:txBody>
          <a:bodyPr/>
          <a:lstStyle>
            <a:lvl1pPr>
              <a:defRPr>
                <a:solidFill>
                  <a:srgbClr val="3B3BE8"/>
                </a:solidFill>
              </a:defRPr>
            </a:lvl1pPr>
          </a:lstStyle>
          <a:p>
            <a:fld id="{76EFBEE3-2A9E-304D-B391-B568C310982A}" type="slidenum">
              <a:rPr lang="en-US" smtClean="0"/>
              <a:pPr/>
              <a:t>‹#›</a:t>
            </a:fld>
            <a:endParaRPr lang="en-US"/>
          </a:p>
        </p:txBody>
      </p:sp>
    </p:spTree>
    <p:extLst>
      <p:ext uri="{BB962C8B-B14F-4D97-AF65-F5344CB8AC3E}">
        <p14:creationId xmlns:p14="http://schemas.microsoft.com/office/powerpoint/2010/main" val="2232698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5">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9B17C64-43D5-D441-AA9E-1A35477E1D1D}"/>
              </a:ext>
            </a:extLst>
          </p:cNvPr>
          <p:cNvSpPr>
            <a:spLocks noGrp="1"/>
          </p:cNvSpPr>
          <p:nvPr>
            <p:ph type="body" idx="1"/>
          </p:nvPr>
        </p:nvSpPr>
        <p:spPr>
          <a:xfrm>
            <a:off x="343930" y="1014327"/>
            <a:ext cx="5653646" cy="823912"/>
          </a:xfrm>
        </p:spPr>
        <p:txBody>
          <a:bodyPr anchor="b">
            <a:normAutofit/>
          </a:bodyPr>
          <a:lstStyle>
            <a:lvl1pPr marL="0" indent="0">
              <a:buNone/>
              <a:defRPr sz="2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4BAB96F-2B04-8545-B7F9-B9D685532F27}"/>
              </a:ext>
            </a:extLst>
          </p:cNvPr>
          <p:cNvSpPr>
            <a:spLocks noGrp="1"/>
          </p:cNvSpPr>
          <p:nvPr>
            <p:ph sz="half" idx="2"/>
          </p:nvPr>
        </p:nvSpPr>
        <p:spPr>
          <a:xfrm>
            <a:off x="343932" y="1888738"/>
            <a:ext cx="5653644" cy="4300925"/>
          </a:xfrm>
        </p:spPr>
        <p:txBody>
          <a:bodyPr>
            <a:normAutofit/>
          </a:bodyPr>
          <a:lstStyle>
            <a:lvl1pPr>
              <a:defRPr sz="2400"/>
            </a:lvl1pPr>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977C299D-8723-AD40-A240-7F679497FC1D}"/>
              </a:ext>
            </a:extLst>
          </p:cNvPr>
          <p:cNvSpPr>
            <a:spLocks noGrp="1"/>
          </p:cNvSpPr>
          <p:nvPr>
            <p:ph type="body" sz="quarter" idx="3"/>
          </p:nvPr>
        </p:nvSpPr>
        <p:spPr>
          <a:xfrm>
            <a:off x="6172199" y="1014327"/>
            <a:ext cx="5675869" cy="823912"/>
          </a:xfrm>
        </p:spPr>
        <p:txBody>
          <a:bodyPr anchor="b">
            <a:normAutofit/>
          </a:bodyPr>
          <a:lstStyle>
            <a:lvl1pPr marL="0" indent="0">
              <a:buNone/>
              <a:defRPr sz="2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2621909-9A15-A149-B2F1-8ACC0CF56D2F}"/>
              </a:ext>
            </a:extLst>
          </p:cNvPr>
          <p:cNvSpPr>
            <a:spLocks noGrp="1"/>
          </p:cNvSpPr>
          <p:nvPr>
            <p:ph sz="quarter" idx="4"/>
          </p:nvPr>
        </p:nvSpPr>
        <p:spPr>
          <a:xfrm>
            <a:off x="6172200" y="1888738"/>
            <a:ext cx="5675868" cy="4300925"/>
          </a:xfrm>
        </p:spPr>
        <p:txBody>
          <a:bodyPr>
            <a:normAutofit/>
          </a:bodyPr>
          <a:lstStyle>
            <a:lvl1pPr>
              <a:defRPr sz="2400"/>
            </a:lvl1pPr>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Slide Number Placeholder 5">
            <a:extLst>
              <a:ext uri="{FF2B5EF4-FFF2-40B4-BE49-F238E27FC236}">
                <a16:creationId xmlns:a16="http://schemas.microsoft.com/office/drawing/2014/main" id="{207BA878-803C-7146-91AA-535686A28055}"/>
              </a:ext>
            </a:extLst>
          </p:cNvPr>
          <p:cNvSpPr>
            <a:spLocks noGrp="1"/>
          </p:cNvSpPr>
          <p:nvPr>
            <p:ph type="sldNum" sz="quarter" idx="12"/>
          </p:nvPr>
        </p:nvSpPr>
        <p:spPr>
          <a:xfrm>
            <a:off x="9104870" y="6240162"/>
            <a:ext cx="2743200" cy="308919"/>
          </a:xfrm>
          <a:prstGeom prst="rect">
            <a:avLst/>
          </a:prstGeom>
        </p:spPr>
        <p:txBody>
          <a:bodyPr/>
          <a:lstStyle>
            <a:lvl1pPr>
              <a:defRPr>
                <a:solidFill>
                  <a:schemeClr val="bg1"/>
                </a:solidFill>
              </a:defRPr>
            </a:lvl1pPr>
          </a:lstStyle>
          <a:p>
            <a:fld id="{76EFBEE3-2A9E-304D-B391-B568C310982A}" type="slidenum">
              <a:rPr lang="en-US" smtClean="0"/>
              <a:pPr/>
              <a:t>‹#›</a:t>
            </a:fld>
            <a:endParaRPr lang="en-US"/>
          </a:p>
        </p:txBody>
      </p:sp>
      <p:sp>
        <p:nvSpPr>
          <p:cNvPr id="8" name="Title 1">
            <a:extLst>
              <a:ext uri="{FF2B5EF4-FFF2-40B4-BE49-F238E27FC236}">
                <a16:creationId xmlns:a16="http://schemas.microsoft.com/office/drawing/2014/main" id="{CC462F45-E09E-AE41-A3C4-EE313CBF82BC}"/>
              </a:ext>
            </a:extLst>
          </p:cNvPr>
          <p:cNvSpPr>
            <a:spLocks noGrp="1"/>
          </p:cNvSpPr>
          <p:nvPr>
            <p:ph type="title"/>
          </p:nvPr>
        </p:nvSpPr>
        <p:spPr>
          <a:xfrm>
            <a:off x="343930" y="365126"/>
            <a:ext cx="11504140" cy="598702"/>
          </a:xfrm>
        </p:spPr>
        <p:txBody>
          <a:bodyPr/>
          <a:lstStyle/>
          <a:p>
            <a:r>
              <a:rPr lang="en-US" dirty="0"/>
              <a:t>Click to edit Master title style</a:t>
            </a:r>
          </a:p>
        </p:txBody>
      </p:sp>
    </p:spTree>
    <p:extLst>
      <p:ext uri="{BB962C8B-B14F-4D97-AF65-F5344CB8AC3E}">
        <p14:creationId xmlns:p14="http://schemas.microsoft.com/office/powerpoint/2010/main" val="7685405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Closing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D6405C-4D0A-5A40-9A69-D7E564C5694C}"/>
              </a:ext>
            </a:extLst>
          </p:cNvPr>
          <p:cNvSpPr>
            <a:spLocks noGrp="1"/>
          </p:cNvSpPr>
          <p:nvPr>
            <p:ph type="ctrTitle"/>
          </p:nvPr>
        </p:nvSpPr>
        <p:spPr>
          <a:xfrm>
            <a:off x="5752071" y="2731444"/>
            <a:ext cx="6096000" cy="1767015"/>
          </a:xfrm>
        </p:spPr>
        <p:txBody>
          <a:bodyPr anchor="b">
            <a:normAutofit/>
          </a:bodyPr>
          <a:lstStyle>
            <a:lvl1pPr algn="ctr">
              <a:defRPr sz="5400">
                <a:solidFill>
                  <a:schemeClr val="tx1"/>
                </a:solidFill>
                <a:latin typeface="Century Gothic" panose="020B0502020202020204" pitchFamily="34" charset="0"/>
              </a:defRPr>
            </a:lvl1pPr>
          </a:lstStyle>
          <a:p>
            <a:r>
              <a:rPr lang="en-US" dirty="0"/>
              <a:t>Click to edit Master title style</a:t>
            </a:r>
          </a:p>
        </p:txBody>
      </p:sp>
      <p:sp>
        <p:nvSpPr>
          <p:cNvPr id="3" name="Subtitle 2">
            <a:extLst>
              <a:ext uri="{FF2B5EF4-FFF2-40B4-BE49-F238E27FC236}">
                <a16:creationId xmlns:a16="http://schemas.microsoft.com/office/drawing/2014/main" id="{C27004E9-CD7C-4649-9666-41ED45CD308B}"/>
              </a:ext>
            </a:extLst>
          </p:cNvPr>
          <p:cNvSpPr>
            <a:spLocks noGrp="1"/>
          </p:cNvSpPr>
          <p:nvPr>
            <p:ph type="subTitle" idx="1"/>
          </p:nvPr>
        </p:nvSpPr>
        <p:spPr>
          <a:xfrm>
            <a:off x="5752071" y="4608468"/>
            <a:ext cx="6095999" cy="1006475"/>
          </a:xfrm>
        </p:spPr>
        <p:txBody>
          <a:bodyPr>
            <a:normAutofit/>
          </a:bodyPr>
          <a:lstStyle>
            <a:lvl1pPr marL="0" indent="0" algn="ctr">
              <a:buNone/>
              <a:defRPr sz="3600">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EE7F4431-4CCF-964D-85F7-7E3009B809A7}"/>
              </a:ext>
            </a:extLst>
          </p:cNvPr>
          <p:cNvSpPr>
            <a:spLocks noGrp="1"/>
          </p:cNvSpPr>
          <p:nvPr>
            <p:ph type="dt" sz="half" idx="10"/>
          </p:nvPr>
        </p:nvSpPr>
        <p:spPr>
          <a:xfrm>
            <a:off x="343931" y="6240162"/>
            <a:ext cx="2743200" cy="308919"/>
          </a:xfrm>
          <a:prstGeom prst="rect">
            <a:avLst/>
          </a:prstGeom>
        </p:spPr>
        <p:txBody>
          <a:bodyPr/>
          <a:lstStyle>
            <a:lvl1pPr>
              <a:defRPr>
                <a:solidFill>
                  <a:schemeClr val="bg1"/>
                </a:solidFill>
              </a:defRPr>
            </a:lvl1pPr>
          </a:lstStyle>
          <a:p>
            <a:fld id="{A1266AEB-B81A-174C-BA0E-22E8B26425FE}" type="datetime4">
              <a:rPr lang="en-US" smtClean="0"/>
              <a:t>October 22, 2020</a:t>
            </a:fld>
            <a:endParaRPr lang="en-US"/>
          </a:p>
        </p:txBody>
      </p:sp>
    </p:spTree>
    <p:extLst>
      <p:ext uri="{BB962C8B-B14F-4D97-AF65-F5344CB8AC3E}">
        <p14:creationId xmlns:p14="http://schemas.microsoft.com/office/powerpoint/2010/main" val="619820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922BC41-42E8-724E-A296-9FC3030B6AB5}"/>
              </a:ext>
            </a:extLst>
          </p:cNvPr>
          <p:cNvSpPr>
            <a:spLocks noGrp="1"/>
          </p:cNvSpPr>
          <p:nvPr>
            <p:ph type="title"/>
          </p:nvPr>
        </p:nvSpPr>
        <p:spPr>
          <a:xfrm>
            <a:off x="343931" y="365125"/>
            <a:ext cx="11504139"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D2F59245-31D6-AD43-8CF4-82578232F5CF}"/>
              </a:ext>
            </a:extLst>
          </p:cNvPr>
          <p:cNvSpPr>
            <a:spLocks noGrp="1"/>
          </p:cNvSpPr>
          <p:nvPr>
            <p:ph type="body" idx="1"/>
          </p:nvPr>
        </p:nvSpPr>
        <p:spPr>
          <a:xfrm>
            <a:off x="343931" y="1825625"/>
            <a:ext cx="11504139"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3">
            <a:extLst>
              <a:ext uri="{FF2B5EF4-FFF2-40B4-BE49-F238E27FC236}">
                <a16:creationId xmlns:a16="http://schemas.microsoft.com/office/drawing/2014/main" id="{8DB463E0-51B3-0646-AB3A-E7114E17D8C8}"/>
              </a:ext>
            </a:extLst>
          </p:cNvPr>
          <p:cNvSpPr>
            <a:spLocks noGrp="1"/>
          </p:cNvSpPr>
          <p:nvPr>
            <p:ph type="dt" sz="half" idx="2"/>
          </p:nvPr>
        </p:nvSpPr>
        <p:spPr>
          <a:xfrm>
            <a:off x="343931" y="6240162"/>
            <a:ext cx="2743200" cy="308919"/>
          </a:xfrm>
          <a:prstGeom prst="rect">
            <a:avLst/>
          </a:prstGeom>
        </p:spPr>
        <p:txBody>
          <a:bodyPr/>
          <a:lstStyle>
            <a:lvl1pPr>
              <a:defRPr sz="1200">
                <a:solidFill>
                  <a:schemeClr val="bg1"/>
                </a:solidFill>
                <a:latin typeface="Century Gothic" panose="020B0502020202020204" pitchFamily="34" charset="0"/>
              </a:defRPr>
            </a:lvl1pPr>
          </a:lstStyle>
          <a:p>
            <a:fld id="{D55EE325-BB2C-1C42-8ECD-02917C7F491D}" type="datetime4">
              <a:rPr lang="en-US" smtClean="0"/>
              <a:t>October 22, 2020</a:t>
            </a:fld>
            <a:endParaRPr lang="en-US"/>
          </a:p>
        </p:txBody>
      </p:sp>
      <p:sp>
        <p:nvSpPr>
          <p:cNvPr id="8" name="Slide Number Placeholder 5">
            <a:extLst>
              <a:ext uri="{FF2B5EF4-FFF2-40B4-BE49-F238E27FC236}">
                <a16:creationId xmlns:a16="http://schemas.microsoft.com/office/drawing/2014/main" id="{FFC6D7A3-F72D-0C43-BEC9-6848C33B269C}"/>
              </a:ext>
            </a:extLst>
          </p:cNvPr>
          <p:cNvSpPr>
            <a:spLocks noGrp="1"/>
          </p:cNvSpPr>
          <p:nvPr>
            <p:ph type="sldNum" sz="quarter" idx="4"/>
          </p:nvPr>
        </p:nvSpPr>
        <p:spPr>
          <a:xfrm>
            <a:off x="9104870" y="6240162"/>
            <a:ext cx="2743200" cy="308919"/>
          </a:xfrm>
          <a:prstGeom prst="rect">
            <a:avLst/>
          </a:prstGeom>
        </p:spPr>
        <p:txBody>
          <a:bodyPr/>
          <a:lstStyle>
            <a:lvl1pPr algn="r">
              <a:defRPr sz="1200">
                <a:solidFill>
                  <a:schemeClr val="bg1"/>
                </a:solidFill>
                <a:latin typeface="Century Gothic" panose="020B0502020202020204" pitchFamily="34" charset="0"/>
              </a:defRPr>
            </a:lvl1pPr>
          </a:lstStyle>
          <a:p>
            <a:fld id="{76EFBEE3-2A9E-304D-B391-B568C310982A}" type="slidenum">
              <a:rPr lang="en-US" smtClean="0"/>
              <a:pPr/>
              <a:t>‹#›</a:t>
            </a:fld>
            <a:endParaRPr lang="en-US"/>
          </a:p>
        </p:txBody>
      </p:sp>
    </p:spTree>
    <p:extLst>
      <p:ext uri="{BB962C8B-B14F-4D97-AF65-F5344CB8AC3E}">
        <p14:creationId xmlns:p14="http://schemas.microsoft.com/office/powerpoint/2010/main" val="394873249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7" r:id="rId3"/>
    <p:sldLayoutId id="2147483652" r:id="rId4"/>
    <p:sldLayoutId id="2147483656" r:id="rId5"/>
    <p:sldLayoutId id="2147483653" r:id="rId6"/>
    <p:sldLayoutId id="2147483658" r:id="rId7"/>
  </p:sldLayoutIdLst>
  <p:hf hdr="0" ftr="0"/>
  <p:txStyles>
    <p:titleStyle>
      <a:lvl1pPr algn="l" defTabSz="914400" rtl="0" eaLnBrk="1" latinLnBrk="0" hangingPunct="1">
        <a:lnSpc>
          <a:spcPct val="90000"/>
        </a:lnSpc>
        <a:spcBef>
          <a:spcPct val="0"/>
        </a:spcBef>
        <a:buNone/>
        <a:defRPr sz="4400" kern="1200">
          <a:solidFill>
            <a:schemeClr val="tx1"/>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4EBD35-1E59-6A49-99DE-72E408E8F520}"/>
              </a:ext>
            </a:extLst>
          </p:cNvPr>
          <p:cNvSpPr>
            <a:spLocks noGrp="1"/>
          </p:cNvSpPr>
          <p:nvPr>
            <p:ph type="ctrTitle"/>
          </p:nvPr>
        </p:nvSpPr>
        <p:spPr>
          <a:xfrm>
            <a:off x="0" y="2925762"/>
            <a:ext cx="12192000" cy="1006475"/>
          </a:xfrm>
        </p:spPr>
        <p:txBody>
          <a:bodyPr>
            <a:noAutofit/>
          </a:bodyPr>
          <a:lstStyle/>
          <a:p>
            <a:r>
              <a:rPr lang="en-US" sz="7200" b="1" dirty="0">
                <a:cs typeface="Calibri" panose="020F0502020204030204" pitchFamily="34" charset="0"/>
              </a:rPr>
              <a:t>PERB Update 2020</a:t>
            </a:r>
          </a:p>
        </p:txBody>
      </p:sp>
      <p:sp>
        <p:nvSpPr>
          <p:cNvPr id="3" name="Subtitle 2">
            <a:extLst>
              <a:ext uri="{FF2B5EF4-FFF2-40B4-BE49-F238E27FC236}">
                <a16:creationId xmlns:a16="http://schemas.microsoft.com/office/drawing/2014/main" id="{40461380-F192-514A-AE27-7C7D5BBDEE78}"/>
              </a:ext>
            </a:extLst>
          </p:cNvPr>
          <p:cNvSpPr>
            <a:spLocks noGrp="1"/>
          </p:cNvSpPr>
          <p:nvPr>
            <p:ph type="subTitle" idx="1"/>
          </p:nvPr>
        </p:nvSpPr>
        <p:spPr>
          <a:xfrm>
            <a:off x="501721" y="4191346"/>
            <a:ext cx="11188557" cy="1761464"/>
          </a:xfrm>
        </p:spPr>
        <p:txBody>
          <a:bodyPr>
            <a:normAutofit/>
          </a:bodyPr>
          <a:lstStyle/>
          <a:p>
            <a:r>
              <a:rPr lang="en-US" dirty="0">
                <a:cs typeface="Calibri" panose="020F0502020204030204" pitchFamily="34" charset="0"/>
              </a:rPr>
              <a:t>Presented by </a:t>
            </a:r>
          </a:p>
          <a:p>
            <a:r>
              <a:rPr lang="en-GB" dirty="0">
                <a:cs typeface="Calibri" panose="020F0502020204030204" pitchFamily="34" charset="0"/>
              </a:rPr>
              <a:t>Arthur A. Hartinger and Anastasia Bondarchuk</a:t>
            </a:r>
            <a:endParaRPr lang="en-US" dirty="0">
              <a:cs typeface="Calibri" panose="020F0502020204030204" pitchFamily="34" charset="0"/>
            </a:endParaRPr>
          </a:p>
        </p:txBody>
      </p:sp>
      <p:sp>
        <p:nvSpPr>
          <p:cNvPr id="4" name="Date Placeholder 3">
            <a:extLst>
              <a:ext uri="{FF2B5EF4-FFF2-40B4-BE49-F238E27FC236}">
                <a16:creationId xmlns:a16="http://schemas.microsoft.com/office/drawing/2014/main" id="{3B8FF30D-E702-6D49-8A56-CE452992F12A}"/>
              </a:ext>
            </a:extLst>
          </p:cNvPr>
          <p:cNvSpPr>
            <a:spLocks noGrp="1"/>
          </p:cNvSpPr>
          <p:nvPr>
            <p:ph type="dt" sz="half" idx="10"/>
          </p:nvPr>
        </p:nvSpPr>
        <p:spPr>
          <a:xfrm>
            <a:off x="3170485" y="6240162"/>
            <a:ext cx="5653108" cy="308919"/>
          </a:xfrm>
        </p:spPr>
        <p:txBody>
          <a:bodyPr/>
          <a:lstStyle/>
          <a:p>
            <a:pPr algn="ctr"/>
            <a:r>
              <a:rPr lang="en-US" dirty="0"/>
              <a:t>PELRAC ANNUAL CONFERENCE 2020  -- OCTOBER 22, 2020</a:t>
            </a:r>
          </a:p>
        </p:txBody>
      </p:sp>
    </p:spTree>
    <p:extLst>
      <p:ext uri="{BB962C8B-B14F-4D97-AF65-F5344CB8AC3E}">
        <p14:creationId xmlns:p14="http://schemas.microsoft.com/office/powerpoint/2010/main" val="24079687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D2C981-8D2D-5542-B255-573A6CFCD206}"/>
              </a:ext>
            </a:extLst>
          </p:cNvPr>
          <p:cNvSpPr>
            <a:spLocks noGrp="1"/>
          </p:cNvSpPr>
          <p:nvPr>
            <p:ph type="title"/>
          </p:nvPr>
        </p:nvSpPr>
        <p:spPr>
          <a:xfrm>
            <a:off x="2446638" y="280954"/>
            <a:ext cx="9401432" cy="598702"/>
          </a:xfrm>
        </p:spPr>
        <p:txBody>
          <a:bodyPr>
            <a:noAutofit/>
          </a:bodyPr>
          <a:lstStyle/>
          <a:p>
            <a:pPr marR="0" lvl="0">
              <a:lnSpc>
                <a:spcPct val="107000"/>
              </a:lnSpc>
              <a:spcBef>
                <a:spcPts val="0"/>
              </a:spcBef>
              <a:spcAft>
                <a:spcPts val="800"/>
              </a:spcAft>
            </a:pPr>
            <a:r>
              <a:rPr lang="en-US" sz="4000" b="1" dirty="0">
                <a:effectLst/>
                <a:ea typeface="Calibri" panose="020F0502020204030204" pitchFamily="34" charset="0"/>
                <a:cs typeface="Calibri" panose="020F0502020204030204" pitchFamily="34" charset="0"/>
              </a:rPr>
              <a:t>DECISION BREAKDOWN</a:t>
            </a:r>
            <a:endParaRPr lang="en-US" sz="4000" dirty="0">
              <a:effectLst/>
              <a:ea typeface="Calibri" panose="020F0502020204030204" pitchFamily="34"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14FC472B-6047-C446-895B-6D63DB7804EE}"/>
              </a:ext>
            </a:extLst>
          </p:cNvPr>
          <p:cNvSpPr>
            <a:spLocks noGrp="1"/>
          </p:cNvSpPr>
          <p:nvPr>
            <p:ph idx="1"/>
          </p:nvPr>
        </p:nvSpPr>
        <p:spPr>
          <a:xfrm>
            <a:off x="2446638" y="1112108"/>
            <a:ext cx="8610383" cy="5064855"/>
          </a:xfrm>
        </p:spPr>
        <p:txBody>
          <a:bodyPr>
            <a:normAutofit lnSpcReduction="10000"/>
          </a:bodyPr>
          <a:lstStyle/>
          <a:p>
            <a:pPr marL="457200" indent="-457200">
              <a:lnSpc>
                <a:spcPct val="107000"/>
              </a:lnSpc>
              <a:spcBef>
                <a:spcPts val="0"/>
              </a:spcBef>
              <a:buFont typeface="Wingdings" panose="05000000000000000000" pitchFamily="2" charset="2"/>
              <a:buChar char="v"/>
            </a:pPr>
            <a:r>
              <a:rPr lang="en-GB" b="1" dirty="0">
                <a:cs typeface="Calibri" panose="020F0502020204030204" pitchFamily="34" charset="0"/>
              </a:rPr>
              <a:t>Decisions by Precedence:</a:t>
            </a:r>
            <a:endParaRPr lang="en-GB" dirty="0">
              <a:cs typeface="Calibri" panose="020F0502020204030204" pitchFamily="34" charset="0"/>
            </a:endParaRPr>
          </a:p>
          <a:p>
            <a:pPr lvl="1">
              <a:lnSpc>
                <a:spcPct val="107000"/>
              </a:lnSpc>
              <a:spcBef>
                <a:spcPts val="0"/>
              </a:spcBef>
            </a:pPr>
            <a:r>
              <a:rPr lang="it-IT" dirty="0" err="1">
                <a:cs typeface="Calibri" panose="020F0502020204030204" pitchFamily="34" charset="0"/>
              </a:rPr>
              <a:t>Precedential</a:t>
            </a:r>
            <a:r>
              <a:rPr lang="it-IT" dirty="0">
                <a:cs typeface="Calibri" panose="020F0502020204030204" pitchFamily="34" charset="0"/>
              </a:rPr>
              <a:t>: 60</a:t>
            </a:r>
          </a:p>
          <a:p>
            <a:pPr lvl="1">
              <a:lnSpc>
                <a:spcPct val="107000"/>
              </a:lnSpc>
              <a:spcBef>
                <a:spcPts val="0"/>
              </a:spcBef>
            </a:pPr>
            <a:r>
              <a:rPr lang="it-IT" dirty="0">
                <a:cs typeface="Calibri" panose="020F0502020204030204" pitchFamily="34" charset="0"/>
              </a:rPr>
              <a:t>Non-</a:t>
            </a:r>
            <a:r>
              <a:rPr lang="it-IT" dirty="0" err="1">
                <a:cs typeface="Calibri" panose="020F0502020204030204" pitchFamily="34" charset="0"/>
              </a:rPr>
              <a:t>Precedential</a:t>
            </a:r>
            <a:r>
              <a:rPr lang="it-IT" dirty="0">
                <a:cs typeface="Calibri" panose="020F0502020204030204" pitchFamily="34" charset="0"/>
              </a:rPr>
              <a:t>: 41</a:t>
            </a:r>
          </a:p>
          <a:p>
            <a:pPr marL="1828800" lvl="1" indent="-457200">
              <a:lnSpc>
                <a:spcPct val="107000"/>
              </a:lnSpc>
              <a:spcBef>
                <a:spcPts val="0"/>
              </a:spcBef>
              <a:buFont typeface="Wingdings" panose="05000000000000000000" pitchFamily="2" charset="2"/>
              <a:buChar char="§"/>
            </a:pPr>
            <a:endParaRPr lang="it-IT" dirty="0">
              <a:cs typeface="Calibri" panose="020F0502020204030204" pitchFamily="34" charset="0"/>
            </a:endParaRPr>
          </a:p>
          <a:p>
            <a:pPr marL="457200" indent="-457200">
              <a:lnSpc>
                <a:spcPct val="107000"/>
              </a:lnSpc>
              <a:spcBef>
                <a:spcPts val="0"/>
              </a:spcBef>
              <a:buFont typeface="Wingdings" panose="05000000000000000000" pitchFamily="2" charset="2"/>
              <a:buChar char="v"/>
            </a:pPr>
            <a:r>
              <a:rPr lang="en-GB" b="1" dirty="0">
                <a:cs typeface="Calibri" panose="020F0502020204030204" pitchFamily="34" charset="0"/>
              </a:rPr>
              <a:t>Decisions by Statute </a:t>
            </a:r>
            <a:r>
              <a:rPr lang="en-GB" dirty="0">
                <a:cs typeface="Calibri" panose="020F0502020204030204" pitchFamily="34" charset="0"/>
              </a:rPr>
              <a:t>(Including Non-Precedential Decisions):</a:t>
            </a:r>
          </a:p>
          <a:p>
            <a:pPr lvl="1">
              <a:lnSpc>
                <a:spcPct val="107000"/>
              </a:lnSpc>
              <a:spcBef>
                <a:spcPts val="0"/>
              </a:spcBef>
            </a:pPr>
            <a:r>
              <a:rPr lang="en-GB" dirty="0">
                <a:cs typeface="Calibri" panose="020F0502020204030204" pitchFamily="34" charset="0"/>
              </a:rPr>
              <a:t>EERA: 46</a:t>
            </a:r>
          </a:p>
          <a:p>
            <a:pPr lvl="1">
              <a:lnSpc>
                <a:spcPct val="107000"/>
              </a:lnSpc>
              <a:spcBef>
                <a:spcPts val="0"/>
              </a:spcBef>
            </a:pPr>
            <a:r>
              <a:rPr lang="en-GB" dirty="0">
                <a:cs typeface="Calibri" panose="020F0502020204030204" pitchFamily="34" charset="0"/>
              </a:rPr>
              <a:t>MMBA: 37</a:t>
            </a:r>
          </a:p>
          <a:p>
            <a:pPr lvl="1">
              <a:lnSpc>
                <a:spcPct val="107000"/>
              </a:lnSpc>
              <a:spcBef>
                <a:spcPts val="0"/>
              </a:spcBef>
            </a:pPr>
            <a:r>
              <a:rPr lang="en-GB" dirty="0">
                <a:cs typeface="Calibri" panose="020F0502020204030204" pitchFamily="34" charset="0"/>
              </a:rPr>
              <a:t>HEERA: 8</a:t>
            </a:r>
          </a:p>
          <a:p>
            <a:pPr lvl="1">
              <a:lnSpc>
                <a:spcPct val="107000"/>
              </a:lnSpc>
              <a:spcBef>
                <a:spcPts val="0"/>
              </a:spcBef>
            </a:pPr>
            <a:r>
              <a:rPr lang="en-GB" dirty="0">
                <a:cs typeface="Calibri" panose="020F0502020204030204" pitchFamily="34" charset="0"/>
              </a:rPr>
              <a:t>Dills Act: 6</a:t>
            </a:r>
          </a:p>
          <a:p>
            <a:pPr lvl="1">
              <a:lnSpc>
                <a:spcPct val="107000"/>
              </a:lnSpc>
              <a:spcBef>
                <a:spcPts val="0"/>
              </a:spcBef>
            </a:pPr>
            <a:r>
              <a:rPr lang="en-GB" dirty="0">
                <a:cs typeface="Calibri" panose="020F0502020204030204" pitchFamily="34" charset="0"/>
              </a:rPr>
              <a:t>Trial Court: 0</a:t>
            </a:r>
          </a:p>
          <a:p>
            <a:pPr lvl="1">
              <a:lnSpc>
                <a:spcPct val="107000"/>
              </a:lnSpc>
              <a:spcBef>
                <a:spcPts val="0"/>
              </a:spcBef>
            </a:pPr>
            <a:r>
              <a:rPr lang="en-GB" dirty="0">
                <a:cs typeface="Calibri" panose="020F0502020204030204" pitchFamily="34" charset="0"/>
              </a:rPr>
              <a:t>Court Interpreter: 1</a:t>
            </a:r>
          </a:p>
          <a:p>
            <a:pPr lvl="1">
              <a:lnSpc>
                <a:spcPct val="107000"/>
              </a:lnSpc>
              <a:spcBef>
                <a:spcPts val="0"/>
              </a:spcBef>
            </a:pPr>
            <a:r>
              <a:rPr lang="en-GB" dirty="0">
                <a:cs typeface="Calibri" panose="020F0502020204030204" pitchFamily="34" charset="0"/>
              </a:rPr>
              <a:t>Transit: 3</a:t>
            </a:r>
          </a:p>
          <a:p>
            <a:pPr marL="1371600" lvl="1" indent="0">
              <a:lnSpc>
                <a:spcPct val="107000"/>
              </a:lnSpc>
              <a:spcBef>
                <a:spcPts val="0"/>
              </a:spcBef>
              <a:buNone/>
            </a:pPr>
            <a:endParaRPr lang="en-GB" dirty="0">
              <a:cs typeface="Calibri" panose="020F0502020204030204" pitchFamily="34" charset="0"/>
            </a:endParaRPr>
          </a:p>
          <a:p>
            <a:pPr marL="914400" marR="0" lvl="1" indent="-457200">
              <a:lnSpc>
                <a:spcPct val="107000"/>
              </a:lnSpc>
              <a:spcBef>
                <a:spcPts val="0"/>
              </a:spcBef>
              <a:spcAft>
                <a:spcPts val="0"/>
              </a:spcAft>
              <a:buFont typeface="Wingdings" panose="05000000000000000000" pitchFamily="2" charset="2"/>
              <a:buChar char="v"/>
            </a:pPr>
            <a:endParaRPr lang="en-US" sz="2400" dirty="0">
              <a:effectLst/>
              <a:ea typeface="Calibri" panose="020F0502020204030204" pitchFamily="34" charset="0"/>
              <a:cs typeface="Times New Roman" panose="02020603050405020304" pitchFamily="18" charset="0"/>
            </a:endParaRPr>
          </a:p>
          <a:p>
            <a:endParaRPr lang="en-US" dirty="0"/>
          </a:p>
        </p:txBody>
      </p:sp>
      <p:sp>
        <p:nvSpPr>
          <p:cNvPr id="4" name="Slide Number Placeholder 3">
            <a:extLst>
              <a:ext uri="{FF2B5EF4-FFF2-40B4-BE49-F238E27FC236}">
                <a16:creationId xmlns:a16="http://schemas.microsoft.com/office/drawing/2014/main" id="{B7086732-70D0-7745-9AD2-7A47C5D9F7A7}"/>
              </a:ext>
            </a:extLst>
          </p:cNvPr>
          <p:cNvSpPr>
            <a:spLocks noGrp="1"/>
          </p:cNvSpPr>
          <p:nvPr>
            <p:ph type="sldNum" sz="quarter" idx="12"/>
          </p:nvPr>
        </p:nvSpPr>
        <p:spPr/>
        <p:txBody>
          <a:bodyPr/>
          <a:lstStyle/>
          <a:p>
            <a:fld id="{76EFBEE3-2A9E-304D-B391-B568C310982A}" type="slidenum">
              <a:rPr lang="en-US" smtClean="0"/>
              <a:pPr/>
              <a:t>10</a:t>
            </a:fld>
            <a:endParaRPr lang="en-US"/>
          </a:p>
        </p:txBody>
      </p:sp>
    </p:spTree>
    <p:extLst>
      <p:ext uri="{BB962C8B-B14F-4D97-AF65-F5344CB8AC3E}">
        <p14:creationId xmlns:p14="http://schemas.microsoft.com/office/powerpoint/2010/main" val="23926547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4FC472B-6047-C446-895B-6D63DB7804EE}"/>
              </a:ext>
            </a:extLst>
          </p:cNvPr>
          <p:cNvSpPr>
            <a:spLocks noGrp="1"/>
          </p:cNvSpPr>
          <p:nvPr>
            <p:ph idx="1"/>
          </p:nvPr>
        </p:nvSpPr>
        <p:spPr>
          <a:xfrm>
            <a:off x="2446638" y="1027481"/>
            <a:ext cx="9401432" cy="5064855"/>
          </a:xfrm>
        </p:spPr>
        <p:txBody>
          <a:bodyPr>
            <a:normAutofit/>
          </a:bodyPr>
          <a:lstStyle/>
          <a:p>
            <a:pPr marL="457200" indent="-457200">
              <a:lnSpc>
                <a:spcPct val="107000"/>
              </a:lnSpc>
              <a:spcBef>
                <a:spcPts val="0"/>
              </a:spcBef>
              <a:buFont typeface="Wingdings" panose="05000000000000000000" pitchFamily="2" charset="2"/>
              <a:buChar char="v"/>
            </a:pPr>
            <a:r>
              <a:rPr lang="en-GB" b="1" dirty="0">
                <a:cs typeface="Calibri" panose="020F0502020204030204" pitchFamily="34" charset="0"/>
              </a:rPr>
              <a:t>Decisions by Type:</a:t>
            </a:r>
            <a:endParaRPr lang="en-GB" dirty="0">
              <a:cs typeface="Calibri" panose="020F0502020204030204" pitchFamily="34" charset="0"/>
            </a:endParaRPr>
          </a:p>
          <a:p>
            <a:pPr lvl="1">
              <a:lnSpc>
                <a:spcPct val="107000"/>
              </a:lnSpc>
              <a:spcBef>
                <a:spcPts val="0"/>
              </a:spcBef>
            </a:pPr>
            <a:r>
              <a:rPr lang="en-GB" dirty="0">
                <a:cs typeface="Calibri" panose="020F0502020204030204" pitchFamily="34" charset="0"/>
              </a:rPr>
              <a:t>Appeals from Dismissals: 33</a:t>
            </a:r>
          </a:p>
          <a:p>
            <a:pPr lvl="1">
              <a:lnSpc>
                <a:spcPct val="107000"/>
              </a:lnSpc>
              <a:spcBef>
                <a:spcPts val="0"/>
              </a:spcBef>
            </a:pPr>
            <a:r>
              <a:rPr lang="en-GB" dirty="0">
                <a:cs typeface="Calibri" panose="020F0502020204030204" pitchFamily="34" charset="0"/>
              </a:rPr>
              <a:t>Exceptions to ALJ Decisions: 39</a:t>
            </a:r>
          </a:p>
          <a:p>
            <a:pPr lvl="1">
              <a:lnSpc>
                <a:spcPct val="107000"/>
              </a:lnSpc>
              <a:spcBef>
                <a:spcPts val="0"/>
              </a:spcBef>
            </a:pPr>
            <a:r>
              <a:rPr lang="en-GB" dirty="0">
                <a:cs typeface="Calibri" panose="020F0502020204030204" pitchFamily="34" charset="0"/>
              </a:rPr>
              <a:t>Approval of Settlement/Withdrawal: 11</a:t>
            </a:r>
          </a:p>
          <a:p>
            <a:pPr lvl="1">
              <a:lnSpc>
                <a:spcPct val="107000"/>
              </a:lnSpc>
              <a:spcBef>
                <a:spcPts val="0"/>
              </a:spcBef>
            </a:pPr>
            <a:r>
              <a:rPr lang="en-GB" dirty="0">
                <a:cs typeface="Calibri" panose="020F0502020204030204" pitchFamily="34" charset="0"/>
              </a:rPr>
              <a:t>Administrative Appeal: 4</a:t>
            </a:r>
          </a:p>
          <a:p>
            <a:pPr lvl="1">
              <a:lnSpc>
                <a:spcPct val="107000"/>
              </a:lnSpc>
              <a:spcBef>
                <a:spcPts val="0"/>
              </a:spcBef>
            </a:pPr>
            <a:r>
              <a:rPr lang="en-GB" dirty="0">
                <a:cs typeface="Calibri" panose="020F0502020204030204" pitchFamily="34" charset="0"/>
              </a:rPr>
              <a:t>Reconsideration: 10</a:t>
            </a:r>
          </a:p>
          <a:p>
            <a:pPr lvl="1">
              <a:lnSpc>
                <a:spcPct val="107000"/>
              </a:lnSpc>
              <a:spcBef>
                <a:spcPts val="0"/>
              </a:spcBef>
            </a:pPr>
            <a:r>
              <a:rPr lang="en-GB" dirty="0">
                <a:cs typeface="Calibri" panose="020F0502020204030204" pitchFamily="34" charset="0"/>
              </a:rPr>
              <a:t>Judicial Review: 1</a:t>
            </a:r>
          </a:p>
          <a:p>
            <a:pPr lvl="1">
              <a:lnSpc>
                <a:spcPct val="107000"/>
              </a:lnSpc>
              <a:spcBef>
                <a:spcPts val="0"/>
              </a:spcBef>
            </a:pPr>
            <a:r>
              <a:rPr lang="en-GB" dirty="0">
                <a:cs typeface="Calibri" panose="020F0502020204030204" pitchFamily="34" charset="0"/>
              </a:rPr>
              <a:t>Representation: 2</a:t>
            </a:r>
          </a:p>
          <a:p>
            <a:pPr lvl="1">
              <a:lnSpc>
                <a:spcPct val="107000"/>
              </a:lnSpc>
              <a:spcBef>
                <a:spcPts val="0"/>
              </a:spcBef>
            </a:pPr>
            <a:r>
              <a:rPr lang="en-GB" dirty="0">
                <a:cs typeface="Calibri" panose="020F0502020204030204" pitchFamily="34" charset="0"/>
              </a:rPr>
              <a:t>Injunctive Relief: 1</a:t>
            </a:r>
          </a:p>
          <a:p>
            <a:pPr marL="914400" marR="0" lvl="1" indent="-457200">
              <a:lnSpc>
                <a:spcPct val="107000"/>
              </a:lnSpc>
              <a:spcBef>
                <a:spcPts val="0"/>
              </a:spcBef>
              <a:spcAft>
                <a:spcPts val="0"/>
              </a:spcAft>
              <a:buFont typeface="Wingdings" panose="05000000000000000000" pitchFamily="2" charset="2"/>
              <a:buChar char="v"/>
            </a:pPr>
            <a:endParaRPr lang="en-US" sz="2400" dirty="0">
              <a:effectLst/>
              <a:ea typeface="Calibri" panose="020F0502020204030204" pitchFamily="34" charset="0"/>
              <a:cs typeface="Times New Roman" panose="02020603050405020304" pitchFamily="18" charset="0"/>
            </a:endParaRPr>
          </a:p>
          <a:p>
            <a:endParaRPr lang="en-US" dirty="0"/>
          </a:p>
        </p:txBody>
      </p:sp>
      <p:sp>
        <p:nvSpPr>
          <p:cNvPr id="4" name="Slide Number Placeholder 3">
            <a:extLst>
              <a:ext uri="{FF2B5EF4-FFF2-40B4-BE49-F238E27FC236}">
                <a16:creationId xmlns:a16="http://schemas.microsoft.com/office/drawing/2014/main" id="{B7086732-70D0-7745-9AD2-7A47C5D9F7A7}"/>
              </a:ext>
            </a:extLst>
          </p:cNvPr>
          <p:cNvSpPr>
            <a:spLocks noGrp="1"/>
          </p:cNvSpPr>
          <p:nvPr>
            <p:ph type="sldNum" sz="quarter" idx="12"/>
          </p:nvPr>
        </p:nvSpPr>
        <p:spPr/>
        <p:txBody>
          <a:bodyPr/>
          <a:lstStyle/>
          <a:p>
            <a:fld id="{76EFBEE3-2A9E-304D-B391-B568C310982A}" type="slidenum">
              <a:rPr lang="en-US" smtClean="0"/>
              <a:pPr/>
              <a:t>11</a:t>
            </a:fld>
            <a:endParaRPr lang="en-US"/>
          </a:p>
        </p:txBody>
      </p:sp>
      <p:sp>
        <p:nvSpPr>
          <p:cNvPr id="7" name="Title 1">
            <a:extLst>
              <a:ext uri="{FF2B5EF4-FFF2-40B4-BE49-F238E27FC236}">
                <a16:creationId xmlns:a16="http://schemas.microsoft.com/office/drawing/2014/main" id="{2825A320-C754-E642-BC60-E34EDDADC5A4}"/>
              </a:ext>
            </a:extLst>
          </p:cNvPr>
          <p:cNvSpPr>
            <a:spLocks noGrp="1"/>
          </p:cNvSpPr>
          <p:nvPr>
            <p:ph type="title"/>
          </p:nvPr>
        </p:nvSpPr>
        <p:spPr>
          <a:xfrm>
            <a:off x="2446638" y="280954"/>
            <a:ext cx="9401432" cy="598702"/>
          </a:xfrm>
        </p:spPr>
        <p:txBody>
          <a:bodyPr>
            <a:noAutofit/>
          </a:bodyPr>
          <a:lstStyle/>
          <a:p>
            <a:pPr marR="0" lvl="0">
              <a:lnSpc>
                <a:spcPct val="107000"/>
              </a:lnSpc>
              <a:spcBef>
                <a:spcPts val="0"/>
              </a:spcBef>
              <a:spcAft>
                <a:spcPts val="800"/>
              </a:spcAft>
            </a:pPr>
            <a:r>
              <a:rPr lang="en-US" sz="4000" b="1" dirty="0">
                <a:effectLst/>
                <a:ea typeface="Calibri" panose="020F0502020204030204" pitchFamily="34" charset="0"/>
                <a:cs typeface="Calibri" panose="020F0502020204030204" pitchFamily="34" charset="0"/>
              </a:rPr>
              <a:t>DECISION BREAKDOWN</a:t>
            </a:r>
            <a:endParaRPr lang="en-US" sz="4000" dirty="0">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0490860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4FC472B-6047-C446-895B-6D63DB7804EE}"/>
              </a:ext>
            </a:extLst>
          </p:cNvPr>
          <p:cNvSpPr>
            <a:spLocks noGrp="1"/>
          </p:cNvSpPr>
          <p:nvPr>
            <p:ph idx="1"/>
          </p:nvPr>
        </p:nvSpPr>
        <p:spPr>
          <a:xfrm>
            <a:off x="2446638" y="958299"/>
            <a:ext cx="9401432" cy="5618747"/>
          </a:xfrm>
        </p:spPr>
        <p:txBody>
          <a:bodyPr>
            <a:normAutofit fontScale="92500" lnSpcReduction="10000"/>
          </a:bodyPr>
          <a:lstStyle/>
          <a:p>
            <a:pPr marL="457200" indent="-457200">
              <a:lnSpc>
                <a:spcPct val="107000"/>
              </a:lnSpc>
              <a:spcBef>
                <a:spcPts val="0"/>
              </a:spcBef>
              <a:buFont typeface="Wingdings" panose="05000000000000000000" pitchFamily="2" charset="2"/>
              <a:buChar char="v"/>
            </a:pPr>
            <a:r>
              <a:rPr lang="en-GB" sz="3000" b="1" dirty="0">
                <a:cs typeface="Calibri" panose="020F0502020204030204" pitchFamily="34" charset="0"/>
              </a:rPr>
              <a:t>Decisions by Outcome:</a:t>
            </a:r>
          </a:p>
          <a:p>
            <a:pPr lvl="1">
              <a:lnSpc>
                <a:spcPct val="107000"/>
              </a:lnSpc>
              <a:spcBef>
                <a:spcPts val="0"/>
              </a:spcBef>
            </a:pPr>
            <a:r>
              <a:rPr lang="en-GB" sz="2600" dirty="0">
                <a:cs typeface="Calibri" panose="020F0502020204030204" pitchFamily="34" charset="0"/>
              </a:rPr>
              <a:t>Dismissals Affirmed: 29</a:t>
            </a:r>
          </a:p>
          <a:p>
            <a:pPr lvl="1">
              <a:lnSpc>
                <a:spcPct val="107000"/>
              </a:lnSpc>
              <a:spcBef>
                <a:spcPts val="0"/>
              </a:spcBef>
            </a:pPr>
            <a:r>
              <a:rPr lang="en-GB" sz="2600" dirty="0">
                <a:cs typeface="Calibri" panose="020F0502020204030204" pitchFamily="34" charset="0"/>
              </a:rPr>
              <a:t>Dismissals Overturned/Partially Overturned: 4</a:t>
            </a:r>
          </a:p>
          <a:p>
            <a:pPr lvl="1">
              <a:lnSpc>
                <a:spcPct val="107000"/>
              </a:lnSpc>
              <a:spcBef>
                <a:spcPts val="0"/>
              </a:spcBef>
            </a:pPr>
            <a:r>
              <a:rPr lang="en-GB" sz="2600" dirty="0">
                <a:cs typeface="Calibri" panose="020F0502020204030204" pitchFamily="34" charset="0"/>
              </a:rPr>
              <a:t>ALJ Decisions Affirmed: 26</a:t>
            </a:r>
          </a:p>
          <a:p>
            <a:pPr lvl="1">
              <a:lnSpc>
                <a:spcPct val="107000"/>
              </a:lnSpc>
              <a:spcBef>
                <a:spcPts val="0"/>
              </a:spcBef>
            </a:pPr>
            <a:r>
              <a:rPr lang="en-GB" sz="2600" dirty="0">
                <a:cs typeface="Calibri" panose="020F0502020204030204" pitchFamily="34" charset="0"/>
              </a:rPr>
              <a:t>ALJ Decisions Overturned/Partially Overturned: 13</a:t>
            </a:r>
          </a:p>
          <a:p>
            <a:pPr lvl="1">
              <a:lnSpc>
                <a:spcPct val="107000"/>
              </a:lnSpc>
              <a:spcBef>
                <a:spcPts val="0"/>
              </a:spcBef>
            </a:pPr>
            <a:r>
              <a:rPr lang="en-GB" sz="2600" dirty="0">
                <a:cs typeface="Calibri" panose="020F0502020204030204" pitchFamily="34" charset="0"/>
              </a:rPr>
              <a:t>Miscellaneous (Admin Decisions, Judicial Review, Settlements, Recon’s, Unit Mod’s, IR): 29</a:t>
            </a:r>
          </a:p>
          <a:p>
            <a:pPr marL="1371600" lvl="1" indent="0">
              <a:lnSpc>
                <a:spcPct val="107000"/>
              </a:lnSpc>
              <a:spcBef>
                <a:spcPts val="0"/>
              </a:spcBef>
              <a:buNone/>
            </a:pPr>
            <a:endParaRPr lang="en-GB" sz="3000" dirty="0">
              <a:cs typeface="Calibri" panose="020F0502020204030204" pitchFamily="34" charset="0"/>
            </a:endParaRPr>
          </a:p>
          <a:p>
            <a:pPr marL="457200" indent="-457200">
              <a:lnSpc>
                <a:spcPct val="107000"/>
              </a:lnSpc>
              <a:spcBef>
                <a:spcPts val="0"/>
              </a:spcBef>
              <a:buFont typeface="Wingdings" panose="05000000000000000000" pitchFamily="2" charset="2"/>
              <a:buChar char="v"/>
            </a:pPr>
            <a:r>
              <a:rPr lang="en-GB" sz="3000" b="1" dirty="0">
                <a:cs typeface="Calibri" panose="020F0502020204030204" pitchFamily="34" charset="0"/>
              </a:rPr>
              <a:t>Decisions by Board Member:</a:t>
            </a:r>
          </a:p>
          <a:p>
            <a:pPr lvl="1">
              <a:lnSpc>
                <a:spcPct val="107000"/>
              </a:lnSpc>
              <a:spcBef>
                <a:spcPts val="0"/>
              </a:spcBef>
            </a:pPr>
            <a:r>
              <a:rPr lang="it-IT" sz="2600" dirty="0" err="1">
                <a:cs typeface="Calibri" panose="020F0502020204030204" pitchFamily="34" charset="0"/>
              </a:rPr>
              <a:t>Banks</a:t>
            </a:r>
            <a:r>
              <a:rPr lang="it-IT" sz="2600" dirty="0">
                <a:cs typeface="Calibri" panose="020F0502020204030204" pitchFamily="34" charset="0"/>
              </a:rPr>
              <a:t>: 24</a:t>
            </a:r>
          </a:p>
          <a:p>
            <a:pPr lvl="1">
              <a:lnSpc>
                <a:spcPct val="107000"/>
              </a:lnSpc>
              <a:spcBef>
                <a:spcPts val="0"/>
              </a:spcBef>
            </a:pPr>
            <a:r>
              <a:rPr lang="it-IT" sz="2600" dirty="0" err="1">
                <a:cs typeface="Calibri" panose="020F0502020204030204" pitchFamily="34" charset="0"/>
              </a:rPr>
              <a:t>Shiners</a:t>
            </a:r>
            <a:r>
              <a:rPr lang="it-IT" sz="2600" dirty="0">
                <a:cs typeface="Calibri" panose="020F0502020204030204" pitchFamily="34" charset="0"/>
              </a:rPr>
              <a:t>: 29</a:t>
            </a:r>
          </a:p>
          <a:p>
            <a:pPr lvl="1">
              <a:lnSpc>
                <a:spcPct val="107000"/>
              </a:lnSpc>
              <a:spcBef>
                <a:spcPts val="0"/>
              </a:spcBef>
            </a:pPr>
            <a:r>
              <a:rPr lang="it-IT" sz="2600" dirty="0" err="1">
                <a:cs typeface="Calibri" panose="020F0502020204030204" pitchFamily="34" charset="0"/>
              </a:rPr>
              <a:t>Krantz</a:t>
            </a:r>
            <a:r>
              <a:rPr lang="it-IT" sz="2600" dirty="0">
                <a:cs typeface="Calibri" panose="020F0502020204030204" pitchFamily="34" charset="0"/>
              </a:rPr>
              <a:t>: 25</a:t>
            </a:r>
          </a:p>
          <a:p>
            <a:pPr lvl="1">
              <a:lnSpc>
                <a:spcPct val="107000"/>
              </a:lnSpc>
              <a:spcBef>
                <a:spcPts val="0"/>
              </a:spcBef>
            </a:pPr>
            <a:r>
              <a:rPr lang="it-IT" sz="2600" dirty="0" err="1">
                <a:cs typeface="Calibri" panose="020F0502020204030204" pitchFamily="34" charset="0"/>
              </a:rPr>
              <a:t>Paulson</a:t>
            </a:r>
            <a:r>
              <a:rPr lang="it-IT" sz="2600" dirty="0">
                <a:cs typeface="Calibri" panose="020F0502020204030204" pitchFamily="34" charset="0"/>
              </a:rPr>
              <a:t>: 21</a:t>
            </a:r>
          </a:p>
          <a:p>
            <a:pPr lvl="1">
              <a:lnSpc>
                <a:spcPct val="107000"/>
              </a:lnSpc>
              <a:spcBef>
                <a:spcPts val="0"/>
              </a:spcBef>
            </a:pPr>
            <a:r>
              <a:rPr lang="it-IT" sz="2600" dirty="0">
                <a:cs typeface="Calibri" panose="020F0502020204030204" pitchFamily="34" charset="0"/>
              </a:rPr>
              <a:t>Per Curium: 2</a:t>
            </a:r>
          </a:p>
          <a:p>
            <a:pPr marL="914400" marR="0" lvl="1" indent="-457200">
              <a:lnSpc>
                <a:spcPct val="107000"/>
              </a:lnSpc>
              <a:spcBef>
                <a:spcPts val="0"/>
              </a:spcBef>
              <a:spcAft>
                <a:spcPts val="0"/>
              </a:spcAft>
              <a:buFont typeface="Wingdings" panose="05000000000000000000" pitchFamily="2" charset="2"/>
              <a:buChar char="v"/>
            </a:pPr>
            <a:endParaRPr lang="en-US" sz="2400" dirty="0">
              <a:effectLst/>
              <a:ea typeface="Calibri" panose="020F0502020204030204" pitchFamily="34" charset="0"/>
              <a:cs typeface="Times New Roman" panose="02020603050405020304" pitchFamily="18" charset="0"/>
            </a:endParaRPr>
          </a:p>
          <a:p>
            <a:endParaRPr lang="en-US" dirty="0"/>
          </a:p>
        </p:txBody>
      </p:sp>
      <p:sp>
        <p:nvSpPr>
          <p:cNvPr id="4" name="Slide Number Placeholder 3">
            <a:extLst>
              <a:ext uri="{FF2B5EF4-FFF2-40B4-BE49-F238E27FC236}">
                <a16:creationId xmlns:a16="http://schemas.microsoft.com/office/drawing/2014/main" id="{B7086732-70D0-7745-9AD2-7A47C5D9F7A7}"/>
              </a:ext>
            </a:extLst>
          </p:cNvPr>
          <p:cNvSpPr>
            <a:spLocks noGrp="1"/>
          </p:cNvSpPr>
          <p:nvPr>
            <p:ph type="sldNum" sz="quarter" idx="12"/>
          </p:nvPr>
        </p:nvSpPr>
        <p:spPr/>
        <p:txBody>
          <a:bodyPr/>
          <a:lstStyle/>
          <a:p>
            <a:fld id="{76EFBEE3-2A9E-304D-B391-B568C310982A}" type="slidenum">
              <a:rPr lang="en-US" smtClean="0"/>
              <a:pPr/>
              <a:t>12</a:t>
            </a:fld>
            <a:endParaRPr lang="en-US"/>
          </a:p>
        </p:txBody>
      </p:sp>
      <p:sp>
        <p:nvSpPr>
          <p:cNvPr id="7" name="Title 1">
            <a:extLst>
              <a:ext uri="{FF2B5EF4-FFF2-40B4-BE49-F238E27FC236}">
                <a16:creationId xmlns:a16="http://schemas.microsoft.com/office/drawing/2014/main" id="{48ECA7FD-7940-464C-A0F0-12CCDE35B0E1}"/>
              </a:ext>
            </a:extLst>
          </p:cNvPr>
          <p:cNvSpPr>
            <a:spLocks noGrp="1"/>
          </p:cNvSpPr>
          <p:nvPr>
            <p:ph type="title"/>
          </p:nvPr>
        </p:nvSpPr>
        <p:spPr>
          <a:xfrm>
            <a:off x="2446638" y="280954"/>
            <a:ext cx="9401432" cy="598702"/>
          </a:xfrm>
        </p:spPr>
        <p:txBody>
          <a:bodyPr>
            <a:noAutofit/>
          </a:bodyPr>
          <a:lstStyle/>
          <a:p>
            <a:pPr marR="0" lvl="0">
              <a:lnSpc>
                <a:spcPct val="107000"/>
              </a:lnSpc>
              <a:spcBef>
                <a:spcPts val="0"/>
              </a:spcBef>
              <a:spcAft>
                <a:spcPts val="800"/>
              </a:spcAft>
            </a:pPr>
            <a:r>
              <a:rPr lang="en-US" sz="4000" b="1" dirty="0">
                <a:effectLst/>
                <a:ea typeface="Calibri" panose="020F0502020204030204" pitchFamily="34" charset="0"/>
                <a:cs typeface="Calibri" panose="020F0502020204030204" pitchFamily="34" charset="0"/>
              </a:rPr>
              <a:t>DECISION BREAKDOWN</a:t>
            </a:r>
            <a:endParaRPr lang="en-US" sz="4000" dirty="0">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2673305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D2C981-8D2D-5542-B255-573A6CFCD206}"/>
              </a:ext>
            </a:extLst>
          </p:cNvPr>
          <p:cNvSpPr>
            <a:spLocks noGrp="1"/>
          </p:cNvSpPr>
          <p:nvPr>
            <p:ph type="title"/>
          </p:nvPr>
        </p:nvSpPr>
        <p:spPr>
          <a:xfrm>
            <a:off x="2446638" y="305017"/>
            <a:ext cx="9401432" cy="598702"/>
          </a:xfrm>
        </p:spPr>
        <p:txBody>
          <a:bodyPr>
            <a:noAutofit/>
          </a:bodyPr>
          <a:lstStyle/>
          <a:p>
            <a:pPr marR="0" lvl="0">
              <a:lnSpc>
                <a:spcPct val="107000"/>
              </a:lnSpc>
              <a:spcBef>
                <a:spcPts val="0"/>
              </a:spcBef>
              <a:spcAft>
                <a:spcPts val="800"/>
              </a:spcAft>
            </a:pPr>
            <a:r>
              <a:rPr lang="en-US" sz="4000" b="1" dirty="0">
                <a:effectLst/>
                <a:ea typeface="Calibri" panose="020F0502020204030204" pitchFamily="34" charset="0"/>
                <a:cs typeface="Calibri" panose="020F0502020204030204" pitchFamily="34" charset="0"/>
              </a:rPr>
              <a:t>CONCURRENCE &amp; DISSENT</a:t>
            </a:r>
            <a:endParaRPr lang="en-US" sz="4000" dirty="0">
              <a:effectLst/>
              <a:ea typeface="Calibri" panose="020F0502020204030204" pitchFamily="34"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14FC472B-6047-C446-895B-6D63DB7804EE}"/>
              </a:ext>
            </a:extLst>
          </p:cNvPr>
          <p:cNvSpPr>
            <a:spLocks noGrp="1"/>
          </p:cNvSpPr>
          <p:nvPr>
            <p:ph idx="1"/>
          </p:nvPr>
        </p:nvSpPr>
        <p:spPr>
          <a:xfrm>
            <a:off x="2446638" y="1039513"/>
            <a:ext cx="9401432" cy="5064855"/>
          </a:xfrm>
        </p:spPr>
        <p:txBody>
          <a:bodyPr>
            <a:normAutofit fontScale="92500"/>
          </a:bodyPr>
          <a:lstStyle/>
          <a:p>
            <a:pPr marL="576263" lvl="1" indent="-457200">
              <a:lnSpc>
                <a:spcPct val="107000"/>
              </a:lnSpc>
              <a:spcBef>
                <a:spcPts val="0"/>
              </a:spcBef>
              <a:buFont typeface="Wingdings" panose="05000000000000000000" pitchFamily="2" charset="2"/>
              <a:buChar char="v"/>
            </a:pPr>
            <a:r>
              <a:rPr lang="en-GB" sz="2800" dirty="0">
                <a:cs typeface="Calibri" panose="020F0502020204030204" pitchFamily="34" charset="0"/>
              </a:rPr>
              <a:t>There</a:t>
            </a:r>
            <a:r>
              <a:rPr lang="en-GB" sz="2800" b="1" dirty="0">
                <a:cs typeface="Calibri" panose="020F0502020204030204" pitchFamily="34" charset="0"/>
              </a:rPr>
              <a:t> </a:t>
            </a:r>
            <a:r>
              <a:rPr lang="en-GB" sz="2800" dirty="0">
                <a:cs typeface="Calibri" panose="020F0502020204030204" pitchFamily="34" charset="0"/>
              </a:rPr>
              <a:t>were also several decisions that drew a dissent and/or concurrence, particularly from Shiners: </a:t>
            </a:r>
            <a:endParaRPr lang="en-GB" dirty="0">
              <a:cs typeface="Calibri" panose="020F0502020204030204" pitchFamily="34" charset="0"/>
            </a:endParaRPr>
          </a:p>
          <a:p>
            <a:pPr marL="1143000" lvl="1" indent="-403225">
              <a:lnSpc>
                <a:spcPct val="107000"/>
              </a:lnSpc>
              <a:spcBef>
                <a:spcPts val="0"/>
              </a:spcBef>
            </a:pPr>
            <a:r>
              <a:rPr lang="en-GB" sz="2500" i="1" dirty="0">
                <a:cs typeface="Calibri" panose="020F0502020204030204" pitchFamily="34" charset="0"/>
              </a:rPr>
              <a:t>Alliance</a:t>
            </a:r>
            <a:r>
              <a:rPr lang="en-GB" sz="2500" dirty="0">
                <a:cs typeface="Calibri" panose="020F0502020204030204" pitchFamily="34" charset="0"/>
              </a:rPr>
              <a:t> (2719-E): Dissent, Shiners (to be discussed)</a:t>
            </a:r>
          </a:p>
          <a:p>
            <a:pPr marL="1143000" lvl="1" indent="-403225">
              <a:lnSpc>
                <a:spcPct val="107000"/>
              </a:lnSpc>
              <a:spcBef>
                <a:spcPts val="0"/>
              </a:spcBef>
            </a:pPr>
            <a:r>
              <a:rPr lang="en-GB" sz="2500" i="1" dirty="0">
                <a:cs typeface="Calibri" panose="020F0502020204030204" pitchFamily="34" charset="0"/>
              </a:rPr>
              <a:t>Alliance</a:t>
            </a:r>
            <a:r>
              <a:rPr lang="en-GB" sz="2500" dirty="0">
                <a:cs typeface="Calibri" panose="020F0502020204030204" pitchFamily="34" charset="0"/>
              </a:rPr>
              <a:t> (2716-E): Concurrence, Shiners (to be discussed) </a:t>
            </a:r>
          </a:p>
          <a:p>
            <a:pPr marL="1143000" lvl="1" indent="-403225">
              <a:lnSpc>
                <a:spcPct val="107000"/>
              </a:lnSpc>
              <a:spcBef>
                <a:spcPts val="0"/>
              </a:spcBef>
            </a:pPr>
            <a:r>
              <a:rPr lang="en-GB" sz="2500" i="1" dirty="0">
                <a:cs typeface="Calibri" panose="020F0502020204030204" pitchFamily="34" charset="0"/>
              </a:rPr>
              <a:t>City &amp; County of San Francisco </a:t>
            </a:r>
            <a:r>
              <a:rPr lang="en-GB" sz="2500" dirty="0">
                <a:cs typeface="Calibri" panose="020F0502020204030204" pitchFamily="34" charset="0"/>
              </a:rPr>
              <a:t>(2691-M): Concurrence, Banks (to be discussed)</a:t>
            </a:r>
          </a:p>
          <a:p>
            <a:pPr marL="1143000" lvl="1" indent="-403225">
              <a:lnSpc>
                <a:spcPct val="107000"/>
              </a:lnSpc>
              <a:spcBef>
                <a:spcPts val="0"/>
              </a:spcBef>
            </a:pPr>
            <a:r>
              <a:rPr lang="en-GB" sz="2500" i="1" dirty="0">
                <a:cs typeface="Calibri" panose="020F0502020204030204" pitchFamily="34" charset="0"/>
              </a:rPr>
              <a:t>Salinas Valley Memorial Hospital </a:t>
            </a:r>
            <a:r>
              <a:rPr lang="en-GB" sz="2500" dirty="0">
                <a:cs typeface="Calibri" panose="020F0502020204030204" pitchFamily="34" charset="0"/>
              </a:rPr>
              <a:t>(2689-M): Dissent, Shiners (to be discussed) </a:t>
            </a:r>
          </a:p>
          <a:p>
            <a:pPr marL="1143000" lvl="1" indent="-403225">
              <a:lnSpc>
                <a:spcPct val="107000"/>
              </a:lnSpc>
              <a:spcBef>
                <a:spcPts val="0"/>
              </a:spcBef>
            </a:pPr>
            <a:r>
              <a:rPr lang="en-GB" sz="2500" i="1" dirty="0">
                <a:cs typeface="Calibri" panose="020F0502020204030204" pitchFamily="34" charset="0"/>
              </a:rPr>
              <a:t>San Joaquin Regional Transit District </a:t>
            </a:r>
            <a:r>
              <a:rPr lang="en-GB" sz="2500" dirty="0">
                <a:cs typeface="Calibri" panose="020F0502020204030204" pitchFamily="34" charset="0"/>
              </a:rPr>
              <a:t>(2650a): Concurrence, Shiners </a:t>
            </a:r>
          </a:p>
          <a:p>
            <a:pPr marL="1143000" lvl="1" indent="-403225">
              <a:lnSpc>
                <a:spcPct val="107000"/>
              </a:lnSpc>
              <a:spcBef>
                <a:spcPts val="0"/>
              </a:spcBef>
            </a:pPr>
            <a:r>
              <a:rPr lang="en-GB" sz="2500" i="1" dirty="0">
                <a:cs typeface="Calibri" panose="020F0502020204030204" pitchFamily="34" charset="0"/>
              </a:rPr>
              <a:t>Office of the Inspector General </a:t>
            </a:r>
            <a:r>
              <a:rPr lang="en-GB" sz="2500" dirty="0">
                <a:cs typeface="Calibri" panose="020F0502020204030204" pitchFamily="34" charset="0"/>
              </a:rPr>
              <a:t>(2660-S): Dissent and Concurrence, Shiners (to be discussed)</a:t>
            </a:r>
          </a:p>
          <a:p>
            <a:pPr marL="914400" marR="0" lvl="1" indent="-457200">
              <a:lnSpc>
                <a:spcPct val="107000"/>
              </a:lnSpc>
              <a:spcBef>
                <a:spcPts val="0"/>
              </a:spcBef>
              <a:spcAft>
                <a:spcPts val="0"/>
              </a:spcAft>
              <a:buFont typeface="Wingdings" panose="05000000000000000000" pitchFamily="2" charset="2"/>
              <a:buChar char="v"/>
            </a:pPr>
            <a:endParaRPr lang="en-US" sz="2400" dirty="0">
              <a:effectLst/>
              <a:ea typeface="Calibri" panose="020F0502020204030204" pitchFamily="34" charset="0"/>
              <a:cs typeface="Times New Roman" panose="02020603050405020304" pitchFamily="18" charset="0"/>
            </a:endParaRPr>
          </a:p>
          <a:p>
            <a:endParaRPr lang="en-US" dirty="0"/>
          </a:p>
        </p:txBody>
      </p:sp>
      <p:sp>
        <p:nvSpPr>
          <p:cNvPr id="4" name="Slide Number Placeholder 3">
            <a:extLst>
              <a:ext uri="{FF2B5EF4-FFF2-40B4-BE49-F238E27FC236}">
                <a16:creationId xmlns:a16="http://schemas.microsoft.com/office/drawing/2014/main" id="{B7086732-70D0-7745-9AD2-7A47C5D9F7A7}"/>
              </a:ext>
            </a:extLst>
          </p:cNvPr>
          <p:cNvSpPr>
            <a:spLocks noGrp="1"/>
          </p:cNvSpPr>
          <p:nvPr>
            <p:ph type="sldNum" sz="quarter" idx="12"/>
          </p:nvPr>
        </p:nvSpPr>
        <p:spPr/>
        <p:txBody>
          <a:bodyPr/>
          <a:lstStyle/>
          <a:p>
            <a:fld id="{76EFBEE3-2A9E-304D-B391-B568C310982A}" type="slidenum">
              <a:rPr lang="en-US" smtClean="0"/>
              <a:pPr/>
              <a:t>13</a:t>
            </a:fld>
            <a:endParaRPr lang="en-US"/>
          </a:p>
        </p:txBody>
      </p:sp>
    </p:spTree>
    <p:extLst>
      <p:ext uri="{BB962C8B-B14F-4D97-AF65-F5344CB8AC3E}">
        <p14:creationId xmlns:p14="http://schemas.microsoft.com/office/powerpoint/2010/main" val="274688254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D2C981-8D2D-5542-B255-573A6CFCD206}"/>
              </a:ext>
            </a:extLst>
          </p:cNvPr>
          <p:cNvSpPr>
            <a:spLocks noGrp="1"/>
          </p:cNvSpPr>
          <p:nvPr>
            <p:ph type="title"/>
          </p:nvPr>
        </p:nvSpPr>
        <p:spPr>
          <a:xfrm>
            <a:off x="2446638" y="308919"/>
            <a:ext cx="9401432" cy="598702"/>
          </a:xfrm>
        </p:spPr>
        <p:txBody>
          <a:bodyPr>
            <a:noAutofit/>
          </a:bodyPr>
          <a:lstStyle/>
          <a:p>
            <a:pPr marR="0" lvl="0">
              <a:lnSpc>
                <a:spcPct val="107000"/>
              </a:lnSpc>
              <a:spcBef>
                <a:spcPts val="0"/>
              </a:spcBef>
              <a:spcAft>
                <a:spcPts val="800"/>
              </a:spcAft>
            </a:pPr>
            <a:r>
              <a:rPr lang="en-US" sz="4000" b="1" dirty="0">
                <a:ea typeface="Calibri" panose="020F0502020204030204" pitchFamily="34" charset="0"/>
                <a:cs typeface="Calibri" panose="020F0502020204030204" pitchFamily="34" charset="0"/>
              </a:rPr>
              <a:t>EVIDENCE OF PRO-UNION TILT</a:t>
            </a:r>
            <a:endParaRPr lang="en-US" sz="4000" dirty="0">
              <a:effectLst/>
              <a:ea typeface="Calibri" panose="020F0502020204030204" pitchFamily="34"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14FC472B-6047-C446-895B-6D63DB7804EE}"/>
              </a:ext>
            </a:extLst>
          </p:cNvPr>
          <p:cNvSpPr>
            <a:spLocks noGrp="1"/>
          </p:cNvSpPr>
          <p:nvPr>
            <p:ph idx="1"/>
          </p:nvPr>
        </p:nvSpPr>
        <p:spPr/>
        <p:txBody>
          <a:bodyPr>
            <a:normAutofit/>
          </a:bodyPr>
          <a:lstStyle/>
          <a:p>
            <a:pPr marL="457200" indent="-457200">
              <a:lnSpc>
                <a:spcPct val="107000"/>
              </a:lnSpc>
              <a:spcBef>
                <a:spcPts val="0"/>
              </a:spcBef>
              <a:buFont typeface="Wingdings" panose="05000000000000000000" pitchFamily="2" charset="2"/>
              <a:buChar char="v"/>
            </a:pPr>
            <a:r>
              <a:rPr lang="en-GB" sz="2600" dirty="0">
                <a:effectLst/>
                <a:ea typeface="Calibri" panose="020F0502020204030204" pitchFamily="34" charset="0"/>
                <a:cs typeface="Times New Roman" panose="02020603050405020304" pitchFamily="18" charset="0"/>
              </a:rPr>
              <a:t>Generally, PERB is deferential to its ALJs. </a:t>
            </a:r>
          </a:p>
          <a:p>
            <a:pPr marL="457200" indent="-457200">
              <a:lnSpc>
                <a:spcPct val="107000"/>
              </a:lnSpc>
              <a:spcBef>
                <a:spcPts val="0"/>
              </a:spcBef>
              <a:buFont typeface="Wingdings" panose="05000000000000000000" pitchFamily="2" charset="2"/>
              <a:buChar char="v"/>
            </a:pPr>
            <a:r>
              <a:rPr lang="en-GB" sz="2600" dirty="0">
                <a:effectLst/>
                <a:ea typeface="Calibri" panose="020F0502020204030204" pitchFamily="34" charset="0"/>
                <a:cs typeface="Times New Roman" panose="02020603050405020304" pitchFamily="18" charset="0"/>
              </a:rPr>
              <a:t>The Board’s overall affirmance rate of ALJ decisions was 66.7% (26 out of 39). </a:t>
            </a:r>
          </a:p>
          <a:p>
            <a:pPr marL="457200" indent="-457200">
              <a:lnSpc>
                <a:spcPct val="107000"/>
              </a:lnSpc>
              <a:spcBef>
                <a:spcPts val="0"/>
              </a:spcBef>
              <a:buFont typeface="Wingdings" panose="05000000000000000000" pitchFamily="2" charset="2"/>
              <a:buChar char="v"/>
            </a:pPr>
            <a:r>
              <a:rPr lang="en-GB" sz="2600" dirty="0">
                <a:ea typeface="Calibri" panose="020F0502020204030204" pitchFamily="34" charset="0"/>
                <a:cs typeface="Times New Roman" panose="02020603050405020304" pitchFamily="18" charset="0"/>
              </a:rPr>
              <a:t>C</a:t>
            </a:r>
            <a:r>
              <a:rPr lang="en-GB" sz="2600" dirty="0">
                <a:effectLst/>
                <a:ea typeface="Calibri" panose="020F0502020204030204" pitchFamily="34" charset="0"/>
                <a:cs typeface="Times New Roman" panose="02020603050405020304" pitchFamily="18" charset="0"/>
              </a:rPr>
              <a:t>omparing ALJ decisions where a dismissal was issued to ones where a violation was found, there were 24 decisions where the ALJ’s proposed decision was a dismissal or partial dismissal. </a:t>
            </a:r>
          </a:p>
          <a:p>
            <a:pPr marL="457200" indent="-457200">
              <a:lnSpc>
                <a:spcPct val="107000"/>
              </a:lnSpc>
              <a:spcBef>
                <a:spcPts val="0"/>
              </a:spcBef>
              <a:buFont typeface="Wingdings" panose="05000000000000000000" pitchFamily="2" charset="2"/>
              <a:buChar char="v"/>
            </a:pPr>
            <a:r>
              <a:rPr lang="en-GB" sz="2600" dirty="0">
                <a:effectLst/>
                <a:ea typeface="Calibri" panose="020F0502020204030204" pitchFamily="34" charset="0"/>
                <a:cs typeface="Times New Roman" panose="02020603050405020304" pitchFamily="18" charset="0"/>
              </a:rPr>
              <a:t>Of these 24 cases, the Board overturned (in whole or in part) 12 of the proposed decisions. </a:t>
            </a:r>
          </a:p>
          <a:p>
            <a:pPr marL="457200" indent="-457200">
              <a:lnSpc>
                <a:spcPct val="107000"/>
              </a:lnSpc>
              <a:spcBef>
                <a:spcPts val="0"/>
              </a:spcBef>
              <a:buFont typeface="Wingdings" panose="05000000000000000000" pitchFamily="2" charset="2"/>
              <a:buChar char="v"/>
            </a:pPr>
            <a:r>
              <a:rPr lang="en-GB" sz="2600" dirty="0">
                <a:effectLst/>
                <a:ea typeface="Calibri" panose="020F0502020204030204" pitchFamily="34" charset="0"/>
                <a:cs typeface="Times New Roman" panose="02020603050405020304" pitchFamily="18" charset="0"/>
              </a:rPr>
              <a:t>All of these cases were brought by unions.  So the union success rate in appealing an ALJ decision is 50%.</a:t>
            </a:r>
          </a:p>
          <a:p>
            <a:pPr marL="457200" marR="0" lvl="1" indent="0">
              <a:lnSpc>
                <a:spcPct val="107000"/>
              </a:lnSpc>
              <a:spcBef>
                <a:spcPts val="0"/>
              </a:spcBef>
              <a:spcAft>
                <a:spcPts val="0"/>
              </a:spcAft>
              <a:buNone/>
            </a:pPr>
            <a:endParaRPr lang="en-US" sz="2400" dirty="0">
              <a:effectLst/>
              <a:ea typeface="Calibri" panose="020F050202020403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B7086732-70D0-7745-9AD2-7A47C5D9F7A7}"/>
              </a:ext>
            </a:extLst>
          </p:cNvPr>
          <p:cNvSpPr>
            <a:spLocks noGrp="1"/>
          </p:cNvSpPr>
          <p:nvPr>
            <p:ph type="sldNum" sz="quarter" idx="12"/>
          </p:nvPr>
        </p:nvSpPr>
        <p:spPr/>
        <p:txBody>
          <a:bodyPr/>
          <a:lstStyle/>
          <a:p>
            <a:fld id="{76EFBEE3-2A9E-304D-B391-B568C310982A}" type="slidenum">
              <a:rPr lang="en-US" smtClean="0"/>
              <a:pPr/>
              <a:t>14</a:t>
            </a:fld>
            <a:endParaRPr lang="en-US"/>
          </a:p>
        </p:txBody>
      </p:sp>
    </p:spTree>
    <p:extLst>
      <p:ext uri="{BB962C8B-B14F-4D97-AF65-F5344CB8AC3E}">
        <p14:creationId xmlns:p14="http://schemas.microsoft.com/office/powerpoint/2010/main" val="265013278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4FC472B-6047-C446-895B-6D63DB7804EE}"/>
              </a:ext>
            </a:extLst>
          </p:cNvPr>
          <p:cNvSpPr>
            <a:spLocks noGrp="1"/>
          </p:cNvSpPr>
          <p:nvPr>
            <p:ph idx="1"/>
          </p:nvPr>
        </p:nvSpPr>
        <p:spPr/>
        <p:txBody>
          <a:bodyPr>
            <a:normAutofit/>
          </a:bodyPr>
          <a:lstStyle/>
          <a:p>
            <a:pPr marL="457200" indent="-457200">
              <a:lnSpc>
                <a:spcPct val="107000"/>
              </a:lnSpc>
              <a:spcBef>
                <a:spcPts val="0"/>
              </a:spcBef>
              <a:buFont typeface="Wingdings" panose="05000000000000000000" pitchFamily="2" charset="2"/>
              <a:buChar char="v"/>
            </a:pPr>
            <a:r>
              <a:rPr lang="en-GB" dirty="0">
                <a:effectLst/>
                <a:ea typeface="Calibri" panose="020F0502020204030204" pitchFamily="34" charset="0"/>
                <a:cs typeface="Times New Roman" panose="02020603050405020304" pitchFamily="18" charset="0"/>
              </a:rPr>
              <a:t>In contrast, there were 14 decisions where the ALJ’s proposed decision found a violation against the employer. </a:t>
            </a:r>
            <a:endParaRPr lang="en-GB" dirty="0">
              <a:ea typeface="Calibri" panose="020F0502020204030204" pitchFamily="34" charset="0"/>
              <a:cs typeface="Times New Roman" panose="02020603050405020304" pitchFamily="18" charset="0"/>
            </a:endParaRPr>
          </a:p>
          <a:p>
            <a:pPr lvl="1">
              <a:lnSpc>
                <a:spcPct val="107000"/>
              </a:lnSpc>
              <a:spcBef>
                <a:spcPts val="0"/>
              </a:spcBef>
            </a:pPr>
            <a:r>
              <a:rPr lang="en-GB" dirty="0">
                <a:ea typeface="Calibri" panose="020F0502020204030204" pitchFamily="34" charset="0"/>
                <a:cs typeface="Times New Roman" panose="02020603050405020304" pitchFamily="18" charset="0"/>
              </a:rPr>
              <a:t>T</a:t>
            </a:r>
            <a:r>
              <a:rPr lang="en-GB" dirty="0">
                <a:effectLst/>
                <a:ea typeface="Calibri" panose="020F0502020204030204" pitchFamily="34" charset="0"/>
                <a:cs typeface="Times New Roman" panose="02020603050405020304" pitchFamily="18" charset="0"/>
              </a:rPr>
              <a:t>he Board </a:t>
            </a:r>
            <a:r>
              <a:rPr lang="en-GB" dirty="0">
                <a:ea typeface="Calibri" panose="020F0502020204030204" pitchFamily="34" charset="0"/>
                <a:cs typeface="Times New Roman" panose="02020603050405020304" pitchFamily="18" charset="0"/>
              </a:rPr>
              <a:t>affirmed 13 of these decisions.</a:t>
            </a:r>
            <a:endParaRPr lang="en-GB" dirty="0">
              <a:effectLst/>
              <a:ea typeface="Calibri" panose="020F0502020204030204" pitchFamily="34" charset="0"/>
              <a:cs typeface="Times New Roman" panose="02020603050405020304" pitchFamily="18" charset="0"/>
            </a:endParaRPr>
          </a:p>
          <a:p>
            <a:pPr lvl="1">
              <a:lnSpc>
                <a:spcPct val="107000"/>
              </a:lnSpc>
              <a:spcBef>
                <a:spcPts val="0"/>
              </a:spcBef>
            </a:pPr>
            <a:r>
              <a:rPr lang="en-GB" dirty="0">
                <a:effectLst/>
                <a:ea typeface="Calibri" panose="020F0502020204030204" pitchFamily="34" charset="0"/>
                <a:cs typeface="Times New Roman" panose="02020603050405020304" pitchFamily="18" charset="0"/>
              </a:rPr>
              <a:t>There was only 1 case (</a:t>
            </a:r>
            <a:r>
              <a:rPr lang="en-GB" i="1" dirty="0">
                <a:effectLst/>
                <a:ea typeface="Calibri" panose="020F0502020204030204" pitchFamily="34" charset="0"/>
                <a:cs typeface="Times New Roman" panose="02020603050405020304" pitchFamily="18" charset="0"/>
              </a:rPr>
              <a:t>Eastern Municipal Water District </a:t>
            </a:r>
            <a:r>
              <a:rPr lang="en-GB" dirty="0">
                <a:effectLst/>
                <a:ea typeface="Calibri" panose="020F0502020204030204" pitchFamily="34" charset="0"/>
                <a:cs typeface="Times New Roman" panose="02020603050405020304" pitchFamily="18" charset="0"/>
              </a:rPr>
              <a:t>(2020) PERB Dec. No. 2715-M) where the Board overturned an MSJ granted against an employer and ordered further proceedings. So it was a procedural victory. </a:t>
            </a:r>
          </a:p>
          <a:p>
            <a:pPr lvl="1">
              <a:lnSpc>
                <a:spcPct val="107000"/>
              </a:lnSpc>
              <a:spcBef>
                <a:spcPts val="0"/>
              </a:spcBef>
            </a:pPr>
            <a:r>
              <a:rPr lang="en-GB" dirty="0">
                <a:effectLst/>
                <a:ea typeface="Calibri" panose="020F0502020204030204" pitchFamily="34" charset="0"/>
                <a:cs typeface="Times New Roman" panose="02020603050405020304" pitchFamily="18" charset="0"/>
              </a:rPr>
              <a:t>If we count </a:t>
            </a:r>
            <a:r>
              <a:rPr lang="en-GB" i="1" dirty="0">
                <a:effectLst/>
                <a:ea typeface="Calibri" panose="020F0502020204030204" pitchFamily="34" charset="0"/>
                <a:cs typeface="Times New Roman" panose="02020603050405020304" pitchFamily="18" charset="0"/>
              </a:rPr>
              <a:t>Eastern Municipal Water District</a:t>
            </a:r>
            <a:r>
              <a:rPr lang="en-GB" dirty="0">
                <a:effectLst/>
                <a:ea typeface="Calibri" panose="020F0502020204030204" pitchFamily="34" charset="0"/>
                <a:cs typeface="Times New Roman" panose="02020603050405020304" pitchFamily="18" charset="0"/>
              </a:rPr>
              <a:t>, the employer success rate in appealing an ALJ decision is 7.1%.</a:t>
            </a:r>
          </a:p>
          <a:p>
            <a:pPr marL="457200" marR="0" lvl="1" indent="0">
              <a:lnSpc>
                <a:spcPct val="107000"/>
              </a:lnSpc>
              <a:spcBef>
                <a:spcPts val="0"/>
              </a:spcBef>
              <a:spcAft>
                <a:spcPts val="0"/>
              </a:spcAft>
              <a:buNone/>
            </a:pPr>
            <a:endParaRPr lang="en-US" sz="2400" dirty="0">
              <a:effectLst/>
              <a:ea typeface="Calibri" panose="020F050202020403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B7086732-70D0-7745-9AD2-7A47C5D9F7A7}"/>
              </a:ext>
            </a:extLst>
          </p:cNvPr>
          <p:cNvSpPr>
            <a:spLocks noGrp="1"/>
          </p:cNvSpPr>
          <p:nvPr>
            <p:ph type="sldNum" sz="quarter" idx="12"/>
          </p:nvPr>
        </p:nvSpPr>
        <p:spPr/>
        <p:txBody>
          <a:bodyPr/>
          <a:lstStyle/>
          <a:p>
            <a:fld id="{76EFBEE3-2A9E-304D-B391-B568C310982A}" type="slidenum">
              <a:rPr lang="en-US" smtClean="0"/>
              <a:pPr/>
              <a:t>15</a:t>
            </a:fld>
            <a:endParaRPr lang="en-US"/>
          </a:p>
        </p:txBody>
      </p:sp>
      <p:sp>
        <p:nvSpPr>
          <p:cNvPr id="7" name="Title 1">
            <a:extLst>
              <a:ext uri="{FF2B5EF4-FFF2-40B4-BE49-F238E27FC236}">
                <a16:creationId xmlns:a16="http://schemas.microsoft.com/office/drawing/2014/main" id="{04A03B1F-29C6-DD47-8AA2-F8623DA607CA}"/>
              </a:ext>
            </a:extLst>
          </p:cNvPr>
          <p:cNvSpPr>
            <a:spLocks noGrp="1"/>
          </p:cNvSpPr>
          <p:nvPr>
            <p:ph type="title"/>
          </p:nvPr>
        </p:nvSpPr>
        <p:spPr>
          <a:xfrm>
            <a:off x="2446638" y="308919"/>
            <a:ext cx="9401432" cy="598702"/>
          </a:xfrm>
        </p:spPr>
        <p:txBody>
          <a:bodyPr>
            <a:noAutofit/>
          </a:bodyPr>
          <a:lstStyle/>
          <a:p>
            <a:pPr marR="0" lvl="0">
              <a:lnSpc>
                <a:spcPct val="107000"/>
              </a:lnSpc>
              <a:spcBef>
                <a:spcPts val="0"/>
              </a:spcBef>
              <a:spcAft>
                <a:spcPts val="800"/>
              </a:spcAft>
            </a:pPr>
            <a:r>
              <a:rPr lang="en-US" sz="4000" b="1" dirty="0">
                <a:ea typeface="Calibri" panose="020F0502020204030204" pitchFamily="34" charset="0"/>
                <a:cs typeface="Calibri" panose="020F0502020204030204" pitchFamily="34" charset="0"/>
              </a:rPr>
              <a:t>EVIDENCE OF PRO-UNION TILT</a:t>
            </a:r>
            <a:endParaRPr lang="en-US" sz="4000" dirty="0">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65855060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ADB224D-AF5E-C24E-9FAF-87A0DBB0E992}"/>
              </a:ext>
            </a:extLst>
          </p:cNvPr>
          <p:cNvSpPr>
            <a:spLocks noGrp="1"/>
          </p:cNvSpPr>
          <p:nvPr>
            <p:ph type="sldNum" sz="quarter" idx="12"/>
          </p:nvPr>
        </p:nvSpPr>
        <p:spPr/>
        <p:txBody>
          <a:bodyPr/>
          <a:lstStyle/>
          <a:p>
            <a:fld id="{76EFBEE3-2A9E-304D-B391-B568C310982A}" type="slidenum">
              <a:rPr lang="en-US" smtClean="0"/>
              <a:pPr/>
              <a:t>16</a:t>
            </a:fld>
            <a:endParaRPr lang="en-US"/>
          </a:p>
        </p:txBody>
      </p:sp>
      <p:sp>
        <p:nvSpPr>
          <p:cNvPr id="6" name="Title 5">
            <a:extLst>
              <a:ext uri="{FF2B5EF4-FFF2-40B4-BE49-F238E27FC236}">
                <a16:creationId xmlns:a16="http://schemas.microsoft.com/office/drawing/2014/main" id="{E775C6B1-4172-DB4B-89BA-D1BC1D51CEBA}"/>
              </a:ext>
            </a:extLst>
          </p:cNvPr>
          <p:cNvSpPr>
            <a:spLocks noGrp="1"/>
          </p:cNvSpPr>
          <p:nvPr>
            <p:ph type="title"/>
          </p:nvPr>
        </p:nvSpPr>
        <p:spPr>
          <a:xfrm>
            <a:off x="1186248" y="108857"/>
            <a:ext cx="10661822" cy="1415143"/>
          </a:xfrm>
        </p:spPr>
        <p:txBody>
          <a:bodyPr>
            <a:normAutofit/>
          </a:bodyPr>
          <a:lstStyle/>
          <a:p>
            <a:r>
              <a:rPr lang="en-GB" sz="4000" b="1" dirty="0"/>
              <a:t>KEY DECISIONS CHALLENGED IN </a:t>
            </a:r>
            <a:br>
              <a:rPr lang="en-GB" sz="4000" b="1" dirty="0"/>
            </a:br>
            <a:r>
              <a:rPr lang="en-GB" sz="4000" b="1" dirty="0"/>
              <a:t>THE COURTS OF APPEAL</a:t>
            </a:r>
            <a:endParaRPr lang="en-US" sz="4000" b="1" dirty="0"/>
          </a:p>
        </p:txBody>
      </p:sp>
      <p:sp>
        <p:nvSpPr>
          <p:cNvPr id="3" name="Content Placeholder 2">
            <a:extLst>
              <a:ext uri="{FF2B5EF4-FFF2-40B4-BE49-F238E27FC236}">
                <a16:creationId xmlns:a16="http://schemas.microsoft.com/office/drawing/2014/main" id="{75CB57C0-B98F-4C41-B2A5-80F2F17E3263}"/>
              </a:ext>
            </a:extLst>
          </p:cNvPr>
          <p:cNvSpPr>
            <a:spLocks noGrp="1"/>
          </p:cNvSpPr>
          <p:nvPr>
            <p:ph sz="half" idx="1"/>
          </p:nvPr>
        </p:nvSpPr>
        <p:spPr>
          <a:xfrm>
            <a:off x="1186248" y="1447800"/>
            <a:ext cx="10178438" cy="4637313"/>
          </a:xfrm>
        </p:spPr>
        <p:txBody>
          <a:bodyPr>
            <a:normAutofit lnSpcReduction="10000"/>
          </a:bodyPr>
          <a:lstStyle/>
          <a:p>
            <a:pPr marL="576263" marR="0" lvl="1" indent="-457200" algn="l" defTabSz="914400" rtl="0" eaLnBrk="1" fontAlgn="auto" latinLnBrk="0" hangingPunct="1">
              <a:lnSpc>
                <a:spcPct val="107000"/>
              </a:lnSpc>
              <a:spcBef>
                <a:spcPts val="0"/>
              </a:spcBef>
              <a:spcAft>
                <a:spcPts val="0"/>
              </a:spcAft>
              <a:buClrTx/>
              <a:buSzTx/>
              <a:buFont typeface="Wingdings" pitchFamily="2" charset="2"/>
              <a:buChar char="v"/>
              <a:tabLst/>
              <a:defRPr/>
            </a:pPr>
            <a:r>
              <a:rPr lang="en-GB" sz="2800" dirty="0">
                <a:cs typeface="Calibri" panose="020F0502020204030204" pitchFamily="34" charset="0"/>
              </a:rPr>
              <a:t>Of the Board decisions issued in fiscal year 2019-20, 15 have been challenged in the courts. These are still pending. </a:t>
            </a:r>
          </a:p>
          <a:p>
            <a:pPr marL="576263" lvl="1" indent="-457200">
              <a:lnSpc>
                <a:spcPct val="107000"/>
              </a:lnSpc>
              <a:spcBef>
                <a:spcPts val="0"/>
              </a:spcBef>
              <a:buFont typeface="Wingdings" panose="05000000000000000000" pitchFamily="2" charset="2"/>
              <a:buChar char="v"/>
              <a:defRPr/>
            </a:pPr>
            <a:r>
              <a:rPr lang="en-GB" sz="2800" dirty="0">
                <a:cs typeface="Calibri" panose="020F0502020204030204" pitchFamily="34" charset="0"/>
              </a:rPr>
              <a:t>The challenged decisions require employers, among other things, to:</a:t>
            </a:r>
          </a:p>
          <a:p>
            <a:pPr lvl="2">
              <a:lnSpc>
                <a:spcPct val="107000"/>
              </a:lnSpc>
              <a:spcBef>
                <a:spcPts val="0"/>
              </a:spcBef>
              <a:defRPr/>
            </a:pPr>
            <a:r>
              <a:rPr lang="en-GB" sz="2600" dirty="0">
                <a:cs typeface="Calibri" panose="020F0502020204030204" pitchFamily="34" charset="0"/>
              </a:rPr>
              <a:t>Compensate employees for vacation hours employees were “forced” to take,</a:t>
            </a:r>
          </a:p>
          <a:p>
            <a:pPr lvl="2">
              <a:lnSpc>
                <a:spcPct val="107000"/>
              </a:lnSpc>
              <a:spcBef>
                <a:spcPts val="0"/>
              </a:spcBef>
              <a:defRPr/>
            </a:pPr>
            <a:r>
              <a:rPr lang="en-GB" sz="2600" dirty="0">
                <a:cs typeface="Calibri" panose="020F0502020204030204" pitchFamily="34" charset="0"/>
              </a:rPr>
              <a:t>Bargain over subcontracting,</a:t>
            </a:r>
          </a:p>
          <a:p>
            <a:pPr lvl="2">
              <a:lnSpc>
                <a:spcPct val="107000"/>
              </a:lnSpc>
              <a:spcBef>
                <a:spcPts val="0"/>
              </a:spcBef>
              <a:defRPr/>
            </a:pPr>
            <a:r>
              <a:rPr lang="en-GB" sz="2600" dirty="0">
                <a:cs typeface="Calibri" panose="020F0502020204030204" pitchFamily="34" charset="0"/>
              </a:rPr>
              <a:t>Engage in progressive discipline prior to discharge, and</a:t>
            </a:r>
          </a:p>
          <a:p>
            <a:pPr lvl="2">
              <a:lnSpc>
                <a:spcPct val="107000"/>
              </a:lnSpc>
              <a:spcBef>
                <a:spcPts val="0"/>
              </a:spcBef>
              <a:defRPr/>
            </a:pPr>
            <a:r>
              <a:rPr lang="en-GB" sz="2600" dirty="0">
                <a:cs typeface="Calibri" panose="020F0502020204030204" pitchFamily="34" charset="0"/>
              </a:rPr>
              <a:t>Interpret city charters in a manner that would support good faith negotiations.</a:t>
            </a:r>
          </a:p>
          <a:p>
            <a:endParaRPr lang="en-US" dirty="0"/>
          </a:p>
        </p:txBody>
      </p:sp>
    </p:spTree>
    <p:extLst>
      <p:ext uri="{BB962C8B-B14F-4D97-AF65-F5344CB8AC3E}">
        <p14:creationId xmlns:p14="http://schemas.microsoft.com/office/powerpoint/2010/main" val="348041870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6267DB-09C7-C14F-AC83-402756D4D59F}"/>
              </a:ext>
            </a:extLst>
          </p:cNvPr>
          <p:cNvSpPr>
            <a:spLocks noGrp="1"/>
          </p:cNvSpPr>
          <p:nvPr>
            <p:ph type="title"/>
          </p:nvPr>
        </p:nvSpPr>
        <p:spPr>
          <a:xfrm>
            <a:off x="107833" y="177530"/>
            <a:ext cx="11504139" cy="598702"/>
          </a:xfrm>
        </p:spPr>
        <p:txBody>
          <a:bodyPr>
            <a:noAutofit/>
          </a:bodyPr>
          <a:lstStyle/>
          <a:p>
            <a:r>
              <a:rPr kumimoji="0" lang="en-GB" sz="2200" b="1" i="0" u="none" strike="noStrike" kern="1200" cap="none" spc="0" normalizeH="0" baseline="0" noProof="0" dirty="0">
                <a:ln>
                  <a:noFill/>
                </a:ln>
                <a:solidFill>
                  <a:srgbClr val="FFFFFF"/>
                </a:solidFill>
                <a:effectLst/>
                <a:uLnTx/>
                <a:uFillTx/>
                <a:cs typeface="Calibri" panose="020F0502020204030204" pitchFamily="34" charset="0"/>
              </a:rPr>
              <a:t>EMPLOYER MUST PAY EMPLOYEES BACK FOR VACATION HOURS THEY WERE </a:t>
            </a:r>
            <a:br>
              <a:rPr kumimoji="0" lang="en-GB" sz="2200" b="1" i="0" u="none" strike="noStrike" kern="1200" cap="none" spc="0" normalizeH="0" baseline="0" noProof="0" dirty="0">
                <a:ln>
                  <a:noFill/>
                </a:ln>
                <a:solidFill>
                  <a:srgbClr val="FFFFFF"/>
                </a:solidFill>
                <a:effectLst/>
                <a:uLnTx/>
                <a:uFillTx/>
                <a:cs typeface="Calibri" panose="020F0502020204030204" pitchFamily="34" charset="0"/>
              </a:rPr>
            </a:br>
            <a:r>
              <a:rPr kumimoji="0" lang="en-GB" sz="2200" b="1" i="0" u="none" strike="noStrike" kern="1200" cap="none" spc="0" normalizeH="0" baseline="0" noProof="0" dirty="0">
                <a:ln>
                  <a:noFill/>
                </a:ln>
                <a:solidFill>
                  <a:srgbClr val="FFFFFF"/>
                </a:solidFill>
                <a:effectLst/>
                <a:uLnTx/>
                <a:uFillTx/>
                <a:cs typeface="Calibri" panose="020F0502020204030204" pitchFamily="34" charset="0"/>
              </a:rPr>
              <a:t>FORCED TO TAKE AS A RESULT OF UNILATERAL CHANGE TO ACCRUAL POLICY</a:t>
            </a:r>
            <a:endParaRPr lang="en-US" sz="2200" b="1" dirty="0">
              <a:cs typeface="Calibri" panose="020F0502020204030204" pitchFamily="34" charset="0"/>
            </a:endParaRPr>
          </a:p>
        </p:txBody>
      </p:sp>
      <p:sp>
        <p:nvSpPr>
          <p:cNvPr id="3" name="Content Placeholder 2">
            <a:extLst>
              <a:ext uri="{FF2B5EF4-FFF2-40B4-BE49-F238E27FC236}">
                <a16:creationId xmlns:a16="http://schemas.microsoft.com/office/drawing/2014/main" id="{5A6B0951-D316-1E44-B67C-DC84D419E79D}"/>
              </a:ext>
            </a:extLst>
          </p:cNvPr>
          <p:cNvSpPr>
            <a:spLocks noGrp="1"/>
          </p:cNvSpPr>
          <p:nvPr>
            <p:ph idx="1"/>
          </p:nvPr>
        </p:nvSpPr>
        <p:spPr>
          <a:xfrm>
            <a:off x="343931" y="1216886"/>
            <a:ext cx="11365140" cy="5640565"/>
          </a:xfrm>
        </p:spPr>
        <p:txBody>
          <a:bodyPr>
            <a:noAutofit/>
          </a:bodyPr>
          <a:lstStyle/>
          <a:p>
            <a:pPr marL="119062" marR="0" lvl="2" indent="0">
              <a:lnSpc>
                <a:spcPct val="107000"/>
              </a:lnSpc>
              <a:spcBef>
                <a:spcPts val="0"/>
              </a:spcBef>
              <a:spcAft>
                <a:spcPts val="0"/>
              </a:spcAft>
              <a:buNone/>
            </a:pPr>
            <a:r>
              <a:rPr lang="en-GB" sz="2400" i="1" dirty="0">
                <a:effectLst/>
                <a:ea typeface="Calibri" panose="020F0502020204030204" pitchFamily="34" charset="0"/>
                <a:cs typeface="Calibri" panose="020F0502020204030204" pitchFamily="34" charset="0"/>
              </a:rPr>
              <a:t>California School Employees Association and its Chapter No. 77 v. Lodi Unified School District</a:t>
            </a:r>
            <a:r>
              <a:rPr lang="en-GB" sz="2400" dirty="0">
                <a:effectLst/>
                <a:ea typeface="Calibri" panose="020F0502020204030204" pitchFamily="34" charset="0"/>
                <a:cs typeface="Calibri" panose="020F0502020204030204" pitchFamily="34" charset="0"/>
              </a:rPr>
              <a:t>, Decision 2723-E (Issued 5/26/20)(On Appeal)</a:t>
            </a:r>
            <a:endParaRPr lang="en-US" sz="2400" dirty="0">
              <a:effectLst/>
              <a:ea typeface="Calibri" panose="020F0502020204030204" pitchFamily="34" charset="0"/>
              <a:cs typeface="Calibri" panose="020F0502020204030204" pitchFamily="34" charset="0"/>
            </a:endParaRPr>
          </a:p>
          <a:p>
            <a:pPr marL="914400" lvl="3" indent="-338138">
              <a:lnSpc>
                <a:spcPct val="107000"/>
              </a:lnSpc>
              <a:spcBef>
                <a:spcPts val="0"/>
              </a:spcBef>
              <a:buFont typeface="Wingdings" panose="05000000000000000000" pitchFamily="2" charset="2"/>
              <a:buChar char="v"/>
            </a:pPr>
            <a:endParaRPr lang="en-GB" sz="1200" dirty="0">
              <a:ea typeface="Calibri" panose="020F0502020204030204" pitchFamily="34" charset="0"/>
              <a:cs typeface="Calibri" panose="020F0502020204030204" pitchFamily="34" charset="0"/>
            </a:endParaRPr>
          </a:p>
          <a:p>
            <a:pPr marL="0" indent="0">
              <a:lnSpc>
                <a:spcPct val="107000"/>
              </a:lnSpc>
              <a:spcBef>
                <a:spcPts val="0"/>
              </a:spcBef>
              <a:buNone/>
            </a:pPr>
            <a:r>
              <a:rPr lang="en-GB" sz="2200" b="1" dirty="0">
                <a:ea typeface="Calibri" panose="020F0502020204030204" pitchFamily="34" charset="0"/>
                <a:cs typeface="Calibri" panose="020F0502020204030204" pitchFamily="34" charset="0"/>
              </a:rPr>
              <a:t>Facts</a:t>
            </a:r>
            <a:r>
              <a:rPr lang="en-GB" sz="2200" dirty="0">
                <a:ea typeface="Calibri" panose="020F0502020204030204" pitchFamily="34" charset="0"/>
                <a:cs typeface="Calibri" panose="020F0502020204030204" pitchFamily="34" charset="0"/>
              </a:rPr>
              <a:t>: </a:t>
            </a:r>
          </a:p>
          <a:p>
            <a:pPr marL="342900" lvl="1" indent="-342900">
              <a:lnSpc>
                <a:spcPct val="107000"/>
              </a:lnSpc>
              <a:spcBef>
                <a:spcPts val="0"/>
              </a:spcBef>
            </a:pPr>
            <a:r>
              <a:rPr lang="en-GB" sz="2000" dirty="0">
                <a:ea typeface="Calibri" panose="020F0502020204030204" pitchFamily="34" charset="0"/>
                <a:cs typeface="Calibri" panose="020F0502020204030204" pitchFamily="34" charset="0"/>
              </a:rPr>
              <a:t>School employer </a:t>
            </a:r>
            <a:r>
              <a:rPr lang="en-GB" sz="2000" dirty="0">
                <a:effectLst/>
                <a:ea typeface="Calibri" panose="020F0502020204030204" pitchFamily="34" charset="0"/>
                <a:cs typeface="Calibri" panose="020F0502020204030204" pitchFamily="34" charset="0"/>
              </a:rPr>
              <a:t>began enforcing a vacation accrual cap/cash-out policy</a:t>
            </a:r>
            <a:r>
              <a:rPr lang="en-GB" sz="2000" dirty="0">
                <a:ea typeface="Calibri" panose="020F0502020204030204" pitchFamily="34" charset="0"/>
                <a:cs typeface="Calibri" panose="020F0502020204030204" pitchFamily="34" charset="0"/>
              </a:rPr>
              <a:t>, directing employees to schedule and take vacation instead of paying out accruals, and disciplining employees who did not comply with the directive.</a:t>
            </a:r>
          </a:p>
          <a:p>
            <a:pPr marL="0" lvl="1" indent="0">
              <a:lnSpc>
                <a:spcPct val="107000"/>
              </a:lnSpc>
              <a:spcBef>
                <a:spcPts val="0"/>
              </a:spcBef>
              <a:buNone/>
            </a:pPr>
            <a:endParaRPr lang="en-GB" sz="2000" dirty="0">
              <a:effectLst/>
              <a:ea typeface="Calibri" panose="020F0502020204030204" pitchFamily="34" charset="0"/>
              <a:cs typeface="Calibri" panose="020F0502020204030204" pitchFamily="34" charset="0"/>
            </a:endParaRPr>
          </a:p>
          <a:p>
            <a:pPr marL="342900" lvl="1" indent="-342900">
              <a:lnSpc>
                <a:spcPct val="107000"/>
              </a:lnSpc>
              <a:spcBef>
                <a:spcPts val="0"/>
              </a:spcBef>
            </a:pPr>
            <a:r>
              <a:rPr lang="en-GB" sz="2000" dirty="0">
                <a:effectLst/>
                <a:ea typeface="Calibri" panose="020F0502020204030204" pitchFamily="34" charset="0"/>
                <a:cs typeface="Calibri" panose="020F0502020204030204" pitchFamily="34" charset="0"/>
              </a:rPr>
              <a:t>Union brought an unfair practice charge, alleging violation of EERA provisions by unilaterally changing policy and repudiating contract provisions governing vacation accruals. </a:t>
            </a:r>
          </a:p>
          <a:p>
            <a:pPr marL="0" lvl="1" indent="-338138">
              <a:lnSpc>
                <a:spcPct val="107000"/>
              </a:lnSpc>
              <a:spcBef>
                <a:spcPts val="0"/>
              </a:spcBef>
              <a:buNone/>
            </a:pPr>
            <a:endParaRPr lang="en-GB" sz="2000" dirty="0">
              <a:effectLst/>
              <a:ea typeface="Calibri" panose="020F0502020204030204" pitchFamily="34" charset="0"/>
              <a:cs typeface="Calibri" panose="020F0502020204030204" pitchFamily="34" charset="0"/>
            </a:endParaRPr>
          </a:p>
          <a:p>
            <a:pPr marL="0" indent="0">
              <a:lnSpc>
                <a:spcPct val="107000"/>
              </a:lnSpc>
              <a:spcBef>
                <a:spcPts val="0"/>
              </a:spcBef>
              <a:buNone/>
            </a:pPr>
            <a:r>
              <a:rPr lang="en-GB" sz="2200" b="1" dirty="0">
                <a:ea typeface="Calibri" panose="020F0502020204030204" pitchFamily="34" charset="0"/>
                <a:cs typeface="Calibri" panose="020F0502020204030204" pitchFamily="34" charset="0"/>
              </a:rPr>
              <a:t>Issues</a:t>
            </a:r>
            <a:r>
              <a:rPr lang="en-GB" sz="2200" dirty="0">
                <a:ea typeface="Calibri" panose="020F0502020204030204" pitchFamily="34" charset="0"/>
                <a:cs typeface="Calibri" panose="020F0502020204030204" pitchFamily="34" charset="0"/>
              </a:rPr>
              <a:t>: </a:t>
            </a:r>
          </a:p>
          <a:p>
            <a:pPr marL="119062" lvl="1" indent="-457200">
              <a:lnSpc>
                <a:spcPct val="107000"/>
              </a:lnSpc>
              <a:spcBef>
                <a:spcPts val="0"/>
              </a:spcBef>
              <a:buAutoNum type="arabicParenBoth"/>
            </a:pPr>
            <a:r>
              <a:rPr lang="en-GB" sz="2200" dirty="0">
                <a:ea typeface="Calibri" panose="020F0502020204030204" pitchFamily="34" charset="0"/>
                <a:cs typeface="Calibri" panose="020F0502020204030204" pitchFamily="34" charset="0"/>
              </a:rPr>
              <a:t>Whether the employer made unilateral change to vacation accrual policy?</a:t>
            </a:r>
          </a:p>
          <a:p>
            <a:pPr marL="0" lvl="1" indent="-338138">
              <a:lnSpc>
                <a:spcPct val="107000"/>
              </a:lnSpc>
              <a:spcBef>
                <a:spcPts val="0"/>
              </a:spcBef>
              <a:buNone/>
            </a:pPr>
            <a:r>
              <a:rPr lang="en-GB" sz="2200" dirty="0">
                <a:effectLst/>
                <a:ea typeface="Calibri" panose="020F0502020204030204" pitchFamily="34" charset="0"/>
                <a:cs typeface="Calibri" panose="020F0502020204030204" pitchFamily="34" charset="0"/>
              </a:rPr>
              <a:t>(2) </a:t>
            </a:r>
            <a:r>
              <a:rPr lang="en-GB" sz="2200" dirty="0">
                <a:ea typeface="Calibri" panose="020F0502020204030204" pitchFamily="34" charset="0"/>
                <a:cs typeface="Calibri" panose="020F0502020204030204" pitchFamily="34" charset="0"/>
              </a:rPr>
              <a:t>What is the appropriate remedy?</a:t>
            </a:r>
            <a:endParaRPr lang="en-GB" sz="2200" dirty="0">
              <a:effectLst/>
              <a:ea typeface="Calibri" panose="020F0502020204030204" pitchFamily="34" charset="0"/>
              <a:cs typeface="Calibri" panose="020F0502020204030204" pitchFamily="34" charset="0"/>
            </a:endParaRPr>
          </a:p>
        </p:txBody>
      </p:sp>
      <p:sp>
        <p:nvSpPr>
          <p:cNvPr id="4" name="Slide Number Placeholder 3">
            <a:extLst>
              <a:ext uri="{FF2B5EF4-FFF2-40B4-BE49-F238E27FC236}">
                <a16:creationId xmlns:a16="http://schemas.microsoft.com/office/drawing/2014/main" id="{FE674124-B6DA-684D-9626-406F3738151E}"/>
              </a:ext>
            </a:extLst>
          </p:cNvPr>
          <p:cNvSpPr>
            <a:spLocks noGrp="1"/>
          </p:cNvSpPr>
          <p:nvPr>
            <p:ph type="sldNum" sz="quarter" idx="12"/>
          </p:nvPr>
        </p:nvSpPr>
        <p:spPr/>
        <p:txBody>
          <a:bodyPr/>
          <a:lstStyle/>
          <a:p>
            <a:fld id="{76EFBEE3-2A9E-304D-B391-B568C310982A}" type="slidenum">
              <a:rPr lang="en-US" smtClean="0"/>
              <a:pPr/>
              <a:t>17</a:t>
            </a:fld>
            <a:endParaRPr lang="en-US"/>
          </a:p>
        </p:txBody>
      </p:sp>
    </p:spTree>
    <p:extLst>
      <p:ext uri="{BB962C8B-B14F-4D97-AF65-F5344CB8AC3E}">
        <p14:creationId xmlns:p14="http://schemas.microsoft.com/office/powerpoint/2010/main" val="42627041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E674124-B6DA-684D-9626-406F3738151E}"/>
              </a:ext>
            </a:extLst>
          </p:cNvPr>
          <p:cNvSpPr>
            <a:spLocks noGrp="1"/>
          </p:cNvSpPr>
          <p:nvPr>
            <p:ph type="sldNum" sz="quarter" idx="12"/>
          </p:nvPr>
        </p:nvSpPr>
        <p:spPr/>
        <p:txBody>
          <a:bodyPr/>
          <a:lstStyle/>
          <a:p>
            <a:fld id="{76EFBEE3-2A9E-304D-B391-B568C310982A}" type="slidenum">
              <a:rPr lang="en-US" smtClean="0"/>
              <a:pPr/>
              <a:t>18</a:t>
            </a:fld>
            <a:endParaRPr lang="en-US"/>
          </a:p>
        </p:txBody>
      </p:sp>
      <p:sp>
        <p:nvSpPr>
          <p:cNvPr id="7" name="Title 1">
            <a:extLst>
              <a:ext uri="{FF2B5EF4-FFF2-40B4-BE49-F238E27FC236}">
                <a16:creationId xmlns:a16="http://schemas.microsoft.com/office/drawing/2014/main" id="{C9332A62-B6F6-5A49-A8F7-756A52711883}"/>
              </a:ext>
            </a:extLst>
          </p:cNvPr>
          <p:cNvSpPr>
            <a:spLocks noGrp="1"/>
          </p:cNvSpPr>
          <p:nvPr>
            <p:ph type="title"/>
          </p:nvPr>
        </p:nvSpPr>
        <p:spPr>
          <a:xfrm>
            <a:off x="107833" y="177530"/>
            <a:ext cx="11504139" cy="598702"/>
          </a:xfrm>
        </p:spPr>
        <p:txBody>
          <a:bodyPr>
            <a:noAutofit/>
          </a:bodyPr>
          <a:lstStyle/>
          <a:p>
            <a:r>
              <a:rPr kumimoji="0" lang="en-GB" sz="2200" b="1" i="0" u="none" strike="noStrike" kern="1200" cap="none" spc="0" normalizeH="0" baseline="0" noProof="0" dirty="0">
                <a:ln>
                  <a:noFill/>
                </a:ln>
                <a:solidFill>
                  <a:srgbClr val="FFFFFF"/>
                </a:solidFill>
                <a:effectLst/>
                <a:uLnTx/>
                <a:uFillTx/>
                <a:cs typeface="Calibri" panose="020F0502020204030204" pitchFamily="34" charset="0"/>
              </a:rPr>
              <a:t>EMPLOYER MUST PAY EMPLOYEES BACK FOR VACATION HOURS THEY WERE </a:t>
            </a:r>
            <a:br>
              <a:rPr kumimoji="0" lang="en-GB" sz="2200" b="1" i="0" u="none" strike="noStrike" kern="1200" cap="none" spc="0" normalizeH="0" baseline="0" noProof="0" dirty="0">
                <a:ln>
                  <a:noFill/>
                </a:ln>
                <a:solidFill>
                  <a:srgbClr val="FFFFFF"/>
                </a:solidFill>
                <a:effectLst/>
                <a:uLnTx/>
                <a:uFillTx/>
                <a:cs typeface="Calibri" panose="020F0502020204030204" pitchFamily="34" charset="0"/>
              </a:rPr>
            </a:br>
            <a:r>
              <a:rPr kumimoji="0" lang="en-GB" sz="2200" b="1" i="0" u="none" strike="noStrike" kern="1200" cap="none" spc="0" normalizeH="0" baseline="0" noProof="0" dirty="0">
                <a:ln>
                  <a:noFill/>
                </a:ln>
                <a:solidFill>
                  <a:srgbClr val="FFFFFF"/>
                </a:solidFill>
                <a:effectLst/>
                <a:uLnTx/>
                <a:uFillTx/>
                <a:cs typeface="Calibri" panose="020F0502020204030204" pitchFamily="34" charset="0"/>
              </a:rPr>
              <a:t>FORCED TO TAKE AS A RESULT OF UNILATERAL CHANGE TO ACCRUAL POLICY</a:t>
            </a:r>
            <a:endParaRPr lang="en-US" sz="2200" b="1" dirty="0">
              <a:cs typeface="Calibri" panose="020F0502020204030204" pitchFamily="34" charset="0"/>
            </a:endParaRPr>
          </a:p>
        </p:txBody>
      </p:sp>
      <p:sp>
        <p:nvSpPr>
          <p:cNvPr id="10" name="Content Placeholder 2">
            <a:extLst>
              <a:ext uri="{FF2B5EF4-FFF2-40B4-BE49-F238E27FC236}">
                <a16:creationId xmlns:a16="http://schemas.microsoft.com/office/drawing/2014/main" id="{94624A52-BF06-4241-BAA4-199323B46E6E}"/>
              </a:ext>
            </a:extLst>
          </p:cNvPr>
          <p:cNvSpPr>
            <a:spLocks noGrp="1"/>
          </p:cNvSpPr>
          <p:nvPr>
            <p:ph idx="1"/>
          </p:nvPr>
        </p:nvSpPr>
        <p:spPr>
          <a:xfrm>
            <a:off x="343931" y="1217435"/>
            <a:ext cx="11504139" cy="5640565"/>
          </a:xfrm>
        </p:spPr>
        <p:txBody>
          <a:bodyPr>
            <a:noAutofit/>
          </a:bodyPr>
          <a:lstStyle/>
          <a:p>
            <a:pPr marL="119062" marR="0" lvl="2" indent="0">
              <a:lnSpc>
                <a:spcPct val="107000"/>
              </a:lnSpc>
              <a:spcBef>
                <a:spcPts val="0"/>
              </a:spcBef>
              <a:spcAft>
                <a:spcPts val="0"/>
              </a:spcAft>
              <a:buNone/>
            </a:pPr>
            <a:r>
              <a:rPr lang="en-GB" sz="2400" i="1" dirty="0">
                <a:effectLst/>
                <a:ea typeface="Calibri" panose="020F0502020204030204" pitchFamily="34" charset="0"/>
                <a:cs typeface="Calibri" panose="020F0502020204030204" pitchFamily="34" charset="0"/>
              </a:rPr>
              <a:t>California School Employees Association and its Chapter No. 77 v. Lodi Unified School District</a:t>
            </a:r>
            <a:r>
              <a:rPr lang="en-GB" sz="2400" dirty="0">
                <a:effectLst/>
                <a:ea typeface="Calibri" panose="020F0502020204030204" pitchFamily="34" charset="0"/>
                <a:cs typeface="Calibri" panose="020F0502020204030204" pitchFamily="34" charset="0"/>
              </a:rPr>
              <a:t>, Decision 2723-E (Issued 5/26/20)(On Appeal)</a:t>
            </a:r>
            <a:endParaRPr lang="en-US" sz="2400" dirty="0">
              <a:ea typeface="Calibri" panose="020F0502020204030204" pitchFamily="34" charset="0"/>
              <a:cs typeface="Calibri" panose="020F0502020204030204" pitchFamily="34" charset="0"/>
            </a:endParaRPr>
          </a:p>
          <a:p>
            <a:pPr marL="119062" marR="0" lvl="2" indent="0">
              <a:lnSpc>
                <a:spcPct val="107000"/>
              </a:lnSpc>
              <a:spcBef>
                <a:spcPts val="0"/>
              </a:spcBef>
              <a:spcAft>
                <a:spcPts val="0"/>
              </a:spcAft>
              <a:buNone/>
            </a:pPr>
            <a:endParaRPr lang="en-US" sz="1500" b="1" dirty="0">
              <a:ea typeface="Calibri" panose="020F0502020204030204" pitchFamily="34" charset="0"/>
              <a:cs typeface="Calibri" panose="020F0502020204030204" pitchFamily="34" charset="0"/>
            </a:endParaRPr>
          </a:p>
          <a:p>
            <a:pPr marL="119062" marR="0" lvl="2" indent="0">
              <a:lnSpc>
                <a:spcPct val="107000"/>
              </a:lnSpc>
              <a:spcBef>
                <a:spcPts val="0"/>
              </a:spcBef>
              <a:spcAft>
                <a:spcPts val="0"/>
              </a:spcAft>
              <a:buNone/>
            </a:pPr>
            <a:r>
              <a:rPr lang="en-GB" sz="2200" b="1" dirty="0">
                <a:ea typeface="Calibri" panose="020F0502020204030204" pitchFamily="34" charset="0"/>
                <a:cs typeface="Calibri" panose="020F0502020204030204" pitchFamily="34" charset="0"/>
              </a:rPr>
              <a:t>Decision</a:t>
            </a:r>
            <a:r>
              <a:rPr lang="en-GB" sz="2400" dirty="0">
                <a:ea typeface="Calibri" panose="020F0502020204030204" pitchFamily="34" charset="0"/>
                <a:cs typeface="Calibri" panose="020F0502020204030204" pitchFamily="34" charset="0"/>
              </a:rPr>
              <a:t>:</a:t>
            </a:r>
          </a:p>
          <a:p>
            <a:pPr marL="466725">
              <a:lnSpc>
                <a:spcPct val="107000"/>
              </a:lnSpc>
              <a:spcBef>
                <a:spcPts val="0"/>
              </a:spcBef>
            </a:pPr>
            <a:r>
              <a:rPr lang="en-GB" sz="2200" dirty="0">
                <a:ea typeface="Calibri" panose="020F0502020204030204" pitchFamily="34" charset="0"/>
                <a:cs typeface="Calibri" panose="020F0502020204030204" pitchFamily="34" charset="0"/>
              </a:rPr>
              <a:t>Employer unilaterally deviated from clear and unambiguous contract language governing employees’ cash out of excess vacation leave balances remaining at the beginning of each fiscal year. </a:t>
            </a:r>
          </a:p>
          <a:p>
            <a:pPr marL="466725">
              <a:lnSpc>
                <a:spcPct val="107000"/>
              </a:lnSpc>
              <a:spcBef>
                <a:spcPts val="0"/>
              </a:spcBef>
              <a:buNone/>
            </a:pPr>
            <a:endParaRPr lang="en-GB" sz="1200" dirty="0">
              <a:ea typeface="Calibri" panose="020F0502020204030204" pitchFamily="34" charset="0"/>
              <a:cs typeface="Calibri" panose="020F0502020204030204" pitchFamily="34" charset="0"/>
            </a:endParaRPr>
          </a:p>
          <a:p>
            <a:pPr marL="466725">
              <a:lnSpc>
                <a:spcPct val="107000"/>
              </a:lnSpc>
              <a:spcBef>
                <a:spcPts val="0"/>
              </a:spcBef>
            </a:pPr>
            <a:r>
              <a:rPr lang="en-GB" sz="2200" dirty="0">
                <a:ea typeface="Calibri" panose="020F0502020204030204" pitchFamily="34" charset="0"/>
                <a:cs typeface="Calibri" panose="020F0502020204030204" pitchFamily="34" charset="0"/>
              </a:rPr>
              <a:t>A make-whole award must be tailored “to expunge the actual consequences’ of an unfair practice, including restoration of ‘the economic </a:t>
            </a:r>
            <a:r>
              <a:rPr lang="en-GB" sz="2200" i="1" dirty="0">
                <a:ea typeface="Calibri" panose="020F0502020204030204" pitchFamily="34" charset="0"/>
                <a:cs typeface="Calibri" panose="020F0502020204030204" pitchFamily="34" charset="0"/>
              </a:rPr>
              <a:t>status</a:t>
            </a:r>
            <a:r>
              <a:rPr lang="en-GB" sz="2200" dirty="0">
                <a:ea typeface="Calibri" panose="020F0502020204030204" pitchFamily="34" charset="0"/>
                <a:cs typeface="Calibri" panose="020F0502020204030204" pitchFamily="34" charset="0"/>
              </a:rPr>
              <a:t> </a:t>
            </a:r>
            <a:r>
              <a:rPr lang="en-GB" sz="2200" i="1" dirty="0">
                <a:ea typeface="Calibri" panose="020F0502020204030204" pitchFamily="34" charset="0"/>
                <a:cs typeface="Calibri" panose="020F0502020204030204" pitchFamily="34" charset="0"/>
              </a:rPr>
              <a:t>quo’</a:t>
            </a:r>
            <a:r>
              <a:rPr lang="en-GB" sz="2200" dirty="0">
                <a:ea typeface="Calibri" panose="020F0502020204030204" pitchFamily="34" charset="0"/>
                <a:cs typeface="Calibri" panose="020F0502020204030204" pitchFamily="34" charset="0"/>
              </a:rPr>
              <a:t> that would have been obtained but for the respondent’s wrongful act.”</a:t>
            </a:r>
          </a:p>
          <a:p>
            <a:pPr marL="466725">
              <a:lnSpc>
                <a:spcPct val="107000"/>
              </a:lnSpc>
              <a:spcBef>
                <a:spcPts val="0"/>
              </a:spcBef>
              <a:buNone/>
            </a:pPr>
            <a:endParaRPr lang="en-GB" sz="1200" dirty="0">
              <a:ea typeface="Calibri" panose="020F0502020204030204" pitchFamily="34" charset="0"/>
              <a:cs typeface="Calibri" panose="020F0502020204030204" pitchFamily="34" charset="0"/>
            </a:endParaRPr>
          </a:p>
          <a:p>
            <a:pPr marL="466725">
              <a:lnSpc>
                <a:spcPct val="107000"/>
              </a:lnSpc>
              <a:spcBef>
                <a:spcPts val="0"/>
              </a:spcBef>
            </a:pPr>
            <a:r>
              <a:rPr lang="en-GB" sz="2200" dirty="0">
                <a:ea typeface="Calibri" panose="020F0502020204030204" pitchFamily="34" charset="0"/>
                <a:cs typeface="Calibri" panose="020F0502020204030204" pitchFamily="34" charset="0"/>
              </a:rPr>
              <a:t>Employees were “harmed” by being forced to take vacation when they didn’t want to. </a:t>
            </a:r>
            <a:r>
              <a:rPr lang="en-GB" sz="2200" u="sng" dirty="0">
                <a:ea typeface="Calibri" panose="020F0502020204030204" pitchFamily="34" charset="0"/>
                <a:cs typeface="Calibri" panose="020F0502020204030204" pitchFamily="34" charset="0"/>
              </a:rPr>
              <a:t>To make these employees whole, employer must pay affected employees for the vacation hours they were forced to take</a:t>
            </a:r>
            <a:r>
              <a:rPr lang="en-GB" sz="2200" dirty="0">
                <a:ea typeface="Calibri" panose="020F0502020204030204" pitchFamily="34" charset="0"/>
                <a:cs typeface="Calibri" panose="020F0502020204030204" pitchFamily="34" charset="0"/>
              </a:rPr>
              <a:t> to avoid exceeding the maximum carryover amount, plus interest.</a:t>
            </a:r>
          </a:p>
        </p:txBody>
      </p:sp>
    </p:spTree>
    <p:extLst>
      <p:ext uri="{BB962C8B-B14F-4D97-AF65-F5344CB8AC3E}">
        <p14:creationId xmlns:p14="http://schemas.microsoft.com/office/powerpoint/2010/main" val="299750667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6267DB-09C7-C14F-AC83-402756D4D59F}"/>
              </a:ext>
            </a:extLst>
          </p:cNvPr>
          <p:cNvSpPr>
            <a:spLocks noGrp="1"/>
          </p:cNvSpPr>
          <p:nvPr>
            <p:ph type="title"/>
          </p:nvPr>
        </p:nvSpPr>
        <p:spPr>
          <a:xfrm>
            <a:off x="171965" y="186845"/>
            <a:ext cx="12103708" cy="598702"/>
          </a:xfrm>
        </p:spPr>
        <p:txBody>
          <a:bodyPr>
            <a:noAutofit/>
          </a:bodyPr>
          <a:lstStyle/>
          <a:p>
            <a:r>
              <a:rPr lang="en-GB" sz="3200" b="1" dirty="0">
                <a:cs typeface="Calibri" panose="020F0502020204030204" pitchFamily="34" charset="0"/>
              </a:rPr>
              <a:t>OBLIGATION TO BARGAIN OVER SUBCONTRACTING</a:t>
            </a:r>
            <a:endParaRPr lang="en-US" sz="3200" b="1" dirty="0">
              <a:cs typeface="Calibri" panose="020F0502020204030204" pitchFamily="34" charset="0"/>
            </a:endParaRPr>
          </a:p>
        </p:txBody>
      </p:sp>
      <p:sp>
        <p:nvSpPr>
          <p:cNvPr id="3" name="Content Placeholder 2">
            <a:extLst>
              <a:ext uri="{FF2B5EF4-FFF2-40B4-BE49-F238E27FC236}">
                <a16:creationId xmlns:a16="http://schemas.microsoft.com/office/drawing/2014/main" id="{5A6B0951-D316-1E44-B67C-DC84D419E79D}"/>
              </a:ext>
            </a:extLst>
          </p:cNvPr>
          <p:cNvSpPr>
            <a:spLocks noGrp="1"/>
          </p:cNvSpPr>
          <p:nvPr>
            <p:ph idx="1"/>
          </p:nvPr>
        </p:nvSpPr>
        <p:spPr>
          <a:xfrm>
            <a:off x="1" y="1219199"/>
            <a:ext cx="11848070" cy="5640565"/>
          </a:xfrm>
        </p:spPr>
        <p:txBody>
          <a:bodyPr>
            <a:noAutofit/>
          </a:bodyPr>
          <a:lstStyle/>
          <a:p>
            <a:pPr marL="119062" marR="0" lvl="2" indent="0">
              <a:lnSpc>
                <a:spcPct val="107000"/>
              </a:lnSpc>
              <a:spcBef>
                <a:spcPts val="0"/>
              </a:spcBef>
              <a:spcAft>
                <a:spcPts val="0"/>
              </a:spcAft>
              <a:buNone/>
            </a:pPr>
            <a:r>
              <a:rPr lang="en-GB" sz="2400" i="1" dirty="0">
                <a:effectLst/>
                <a:ea typeface="Calibri" panose="020F0502020204030204" pitchFamily="34" charset="0"/>
                <a:cs typeface="Calibri" panose="020F0502020204030204" pitchFamily="34" charset="0"/>
              </a:rPr>
              <a:t>International Brotherhood of Electrical Workers, Local 18, v. City of Glendale, </a:t>
            </a:r>
          </a:p>
          <a:p>
            <a:pPr marL="119062" marR="0" lvl="2" indent="0">
              <a:lnSpc>
                <a:spcPct val="107000"/>
              </a:lnSpc>
              <a:spcBef>
                <a:spcPts val="0"/>
              </a:spcBef>
              <a:spcAft>
                <a:spcPts val="0"/>
              </a:spcAft>
              <a:buNone/>
            </a:pPr>
            <a:r>
              <a:rPr lang="en-GB" sz="2400" dirty="0">
                <a:effectLst/>
                <a:ea typeface="Calibri" panose="020F0502020204030204" pitchFamily="34" charset="0"/>
                <a:cs typeface="Calibri" panose="020F0502020204030204" pitchFamily="34" charset="0"/>
              </a:rPr>
              <a:t>Decision 2694-M (Issued 2/3/20)(On Appeal)</a:t>
            </a:r>
            <a:endParaRPr lang="en-US" sz="2400" dirty="0">
              <a:ea typeface="Calibri" panose="020F0502020204030204" pitchFamily="34" charset="0"/>
              <a:cs typeface="Calibri" panose="020F0502020204030204" pitchFamily="34" charset="0"/>
            </a:endParaRPr>
          </a:p>
          <a:p>
            <a:pPr marL="119062" marR="0" lvl="2" indent="0">
              <a:lnSpc>
                <a:spcPct val="107000"/>
              </a:lnSpc>
              <a:spcBef>
                <a:spcPts val="0"/>
              </a:spcBef>
              <a:spcAft>
                <a:spcPts val="0"/>
              </a:spcAft>
              <a:buNone/>
            </a:pPr>
            <a:endParaRPr lang="en-US" sz="1200" b="1" dirty="0">
              <a:ea typeface="Calibri" panose="020F0502020204030204" pitchFamily="34" charset="0"/>
              <a:cs typeface="Calibri" panose="020F0502020204030204" pitchFamily="34" charset="0"/>
            </a:endParaRPr>
          </a:p>
          <a:p>
            <a:pPr marL="119062" marR="0" lvl="2" indent="0">
              <a:lnSpc>
                <a:spcPct val="107000"/>
              </a:lnSpc>
              <a:spcBef>
                <a:spcPts val="0"/>
              </a:spcBef>
              <a:spcAft>
                <a:spcPts val="0"/>
              </a:spcAft>
              <a:buNone/>
            </a:pPr>
            <a:r>
              <a:rPr lang="en-GB" sz="2200" b="1" dirty="0">
                <a:ea typeface="Calibri" panose="020F0502020204030204" pitchFamily="34" charset="0"/>
                <a:cs typeface="Calibri" panose="020F0502020204030204" pitchFamily="34" charset="0"/>
              </a:rPr>
              <a:t>Facts</a:t>
            </a:r>
            <a:r>
              <a:rPr lang="en-GB" sz="2200" dirty="0">
                <a:ea typeface="Calibri" panose="020F0502020204030204" pitchFamily="34" charset="0"/>
                <a:cs typeface="Calibri" panose="020F0502020204030204" pitchFamily="34" charset="0"/>
              </a:rPr>
              <a:t>: </a:t>
            </a:r>
          </a:p>
          <a:p>
            <a:pPr marL="461962" marR="0" lvl="2" indent="-342900">
              <a:lnSpc>
                <a:spcPct val="107000"/>
              </a:lnSpc>
              <a:spcBef>
                <a:spcPts val="0"/>
              </a:spcBef>
              <a:spcAft>
                <a:spcPts val="0"/>
              </a:spcAft>
            </a:pPr>
            <a:r>
              <a:rPr lang="en-GB" sz="2200" dirty="0">
                <a:ea typeface="Calibri" panose="020F0502020204030204" pitchFamily="34" charset="0"/>
                <a:cs typeface="Calibri" panose="020F0502020204030204" pitchFamily="34" charset="0"/>
              </a:rPr>
              <a:t>In April 2011, municipal employer formally recognized Union as exclusive representative of a new bargaining unit comprised of employees in its water and power department. </a:t>
            </a:r>
          </a:p>
          <a:p>
            <a:pPr marL="461962" marR="0" lvl="2" indent="-342900">
              <a:lnSpc>
                <a:spcPct val="107000"/>
              </a:lnSpc>
              <a:spcBef>
                <a:spcPts val="0"/>
              </a:spcBef>
              <a:spcAft>
                <a:spcPts val="0"/>
              </a:spcAft>
            </a:pPr>
            <a:r>
              <a:rPr lang="en-GB" sz="2200" dirty="0">
                <a:ea typeface="Calibri" panose="020F0502020204030204" pitchFamily="34" charset="0"/>
                <a:cs typeface="Calibri" panose="020F0502020204030204" pitchFamily="34" charset="0"/>
              </a:rPr>
              <a:t>The parties unsuccessfully negotiated for an initial bargaining agreement. </a:t>
            </a:r>
          </a:p>
          <a:p>
            <a:pPr marL="461962" marR="0" lvl="2" indent="-342900">
              <a:lnSpc>
                <a:spcPct val="107000"/>
              </a:lnSpc>
              <a:spcBef>
                <a:spcPts val="0"/>
              </a:spcBef>
              <a:spcAft>
                <a:spcPts val="0"/>
              </a:spcAft>
            </a:pPr>
            <a:r>
              <a:rPr lang="en-GB" sz="2200" dirty="0">
                <a:ea typeface="Calibri" panose="020F0502020204030204" pitchFamily="34" charset="0"/>
                <a:cs typeface="Calibri" panose="020F0502020204030204" pitchFamily="34" charset="0"/>
              </a:rPr>
              <a:t>The employer laid off several bargaining unit classifications and utilized subcontractors for several capital projects. </a:t>
            </a:r>
          </a:p>
          <a:p>
            <a:pPr marL="461962" marR="0" lvl="2" indent="-342900">
              <a:lnSpc>
                <a:spcPct val="107000"/>
              </a:lnSpc>
              <a:spcBef>
                <a:spcPts val="0"/>
              </a:spcBef>
              <a:spcAft>
                <a:spcPts val="0"/>
              </a:spcAft>
            </a:pPr>
            <a:r>
              <a:rPr lang="en-GB" sz="2200" dirty="0">
                <a:ea typeface="Calibri" panose="020F0502020204030204" pitchFamily="34" charset="0"/>
                <a:cs typeface="Calibri" panose="020F0502020204030204" pitchFamily="34" charset="0"/>
              </a:rPr>
              <a:t>The Union brought an unfair practice charge against the employer.</a:t>
            </a:r>
          </a:p>
          <a:p>
            <a:pPr marL="461962" marR="0" lvl="2" indent="-342900">
              <a:lnSpc>
                <a:spcPct val="107000"/>
              </a:lnSpc>
              <a:spcBef>
                <a:spcPts val="0"/>
              </a:spcBef>
              <a:spcAft>
                <a:spcPts val="0"/>
              </a:spcAft>
            </a:pPr>
            <a:r>
              <a:rPr lang="en-GB" sz="2200" dirty="0">
                <a:effectLst/>
                <a:ea typeface="Calibri" panose="020F0502020204030204" pitchFamily="34" charset="0"/>
                <a:cs typeface="Calibri" panose="020F0502020204030204" pitchFamily="34" charset="0"/>
              </a:rPr>
              <a:t>ALJ decided that the employer violated MMBA provisions by </a:t>
            </a:r>
            <a:r>
              <a:rPr lang="en-GB" sz="2200" u="sng" dirty="0">
                <a:effectLst/>
                <a:ea typeface="Calibri" panose="020F0502020204030204" pitchFamily="34" charset="0"/>
                <a:cs typeface="Calibri" panose="020F0502020204030204" pitchFamily="34" charset="0"/>
              </a:rPr>
              <a:t>unilaterally subcontracting bargaining unit work </a:t>
            </a:r>
            <a:r>
              <a:rPr lang="en-GB" sz="2200" dirty="0">
                <a:effectLst/>
                <a:ea typeface="Calibri" panose="020F0502020204030204" pitchFamily="34" charset="0"/>
                <a:cs typeface="Calibri" panose="020F0502020204030204" pitchFamily="34" charset="0"/>
              </a:rPr>
              <a:t>and by unilaterally imposing regressive or illegal terms and conditions of employment.</a:t>
            </a:r>
          </a:p>
          <a:p>
            <a:pPr marL="461962" marR="0" lvl="2" indent="-342900">
              <a:lnSpc>
                <a:spcPct val="107000"/>
              </a:lnSpc>
              <a:spcBef>
                <a:spcPts val="0"/>
              </a:spcBef>
              <a:spcAft>
                <a:spcPts val="0"/>
              </a:spcAft>
            </a:pPr>
            <a:r>
              <a:rPr lang="en-GB" sz="2200" dirty="0">
                <a:effectLst/>
                <a:ea typeface="Calibri" panose="020F0502020204030204" pitchFamily="34" charset="0"/>
                <a:cs typeface="Calibri" panose="020F0502020204030204" pitchFamily="34" charset="0"/>
              </a:rPr>
              <a:t>The ALJ rejected the Union's allegations of retaliation and bad faith bargaining. </a:t>
            </a:r>
          </a:p>
          <a:p>
            <a:pPr marL="1033462" lvl="4" indent="0">
              <a:lnSpc>
                <a:spcPct val="107000"/>
              </a:lnSpc>
              <a:spcBef>
                <a:spcPts val="0"/>
              </a:spcBef>
              <a:buNone/>
            </a:pPr>
            <a:endParaRPr lang="en-GB" sz="2000" dirty="0">
              <a:effectLst/>
              <a:ea typeface="Calibri" panose="020F0502020204030204" pitchFamily="34" charset="0"/>
              <a:cs typeface="Calibri" panose="020F0502020204030204" pitchFamily="34" charset="0"/>
            </a:endParaRPr>
          </a:p>
        </p:txBody>
      </p:sp>
      <p:sp>
        <p:nvSpPr>
          <p:cNvPr id="4" name="Slide Number Placeholder 3">
            <a:extLst>
              <a:ext uri="{FF2B5EF4-FFF2-40B4-BE49-F238E27FC236}">
                <a16:creationId xmlns:a16="http://schemas.microsoft.com/office/drawing/2014/main" id="{FE674124-B6DA-684D-9626-406F3738151E}"/>
              </a:ext>
            </a:extLst>
          </p:cNvPr>
          <p:cNvSpPr>
            <a:spLocks noGrp="1"/>
          </p:cNvSpPr>
          <p:nvPr>
            <p:ph type="sldNum" sz="quarter" idx="12"/>
          </p:nvPr>
        </p:nvSpPr>
        <p:spPr/>
        <p:txBody>
          <a:bodyPr/>
          <a:lstStyle/>
          <a:p>
            <a:fld id="{76EFBEE3-2A9E-304D-B391-B568C310982A}" type="slidenum">
              <a:rPr lang="en-US" smtClean="0"/>
              <a:pPr/>
              <a:t>19</a:t>
            </a:fld>
            <a:endParaRPr lang="en-US"/>
          </a:p>
        </p:txBody>
      </p:sp>
    </p:spTree>
    <p:extLst>
      <p:ext uri="{BB962C8B-B14F-4D97-AF65-F5344CB8AC3E}">
        <p14:creationId xmlns:p14="http://schemas.microsoft.com/office/powerpoint/2010/main" val="36343646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6C951D-DAFA-8F43-9807-94BDD703BD36}"/>
              </a:ext>
            </a:extLst>
          </p:cNvPr>
          <p:cNvSpPr>
            <a:spLocks noGrp="1"/>
          </p:cNvSpPr>
          <p:nvPr>
            <p:ph type="title"/>
          </p:nvPr>
        </p:nvSpPr>
        <p:spPr/>
        <p:txBody>
          <a:bodyPr>
            <a:normAutofit fontScale="90000"/>
          </a:bodyPr>
          <a:lstStyle/>
          <a:p>
            <a:r>
              <a:rPr lang="en-US" b="1" dirty="0">
                <a:solidFill>
                  <a:srgbClr val="0053A7"/>
                </a:solidFill>
                <a:cs typeface="Calibri" panose="020F0502020204030204" pitchFamily="34" charset="0"/>
              </a:rPr>
              <a:t>PRESENTATION</a:t>
            </a:r>
            <a:r>
              <a:rPr lang="en-US" b="1" dirty="0">
                <a:cs typeface="Calibri" panose="020F0502020204030204" pitchFamily="34" charset="0"/>
              </a:rPr>
              <a:t> SUMMARY</a:t>
            </a:r>
          </a:p>
        </p:txBody>
      </p:sp>
      <p:sp>
        <p:nvSpPr>
          <p:cNvPr id="3" name="Content Placeholder 2">
            <a:extLst>
              <a:ext uri="{FF2B5EF4-FFF2-40B4-BE49-F238E27FC236}">
                <a16:creationId xmlns:a16="http://schemas.microsoft.com/office/drawing/2014/main" id="{9DADA453-392C-4C4C-916A-D279B7F2D715}"/>
              </a:ext>
            </a:extLst>
          </p:cNvPr>
          <p:cNvSpPr>
            <a:spLocks noGrp="1"/>
          </p:cNvSpPr>
          <p:nvPr>
            <p:ph idx="1"/>
          </p:nvPr>
        </p:nvSpPr>
        <p:spPr>
          <a:xfrm>
            <a:off x="1708484" y="1521994"/>
            <a:ext cx="10139586" cy="3814011"/>
          </a:xfrm>
        </p:spPr>
        <p:txBody>
          <a:bodyPr/>
          <a:lstStyle/>
          <a:p>
            <a:pPr marL="1431925" indent="-571500">
              <a:buFont typeface="+mj-lt"/>
              <a:buAutoNum type="romanUcPeriod"/>
            </a:pPr>
            <a:r>
              <a:rPr lang="en-US" sz="3200" dirty="0">
                <a:cs typeface="Calibri" panose="020F0502020204030204" pitchFamily="34" charset="0"/>
              </a:rPr>
              <a:t>INTRODUCTION</a:t>
            </a:r>
          </a:p>
          <a:p>
            <a:pPr marL="1431925" indent="-571500">
              <a:buFont typeface="+mj-lt"/>
              <a:buAutoNum type="romanUcPeriod"/>
            </a:pPr>
            <a:r>
              <a:rPr lang="en-US" sz="3200" dirty="0">
                <a:cs typeface="Calibri" panose="020F0502020204030204" pitchFamily="34" charset="0"/>
              </a:rPr>
              <a:t>SUMMARY OF PERB ACTIVITY</a:t>
            </a:r>
          </a:p>
          <a:p>
            <a:pPr marL="1431925" indent="-571500">
              <a:buFont typeface="+mj-lt"/>
              <a:buAutoNum type="romanUcPeriod"/>
            </a:pPr>
            <a:r>
              <a:rPr lang="en-US" sz="3200" dirty="0">
                <a:cs typeface="Calibri" panose="020F0502020204030204" pitchFamily="34" charset="0"/>
              </a:rPr>
              <a:t>KEY PERB CASES CHALLENGED IN THE COURTS OF APPEAL</a:t>
            </a:r>
          </a:p>
          <a:p>
            <a:pPr marL="1431925" indent="-571500">
              <a:buFont typeface="+mj-lt"/>
              <a:buAutoNum type="romanUcPeriod"/>
            </a:pPr>
            <a:r>
              <a:rPr lang="en-US" sz="3200" dirty="0">
                <a:cs typeface="Calibri" panose="020F0502020204030204" pitchFamily="34" charset="0"/>
              </a:rPr>
              <a:t>OTHER INTERESTING DECISIONS</a:t>
            </a:r>
          </a:p>
          <a:p>
            <a:pPr marL="1431925" indent="-571500">
              <a:buFont typeface="+mj-lt"/>
              <a:buAutoNum type="romanUcPeriod"/>
            </a:pPr>
            <a:r>
              <a:rPr lang="en-US" sz="3200" dirty="0">
                <a:cs typeface="Calibri" panose="020F0502020204030204" pitchFamily="34" charset="0"/>
              </a:rPr>
              <a:t>CONCLUSION</a:t>
            </a:r>
          </a:p>
        </p:txBody>
      </p:sp>
      <p:sp>
        <p:nvSpPr>
          <p:cNvPr id="4" name="Slide Number Placeholder 3">
            <a:extLst>
              <a:ext uri="{FF2B5EF4-FFF2-40B4-BE49-F238E27FC236}">
                <a16:creationId xmlns:a16="http://schemas.microsoft.com/office/drawing/2014/main" id="{16C570F9-3644-D64E-B189-8DCF69813204}"/>
              </a:ext>
            </a:extLst>
          </p:cNvPr>
          <p:cNvSpPr>
            <a:spLocks noGrp="1"/>
          </p:cNvSpPr>
          <p:nvPr>
            <p:ph type="sldNum" sz="quarter" idx="12"/>
          </p:nvPr>
        </p:nvSpPr>
        <p:spPr/>
        <p:txBody>
          <a:bodyPr/>
          <a:lstStyle/>
          <a:p>
            <a:fld id="{76EFBEE3-2A9E-304D-B391-B568C310982A}" type="slidenum">
              <a:rPr lang="en-US" smtClean="0"/>
              <a:pPr/>
              <a:t>2</a:t>
            </a:fld>
            <a:endParaRPr lang="en-US"/>
          </a:p>
        </p:txBody>
      </p:sp>
    </p:spTree>
    <p:extLst>
      <p:ext uri="{BB962C8B-B14F-4D97-AF65-F5344CB8AC3E}">
        <p14:creationId xmlns:p14="http://schemas.microsoft.com/office/powerpoint/2010/main" val="225191332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A6B0951-D316-1E44-B67C-DC84D419E79D}"/>
              </a:ext>
            </a:extLst>
          </p:cNvPr>
          <p:cNvSpPr>
            <a:spLocks noGrp="1"/>
          </p:cNvSpPr>
          <p:nvPr>
            <p:ph idx="1"/>
          </p:nvPr>
        </p:nvSpPr>
        <p:spPr>
          <a:xfrm>
            <a:off x="171965" y="1205406"/>
            <a:ext cx="11931744" cy="5834832"/>
          </a:xfrm>
        </p:spPr>
        <p:txBody>
          <a:bodyPr>
            <a:noAutofit/>
          </a:bodyPr>
          <a:lstStyle/>
          <a:p>
            <a:pPr marL="119062" marR="0" lvl="2" indent="0">
              <a:lnSpc>
                <a:spcPct val="107000"/>
              </a:lnSpc>
              <a:spcBef>
                <a:spcPts val="0"/>
              </a:spcBef>
              <a:spcAft>
                <a:spcPts val="0"/>
              </a:spcAft>
              <a:buNone/>
            </a:pPr>
            <a:r>
              <a:rPr lang="en-GB" sz="2400" i="1" dirty="0">
                <a:effectLst/>
                <a:ea typeface="Calibri" panose="020F0502020204030204" pitchFamily="34" charset="0"/>
                <a:cs typeface="Calibri" panose="020F0502020204030204" pitchFamily="34" charset="0"/>
              </a:rPr>
              <a:t>International Brotherhood of Electrical Workers, Local 18, v. City of Glendale, </a:t>
            </a:r>
          </a:p>
          <a:p>
            <a:pPr marL="119062" marR="0" lvl="2" indent="0">
              <a:lnSpc>
                <a:spcPct val="107000"/>
              </a:lnSpc>
              <a:spcBef>
                <a:spcPts val="0"/>
              </a:spcBef>
              <a:spcAft>
                <a:spcPts val="0"/>
              </a:spcAft>
              <a:buNone/>
            </a:pPr>
            <a:r>
              <a:rPr lang="en-GB" sz="2400" dirty="0">
                <a:effectLst/>
                <a:ea typeface="Calibri" panose="020F0502020204030204" pitchFamily="34" charset="0"/>
                <a:cs typeface="Calibri" panose="020F0502020204030204" pitchFamily="34" charset="0"/>
              </a:rPr>
              <a:t>Decision 2694-M (Issued 2/3/20)(On Appeal)</a:t>
            </a:r>
          </a:p>
          <a:p>
            <a:pPr marL="119062" marR="0" lvl="2" indent="0">
              <a:lnSpc>
                <a:spcPct val="107000"/>
              </a:lnSpc>
              <a:spcBef>
                <a:spcPts val="0"/>
              </a:spcBef>
              <a:spcAft>
                <a:spcPts val="0"/>
              </a:spcAft>
              <a:buNone/>
            </a:pPr>
            <a:endParaRPr lang="en-US" sz="1000" dirty="0">
              <a:ea typeface="Calibri" panose="020F0502020204030204" pitchFamily="34" charset="0"/>
              <a:cs typeface="Calibri" panose="020F0502020204030204" pitchFamily="34" charset="0"/>
            </a:endParaRPr>
          </a:p>
          <a:p>
            <a:pPr marL="119062" marR="0" lvl="2" indent="0">
              <a:lnSpc>
                <a:spcPct val="107000"/>
              </a:lnSpc>
              <a:spcBef>
                <a:spcPts val="0"/>
              </a:spcBef>
              <a:spcAft>
                <a:spcPts val="0"/>
              </a:spcAft>
              <a:buNone/>
            </a:pPr>
            <a:r>
              <a:rPr lang="en-GB" sz="2200" b="1" dirty="0">
                <a:ea typeface="Calibri" panose="020F0502020204030204" pitchFamily="34" charset="0"/>
                <a:cs typeface="Calibri" panose="020F0502020204030204" pitchFamily="34" charset="0"/>
              </a:rPr>
              <a:t>Issues</a:t>
            </a:r>
            <a:r>
              <a:rPr lang="en-GB" sz="2200" dirty="0">
                <a:ea typeface="Calibri" panose="020F0502020204030204" pitchFamily="34" charset="0"/>
                <a:cs typeface="Calibri" panose="020F0502020204030204" pitchFamily="34" charset="0"/>
              </a:rPr>
              <a:t>: </a:t>
            </a:r>
          </a:p>
          <a:p>
            <a:pPr marL="576262" marR="0" lvl="2" indent="-457200">
              <a:lnSpc>
                <a:spcPct val="107000"/>
              </a:lnSpc>
              <a:spcBef>
                <a:spcPts val="0"/>
              </a:spcBef>
              <a:spcAft>
                <a:spcPts val="0"/>
              </a:spcAft>
              <a:buFont typeface="+mj-lt"/>
              <a:buAutoNum type="arabicParenR"/>
            </a:pPr>
            <a:r>
              <a:rPr lang="en-GB" sz="2000" dirty="0">
                <a:ea typeface="Calibri" panose="020F0502020204030204" pitchFamily="34" charset="0"/>
                <a:cs typeface="Calibri" panose="020F0502020204030204" pitchFamily="34" charset="0"/>
              </a:rPr>
              <a:t>Whether subcontracting bargaining unit work without first affording Union notice and an opportunity to meet and confer over </a:t>
            </a:r>
            <a:r>
              <a:rPr lang="en-GB" sz="2000" u="sng" dirty="0">
                <a:ea typeface="Calibri" panose="020F0502020204030204" pitchFamily="34" charset="0"/>
                <a:cs typeface="Calibri" panose="020F0502020204030204" pitchFamily="34" charset="0"/>
              </a:rPr>
              <a:t>the decision and its effects </a:t>
            </a:r>
            <a:r>
              <a:rPr lang="en-GB" sz="2000" dirty="0">
                <a:ea typeface="Calibri" panose="020F0502020204030204" pitchFamily="34" charset="0"/>
                <a:cs typeface="Calibri" panose="020F0502020204030204" pitchFamily="34" charset="0"/>
              </a:rPr>
              <a:t>violated the MMBA, and </a:t>
            </a:r>
            <a:endParaRPr lang="en-GB" dirty="0">
              <a:ea typeface="Calibri" panose="020F0502020204030204" pitchFamily="34" charset="0"/>
              <a:cs typeface="Calibri" panose="020F0502020204030204" pitchFamily="34" charset="0"/>
            </a:endParaRPr>
          </a:p>
          <a:p>
            <a:pPr marL="576262" marR="0" lvl="2" indent="-457200">
              <a:lnSpc>
                <a:spcPct val="107000"/>
              </a:lnSpc>
              <a:spcBef>
                <a:spcPts val="0"/>
              </a:spcBef>
              <a:spcAft>
                <a:spcPts val="0"/>
              </a:spcAft>
              <a:buFont typeface="+mj-lt"/>
              <a:buAutoNum type="arabicParenR"/>
            </a:pPr>
            <a:r>
              <a:rPr lang="en-GB" sz="2000" dirty="0">
                <a:ea typeface="Calibri" panose="020F0502020204030204" pitchFamily="34" charset="0"/>
                <a:cs typeface="Calibri" panose="020F0502020204030204" pitchFamily="34" charset="0"/>
              </a:rPr>
              <a:t>Whether employer unilaterally imposed terms and conditions of employment that were regressive and not reasonably comprehended within the employer’s final proposals, as well as unilaterally imposing other terms that cannot be lawfully imposed. </a:t>
            </a:r>
          </a:p>
          <a:p>
            <a:pPr marL="119062" marR="0" lvl="2" indent="0">
              <a:lnSpc>
                <a:spcPct val="107000"/>
              </a:lnSpc>
              <a:spcBef>
                <a:spcPts val="0"/>
              </a:spcBef>
              <a:spcAft>
                <a:spcPts val="0"/>
              </a:spcAft>
              <a:buNone/>
            </a:pPr>
            <a:endParaRPr lang="en-GB" sz="800" dirty="0">
              <a:ea typeface="Calibri" panose="020F0502020204030204" pitchFamily="34" charset="0"/>
              <a:cs typeface="Calibri" panose="020F0502020204030204" pitchFamily="34" charset="0"/>
            </a:endParaRPr>
          </a:p>
          <a:p>
            <a:pPr marL="119062" marR="0" lvl="2" indent="0">
              <a:lnSpc>
                <a:spcPct val="107000"/>
              </a:lnSpc>
              <a:spcBef>
                <a:spcPts val="0"/>
              </a:spcBef>
              <a:spcAft>
                <a:spcPts val="0"/>
              </a:spcAft>
              <a:buNone/>
            </a:pPr>
            <a:r>
              <a:rPr lang="en-GB" sz="2200" b="1" dirty="0">
                <a:effectLst/>
                <a:ea typeface="Calibri" panose="020F0502020204030204" pitchFamily="34" charset="0"/>
                <a:cs typeface="Calibri" panose="020F0502020204030204" pitchFamily="34" charset="0"/>
              </a:rPr>
              <a:t>Decision</a:t>
            </a:r>
            <a:r>
              <a:rPr lang="en-GB" sz="2200" dirty="0">
                <a:effectLst/>
                <a:ea typeface="Calibri" panose="020F0502020204030204" pitchFamily="34" charset="0"/>
                <a:cs typeface="Calibri" panose="020F0502020204030204" pitchFamily="34" charset="0"/>
              </a:rPr>
              <a:t>:</a:t>
            </a:r>
          </a:p>
          <a:p>
            <a:pPr>
              <a:lnSpc>
                <a:spcPct val="107000"/>
              </a:lnSpc>
              <a:spcBef>
                <a:spcPts val="0"/>
              </a:spcBef>
            </a:pPr>
            <a:r>
              <a:rPr lang="en-GB" sz="2000" dirty="0">
                <a:ea typeface="Calibri" panose="020F0502020204030204" pitchFamily="34" charset="0"/>
                <a:cs typeface="Calibri" panose="020F0502020204030204" pitchFamily="34" charset="0"/>
              </a:rPr>
              <a:t>E</a:t>
            </a:r>
            <a:r>
              <a:rPr lang="en-GB" sz="2000" dirty="0">
                <a:effectLst/>
                <a:ea typeface="Calibri" panose="020F0502020204030204" pitchFamily="34" charset="0"/>
                <a:cs typeface="Calibri" panose="020F0502020204030204" pitchFamily="34" charset="0"/>
              </a:rPr>
              <a:t>mployer committed unfair practices under MMBA when it implemented new terms and conditions of employment and also when it unilaterally decided to subcontract bargaining unit work without giving notice and opportunity to bargain.</a:t>
            </a:r>
          </a:p>
          <a:p>
            <a:pPr>
              <a:lnSpc>
                <a:spcPct val="107000"/>
              </a:lnSpc>
              <a:spcBef>
                <a:spcPts val="0"/>
              </a:spcBef>
            </a:pPr>
            <a:r>
              <a:rPr lang="en-GB" sz="2000" dirty="0">
                <a:ea typeface="Calibri" panose="020F0502020204030204" pitchFamily="34" charset="0"/>
                <a:cs typeface="Calibri" panose="020F0502020204030204" pitchFamily="34" charset="0"/>
              </a:rPr>
              <a:t>MMBA provisions require a public employer to provide the Union with notice and an opportunity to meet and confer before contracting out work previously performed by bargaining unit employees. </a:t>
            </a:r>
          </a:p>
          <a:p>
            <a:pPr marL="1371600" lvl="4" indent="-338138">
              <a:lnSpc>
                <a:spcPct val="107000"/>
              </a:lnSpc>
              <a:spcBef>
                <a:spcPts val="0"/>
              </a:spcBef>
              <a:buFont typeface="Wingdings" panose="05000000000000000000" pitchFamily="2" charset="2"/>
              <a:buChar char="v"/>
            </a:pPr>
            <a:endParaRPr lang="en-GB" sz="2000" dirty="0">
              <a:effectLst/>
              <a:ea typeface="Calibri" panose="020F0502020204030204" pitchFamily="34" charset="0"/>
              <a:cs typeface="Calibri" panose="020F0502020204030204" pitchFamily="34" charset="0"/>
            </a:endParaRPr>
          </a:p>
          <a:p>
            <a:pPr marL="1371600" lvl="4" indent="-338138">
              <a:lnSpc>
                <a:spcPct val="107000"/>
              </a:lnSpc>
              <a:spcBef>
                <a:spcPts val="0"/>
              </a:spcBef>
              <a:buFont typeface="Wingdings" panose="05000000000000000000" pitchFamily="2" charset="2"/>
              <a:buChar char="v"/>
            </a:pPr>
            <a:endParaRPr lang="en-GB" sz="2000" dirty="0">
              <a:effectLst/>
              <a:ea typeface="Calibri" panose="020F0502020204030204" pitchFamily="34" charset="0"/>
              <a:cs typeface="Calibri" panose="020F0502020204030204" pitchFamily="34" charset="0"/>
            </a:endParaRPr>
          </a:p>
          <a:p>
            <a:pPr marL="914400" lvl="3" indent="-338138">
              <a:lnSpc>
                <a:spcPct val="107000"/>
              </a:lnSpc>
              <a:spcBef>
                <a:spcPts val="0"/>
              </a:spcBef>
              <a:buFont typeface="Wingdings" panose="05000000000000000000" pitchFamily="2" charset="2"/>
              <a:buChar char="v"/>
            </a:pPr>
            <a:endParaRPr lang="en-GB" sz="2000" dirty="0">
              <a:effectLst/>
              <a:ea typeface="Calibri" panose="020F0502020204030204" pitchFamily="34" charset="0"/>
              <a:cs typeface="Calibri" panose="020F0502020204030204" pitchFamily="34" charset="0"/>
            </a:endParaRPr>
          </a:p>
        </p:txBody>
      </p:sp>
      <p:sp>
        <p:nvSpPr>
          <p:cNvPr id="4" name="Slide Number Placeholder 3">
            <a:extLst>
              <a:ext uri="{FF2B5EF4-FFF2-40B4-BE49-F238E27FC236}">
                <a16:creationId xmlns:a16="http://schemas.microsoft.com/office/drawing/2014/main" id="{FE674124-B6DA-684D-9626-406F3738151E}"/>
              </a:ext>
            </a:extLst>
          </p:cNvPr>
          <p:cNvSpPr>
            <a:spLocks noGrp="1"/>
          </p:cNvSpPr>
          <p:nvPr>
            <p:ph type="sldNum" sz="quarter" idx="12"/>
          </p:nvPr>
        </p:nvSpPr>
        <p:spPr/>
        <p:txBody>
          <a:bodyPr/>
          <a:lstStyle/>
          <a:p>
            <a:fld id="{76EFBEE3-2A9E-304D-B391-B568C310982A}" type="slidenum">
              <a:rPr lang="en-US" smtClean="0"/>
              <a:pPr/>
              <a:t>20</a:t>
            </a:fld>
            <a:endParaRPr lang="en-US"/>
          </a:p>
        </p:txBody>
      </p:sp>
      <p:sp>
        <p:nvSpPr>
          <p:cNvPr id="7" name="Title 1">
            <a:extLst>
              <a:ext uri="{FF2B5EF4-FFF2-40B4-BE49-F238E27FC236}">
                <a16:creationId xmlns:a16="http://schemas.microsoft.com/office/drawing/2014/main" id="{6EAF1100-776C-BF4B-8E76-EDA5652A2699}"/>
              </a:ext>
            </a:extLst>
          </p:cNvPr>
          <p:cNvSpPr>
            <a:spLocks noGrp="1"/>
          </p:cNvSpPr>
          <p:nvPr>
            <p:ph type="title"/>
          </p:nvPr>
        </p:nvSpPr>
        <p:spPr>
          <a:xfrm>
            <a:off x="171965" y="186845"/>
            <a:ext cx="12103708" cy="598702"/>
          </a:xfrm>
        </p:spPr>
        <p:txBody>
          <a:bodyPr>
            <a:noAutofit/>
          </a:bodyPr>
          <a:lstStyle/>
          <a:p>
            <a:r>
              <a:rPr lang="en-GB" sz="3200" b="1" dirty="0">
                <a:cs typeface="Calibri" panose="020F0502020204030204" pitchFamily="34" charset="0"/>
              </a:rPr>
              <a:t>OBLIGATION TO BARGAIN OVER SUBCONTRACTING</a:t>
            </a:r>
            <a:endParaRPr lang="en-US" sz="3200" b="1" dirty="0">
              <a:cs typeface="Calibri" panose="020F0502020204030204" pitchFamily="34" charset="0"/>
            </a:endParaRPr>
          </a:p>
        </p:txBody>
      </p:sp>
    </p:spTree>
    <p:extLst>
      <p:ext uri="{BB962C8B-B14F-4D97-AF65-F5344CB8AC3E}">
        <p14:creationId xmlns:p14="http://schemas.microsoft.com/office/powerpoint/2010/main" val="106745379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6267DB-09C7-C14F-AC83-402756D4D59F}"/>
              </a:ext>
            </a:extLst>
          </p:cNvPr>
          <p:cNvSpPr>
            <a:spLocks noGrp="1"/>
          </p:cNvSpPr>
          <p:nvPr>
            <p:ph type="title"/>
          </p:nvPr>
        </p:nvSpPr>
        <p:spPr>
          <a:xfrm>
            <a:off x="343931" y="201593"/>
            <a:ext cx="10247869" cy="598702"/>
          </a:xfrm>
        </p:spPr>
        <p:txBody>
          <a:bodyPr>
            <a:noAutofit/>
          </a:bodyPr>
          <a:lstStyle/>
          <a:p>
            <a:r>
              <a:rPr lang="en-GB" sz="3000" b="1" dirty="0">
                <a:cs typeface="Calibri" panose="020F0502020204030204" pitchFamily="34" charset="0"/>
              </a:rPr>
              <a:t>DISCHARGE WITHOUT PROGRESSIVE DICISPLINE IS RETALIATION</a:t>
            </a:r>
            <a:endParaRPr lang="en-US" sz="3000" b="1" dirty="0">
              <a:cs typeface="Calibri" panose="020F0502020204030204" pitchFamily="34" charset="0"/>
            </a:endParaRPr>
          </a:p>
        </p:txBody>
      </p:sp>
      <p:sp>
        <p:nvSpPr>
          <p:cNvPr id="3" name="Content Placeholder 2">
            <a:extLst>
              <a:ext uri="{FF2B5EF4-FFF2-40B4-BE49-F238E27FC236}">
                <a16:creationId xmlns:a16="http://schemas.microsoft.com/office/drawing/2014/main" id="{5A6B0951-D316-1E44-B67C-DC84D419E79D}"/>
              </a:ext>
            </a:extLst>
          </p:cNvPr>
          <p:cNvSpPr>
            <a:spLocks noGrp="1"/>
          </p:cNvSpPr>
          <p:nvPr>
            <p:ph idx="1"/>
          </p:nvPr>
        </p:nvSpPr>
        <p:spPr>
          <a:xfrm>
            <a:off x="1" y="1191126"/>
            <a:ext cx="12191999" cy="5813017"/>
          </a:xfrm>
        </p:spPr>
        <p:txBody>
          <a:bodyPr>
            <a:noAutofit/>
          </a:bodyPr>
          <a:lstStyle/>
          <a:p>
            <a:pPr marL="119062" marR="0" lvl="2" indent="0">
              <a:lnSpc>
                <a:spcPct val="107000"/>
              </a:lnSpc>
              <a:spcBef>
                <a:spcPts val="0"/>
              </a:spcBef>
              <a:spcAft>
                <a:spcPts val="0"/>
              </a:spcAft>
              <a:buNone/>
            </a:pPr>
            <a:r>
              <a:rPr lang="en-GB" sz="2400" i="1" dirty="0">
                <a:effectLst/>
                <a:ea typeface="Calibri" panose="020F0502020204030204" pitchFamily="34" charset="0"/>
                <a:cs typeface="Calibri" panose="020F0502020204030204" pitchFamily="34" charset="0"/>
              </a:rPr>
              <a:t>Owen Cliff Snider v. City of South Pasadena, </a:t>
            </a:r>
            <a:r>
              <a:rPr lang="en-GB" sz="2400" dirty="0">
                <a:effectLst/>
                <a:ea typeface="Calibri" panose="020F0502020204030204" pitchFamily="34" charset="0"/>
                <a:cs typeface="Calibri" panose="020F0502020204030204" pitchFamily="34" charset="0"/>
              </a:rPr>
              <a:t>Decision 2692-M </a:t>
            </a:r>
          </a:p>
          <a:p>
            <a:pPr marL="119062" marR="0" lvl="2" indent="0">
              <a:lnSpc>
                <a:spcPct val="107000"/>
              </a:lnSpc>
              <a:spcBef>
                <a:spcPts val="0"/>
              </a:spcBef>
              <a:spcAft>
                <a:spcPts val="0"/>
              </a:spcAft>
              <a:buNone/>
            </a:pPr>
            <a:r>
              <a:rPr lang="en-GB" sz="2400" dirty="0">
                <a:effectLst/>
                <a:ea typeface="Calibri" panose="020F0502020204030204" pitchFamily="34" charset="0"/>
                <a:cs typeface="Calibri" panose="020F0502020204030204" pitchFamily="34" charset="0"/>
              </a:rPr>
              <a:t>(Issued 1/30/20)(On Appeal)</a:t>
            </a:r>
            <a:endParaRPr lang="en-GB" sz="1000" b="1" dirty="0">
              <a:ea typeface="Calibri" panose="020F0502020204030204" pitchFamily="34" charset="0"/>
              <a:cs typeface="Calibri" panose="020F0502020204030204" pitchFamily="34" charset="0"/>
            </a:endParaRPr>
          </a:p>
          <a:p>
            <a:pPr marL="119062" marR="0" lvl="2" indent="0">
              <a:lnSpc>
                <a:spcPct val="107000"/>
              </a:lnSpc>
              <a:spcBef>
                <a:spcPts val="0"/>
              </a:spcBef>
              <a:spcAft>
                <a:spcPts val="0"/>
              </a:spcAft>
              <a:buNone/>
            </a:pPr>
            <a:endParaRPr kumimoji="0" lang="en-GB" sz="1000" b="1" i="0" u="none" strike="noStrike" kern="1200" cap="none" spc="0" normalizeH="0" baseline="0" noProof="0" dirty="0">
              <a:ln>
                <a:noFill/>
              </a:ln>
              <a:effectLst/>
              <a:uLnTx/>
              <a:uFillTx/>
              <a:ea typeface="Calibri" panose="020F0502020204030204" pitchFamily="34" charset="0"/>
              <a:cs typeface="Calibri" panose="020F0502020204030204" pitchFamily="34" charset="0"/>
            </a:endParaRPr>
          </a:p>
          <a:p>
            <a:pPr marL="119062" marR="0" lvl="2" indent="0">
              <a:lnSpc>
                <a:spcPct val="107000"/>
              </a:lnSpc>
              <a:spcBef>
                <a:spcPts val="0"/>
              </a:spcBef>
              <a:spcAft>
                <a:spcPts val="0"/>
              </a:spcAft>
              <a:buNone/>
            </a:pPr>
            <a:r>
              <a:rPr kumimoji="0" lang="en-GB" sz="2200" b="1" i="0" u="none" strike="noStrike" kern="1200" cap="none" spc="0" normalizeH="0" baseline="0" noProof="0" dirty="0">
                <a:ln>
                  <a:noFill/>
                </a:ln>
                <a:effectLst/>
                <a:uLnTx/>
                <a:uFillTx/>
                <a:ea typeface="Calibri" panose="020F0502020204030204" pitchFamily="34" charset="0"/>
                <a:cs typeface="Calibri" panose="020F0502020204030204" pitchFamily="34" charset="0"/>
              </a:rPr>
              <a:t>Facts</a:t>
            </a:r>
            <a:r>
              <a:rPr kumimoji="0" lang="en-GB" sz="2200" b="0" i="0" u="none" strike="noStrike" kern="1200" cap="none" spc="0" normalizeH="0" baseline="0" noProof="0" dirty="0">
                <a:ln>
                  <a:noFill/>
                </a:ln>
                <a:effectLst/>
                <a:uLnTx/>
                <a:uFillTx/>
                <a:ea typeface="Calibri" panose="020F0502020204030204" pitchFamily="34" charset="0"/>
                <a:cs typeface="Calibri" panose="020F0502020204030204" pitchFamily="34" charset="0"/>
              </a:rPr>
              <a:t>: </a:t>
            </a:r>
          </a:p>
          <a:p>
            <a:pPr marL="461962" marR="0" lvl="2" indent="-342900">
              <a:lnSpc>
                <a:spcPct val="107000"/>
              </a:lnSpc>
              <a:spcBef>
                <a:spcPts val="0"/>
              </a:spcBef>
              <a:spcAft>
                <a:spcPts val="0"/>
              </a:spcAft>
            </a:pPr>
            <a:r>
              <a:rPr lang="en-GB" sz="2000" dirty="0">
                <a:ea typeface="Calibri" panose="020F0502020204030204" pitchFamily="34" charset="0"/>
                <a:cs typeface="Calibri" panose="020F0502020204030204" pitchFamily="34" charset="0"/>
              </a:rPr>
              <a:t>Individual </a:t>
            </a:r>
            <a:r>
              <a:rPr lang="en-GB" sz="2000" dirty="0">
                <a:effectLst/>
                <a:ea typeface="Calibri" panose="020F0502020204030204" pitchFamily="34" charset="0"/>
                <a:cs typeface="Calibri" panose="020F0502020204030204" pitchFamily="34" charset="0"/>
              </a:rPr>
              <a:t>charging party worked as a firefighter/paramedic and then as a fire engineer. </a:t>
            </a:r>
          </a:p>
          <a:p>
            <a:pPr marL="461962" marR="0" lvl="2" indent="-342900">
              <a:lnSpc>
                <a:spcPct val="107000"/>
              </a:lnSpc>
              <a:spcBef>
                <a:spcPts val="0"/>
              </a:spcBef>
              <a:spcAft>
                <a:spcPts val="0"/>
              </a:spcAft>
            </a:pPr>
            <a:r>
              <a:rPr lang="en-GB" sz="2000" dirty="0">
                <a:ea typeface="Calibri" panose="020F0502020204030204" pitchFamily="34" charset="0"/>
                <a:cs typeface="Calibri" panose="020F0502020204030204" pitchFamily="34" charset="0"/>
              </a:rPr>
              <a:t>He also served as union president during various times in his career.</a:t>
            </a:r>
          </a:p>
          <a:p>
            <a:pPr marL="461962" marR="0" lvl="2" indent="-342900">
              <a:lnSpc>
                <a:spcPct val="107000"/>
              </a:lnSpc>
              <a:spcBef>
                <a:spcPts val="0"/>
              </a:spcBef>
              <a:spcAft>
                <a:spcPts val="0"/>
              </a:spcAft>
            </a:pPr>
            <a:r>
              <a:rPr lang="en-GB" sz="2000" dirty="0">
                <a:effectLst/>
                <a:ea typeface="Calibri" panose="020F0502020204030204" pitchFamily="34" charset="0"/>
                <a:cs typeface="Calibri" panose="020F0502020204030204" pitchFamily="34" charset="0"/>
              </a:rPr>
              <a:t>Over the course of his employment</a:t>
            </a:r>
            <a:r>
              <a:rPr lang="en-GB" sz="2000" dirty="0">
                <a:ea typeface="Calibri" panose="020F0502020204030204" pitchFamily="34" charset="0"/>
                <a:cs typeface="Calibri" panose="020F0502020204030204" pitchFamily="34" charset="0"/>
              </a:rPr>
              <a:t>, employee had gone out on numerous injured on duty (IOD) leaves. In January 2016, during one of these leaves, before being cleared to return to work, he participated in a Spartan Race, a physically challenging, eight-mile obstacle course race.</a:t>
            </a:r>
          </a:p>
          <a:p>
            <a:pPr marL="461962" marR="0" lvl="2" indent="-342900">
              <a:lnSpc>
                <a:spcPct val="107000"/>
              </a:lnSpc>
              <a:spcBef>
                <a:spcPts val="0"/>
              </a:spcBef>
              <a:spcAft>
                <a:spcPts val="0"/>
              </a:spcAft>
            </a:pPr>
            <a:r>
              <a:rPr lang="en-GB" sz="2000" dirty="0">
                <a:ea typeface="Calibri" panose="020F0502020204030204" pitchFamily="34" charset="0"/>
                <a:cs typeface="Calibri" panose="020F0502020204030204" pitchFamily="34" charset="0"/>
              </a:rPr>
              <a:t>March 2016, he again went out on an IOD. During this leave, he was ordered to report to work for a light duty assignment. Although, subsequently, he was told he no longer needed to report back.</a:t>
            </a:r>
          </a:p>
          <a:p>
            <a:pPr marL="461962" marR="0" lvl="2" indent="-342900">
              <a:lnSpc>
                <a:spcPct val="107000"/>
              </a:lnSpc>
              <a:spcBef>
                <a:spcPts val="0"/>
              </a:spcBef>
              <a:spcAft>
                <a:spcPts val="0"/>
              </a:spcAft>
            </a:pPr>
            <a:r>
              <a:rPr lang="en-GB" sz="2000" dirty="0">
                <a:ea typeface="Calibri" panose="020F0502020204030204" pitchFamily="34" charset="0"/>
                <a:cs typeface="Calibri" panose="020F0502020204030204" pitchFamily="34" charset="0"/>
              </a:rPr>
              <a:t>Meanwhile, he received an excellent evaluation, with no formal mention of the Race.</a:t>
            </a:r>
          </a:p>
          <a:p>
            <a:pPr marL="461962" marR="0" lvl="2" indent="-342900">
              <a:lnSpc>
                <a:spcPct val="107000"/>
              </a:lnSpc>
              <a:spcBef>
                <a:spcPts val="0"/>
              </a:spcBef>
              <a:spcAft>
                <a:spcPts val="0"/>
              </a:spcAft>
            </a:pPr>
            <a:r>
              <a:rPr lang="en-GB" sz="2000" dirty="0">
                <a:ea typeface="Calibri" panose="020F0502020204030204" pitchFamily="34" charset="0"/>
                <a:cs typeface="Calibri" panose="020F0502020204030204" pitchFamily="34" charset="0"/>
              </a:rPr>
              <a:t>Eventually, the employer terminated charging party’s employment in response to his allegedly abuse of sick leave. </a:t>
            </a:r>
          </a:p>
          <a:p>
            <a:pPr marL="1376362" marR="0" lvl="4"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endParaRPr lang="en-GB" sz="2000" dirty="0">
              <a:ea typeface="Calibri" panose="020F0502020204030204" pitchFamily="34" charset="0"/>
              <a:cs typeface="Calibri" panose="020F0502020204030204" pitchFamily="34" charset="0"/>
            </a:endParaRPr>
          </a:p>
          <a:p>
            <a:pPr marL="576262" lvl="3" indent="0">
              <a:lnSpc>
                <a:spcPct val="107000"/>
              </a:lnSpc>
              <a:spcBef>
                <a:spcPts val="0"/>
              </a:spcBef>
              <a:buNone/>
            </a:pPr>
            <a:endParaRPr lang="en-GB" sz="2000" dirty="0">
              <a:effectLst/>
              <a:ea typeface="Calibri" panose="020F0502020204030204" pitchFamily="34" charset="0"/>
              <a:cs typeface="Calibri" panose="020F0502020204030204" pitchFamily="34" charset="0"/>
            </a:endParaRPr>
          </a:p>
        </p:txBody>
      </p:sp>
      <p:sp>
        <p:nvSpPr>
          <p:cNvPr id="4" name="Slide Number Placeholder 3">
            <a:extLst>
              <a:ext uri="{FF2B5EF4-FFF2-40B4-BE49-F238E27FC236}">
                <a16:creationId xmlns:a16="http://schemas.microsoft.com/office/drawing/2014/main" id="{FE674124-B6DA-684D-9626-406F3738151E}"/>
              </a:ext>
            </a:extLst>
          </p:cNvPr>
          <p:cNvSpPr>
            <a:spLocks noGrp="1"/>
          </p:cNvSpPr>
          <p:nvPr>
            <p:ph type="sldNum" sz="quarter" idx="12"/>
          </p:nvPr>
        </p:nvSpPr>
        <p:spPr/>
        <p:txBody>
          <a:bodyPr/>
          <a:lstStyle/>
          <a:p>
            <a:fld id="{76EFBEE3-2A9E-304D-B391-B568C310982A}" type="slidenum">
              <a:rPr lang="en-US" smtClean="0"/>
              <a:pPr/>
              <a:t>21</a:t>
            </a:fld>
            <a:endParaRPr lang="en-US"/>
          </a:p>
        </p:txBody>
      </p:sp>
    </p:spTree>
    <p:extLst>
      <p:ext uri="{BB962C8B-B14F-4D97-AF65-F5344CB8AC3E}">
        <p14:creationId xmlns:p14="http://schemas.microsoft.com/office/powerpoint/2010/main" val="360941267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A6B0951-D316-1E44-B67C-DC84D419E79D}"/>
              </a:ext>
            </a:extLst>
          </p:cNvPr>
          <p:cNvSpPr>
            <a:spLocks noGrp="1"/>
          </p:cNvSpPr>
          <p:nvPr>
            <p:ph idx="1"/>
          </p:nvPr>
        </p:nvSpPr>
        <p:spPr>
          <a:xfrm>
            <a:off x="0" y="1203158"/>
            <a:ext cx="12191999" cy="5656606"/>
          </a:xfrm>
        </p:spPr>
        <p:txBody>
          <a:bodyPr>
            <a:noAutofit/>
          </a:bodyPr>
          <a:lstStyle/>
          <a:p>
            <a:pPr marL="119062" marR="0" lvl="2" indent="0">
              <a:lnSpc>
                <a:spcPct val="107000"/>
              </a:lnSpc>
              <a:spcBef>
                <a:spcPts val="0"/>
              </a:spcBef>
              <a:spcAft>
                <a:spcPts val="0"/>
              </a:spcAft>
              <a:buNone/>
            </a:pPr>
            <a:r>
              <a:rPr lang="en-GB" sz="2400" i="1" dirty="0">
                <a:effectLst/>
                <a:ea typeface="Calibri" panose="020F0502020204030204" pitchFamily="34" charset="0"/>
                <a:cs typeface="Calibri" panose="020F0502020204030204" pitchFamily="34" charset="0"/>
              </a:rPr>
              <a:t>Owen Cliff Snider v. City of South Pasadena, </a:t>
            </a:r>
            <a:r>
              <a:rPr lang="en-GB" sz="2400" dirty="0">
                <a:effectLst/>
                <a:ea typeface="Calibri" panose="020F0502020204030204" pitchFamily="34" charset="0"/>
                <a:cs typeface="Calibri" panose="020F0502020204030204" pitchFamily="34" charset="0"/>
              </a:rPr>
              <a:t>Decision 2692-M </a:t>
            </a:r>
          </a:p>
          <a:p>
            <a:pPr marL="119062" marR="0" lvl="2" indent="0">
              <a:lnSpc>
                <a:spcPct val="107000"/>
              </a:lnSpc>
              <a:spcBef>
                <a:spcPts val="0"/>
              </a:spcBef>
              <a:spcAft>
                <a:spcPts val="0"/>
              </a:spcAft>
              <a:buNone/>
            </a:pPr>
            <a:r>
              <a:rPr lang="en-GB" sz="2400" dirty="0">
                <a:effectLst/>
                <a:ea typeface="Calibri" panose="020F0502020204030204" pitchFamily="34" charset="0"/>
                <a:cs typeface="Calibri" panose="020F0502020204030204" pitchFamily="34" charset="0"/>
              </a:rPr>
              <a:t>(Issued 1/30/20)(On Appeal)</a:t>
            </a:r>
          </a:p>
          <a:p>
            <a:pPr marL="119062" marR="0" lvl="2" indent="0">
              <a:lnSpc>
                <a:spcPct val="107000"/>
              </a:lnSpc>
              <a:spcBef>
                <a:spcPts val="0"/>
              </a:spcBef>
              <a:spcAft>
                <a:spcPts val="0"/>
              </a:spcAft>
              <a:buNone/>
            </a:pPr>
            <a:endParaRPr lang="en-GB" sz="1000" b="1" dirty="0">
              <a:ea typeface="Calibri" panose="020F0502020204030204" pitchFamily="34" charset="0"/>
              <a:cs typeface="Calibri" panose="020F0502020204030204" pitchFamily="34" charset="0"/>
            </a:endParaRPr>
          </a:p>
          <a:p>
            <a:pPr marL="119062" marR="0" lvl="2" indent="0">
              <a:lnSpc>
                <a:spcPct val="107000"/>
              </a:lnSpc>
              <a:spcBef>
                <a:spcPts val="0"/>
              </a:spcBef>
              <a:spcAft>
                <a:spcPts val="0"/>
              </a:spcAft>
              <a:buNone/>
            </a:pPr>
            <a:r>
              <a:rPr lang="en-GB" sz="2200" b="1" dirty="0">
                <a:ea typeface="Calibri" panose="020F0502020204030204" pitchFamily="34" charset="0"/>
                <a:cs typeface="Calibri" panose="020F0502020204030204" pitchFamily="34" charset="0"/>
              </a:rPr>
              <a:t>Issue</a:t>
            </a:r>
            <a:r>
              <a:rPr lang="en-GB" sz="2200" dirty="0">
                <a:ea typeface="Calibri" panose="020F0502020204030204" pitchFamily="34" charset="0"/>
                <a:cs typeface="Calibri" panose="020F0502020204030204" pitchFamily="34" charset="0"/>
              </a:rPr>
              <a:t>: </a:t>
            </a:r>
          </a:p>
          <a:p>
            <a:pPr marL="119062" marR="0" lvl="2" indent="0">
              <a:lnSpc>
                <a:spcPct val="107000"/>
              </a:lnSpc>
              <a:spcBef>
                <a:spcPts val="0"/>
              </a:spcBef>
              <a:spcAft>
                <a:spcPts val="0"/>
              </a:spcAft>
              <a:buNone/>
            </a:pPr>
            <a:r>
              <a:rPr lang="en-GB" dirty="0">
                <a:ea typeface="Calibri" panose="020F0502020204030204" pitchFamily="34" charset="0"/>
                <a:cs typeface="Calibri" panose="020F0502020204030204" pitchFamily="34" charset="0"/>
              </a:rPr>
              <a:t>Whether employer discriminated or retaliated against an employee for his protected activities in violation of MMBA.</a:t>
            </a:r>
          </a:p>
          <a:p>
            <a:pPr marL="119062" marR="0" lvl="2" indent="0">
              <a:lnSpc>
                <a:spcPct val="107000"/>
              </a:lnSpc>
              <a:spcBef>
                <a:spcPts val="0"/>
              </a:spcBef>
              <a:spcAft>
                <a:spcPts val="0"/>
              </a:spcAft>
              <a:buNone/>
            </a:pPr>
            <a:endParaRPr lang="en-GB" sz="2200" b="1" dirty="0">
              <a:effectLst/>
              <a:ea typeface="Calibri" panose="020F0502020204030204" pitchFamily="34" charset="0"/>
              <a:cs typeface="Calibri" panose="020F0502020204030204" pitchFamily="34" charset="0"/>
            </a:endParaRPr>
          </a:p>
          <a:p>
            <a:pPr marL="119062" marR="0" lvl="2" indent="0">
              <a:lnSpc>
                <a:spcPct val="107000"/>
              </a:lnSpc>
              <a:spcBef>
                <a:spcPts val="0"/>
              </a:spcBef>
              <a:spcAft>
                <a:spcPts val="0"/>
              </a:spcAft>
              <a:buNone/>
            </a:pPr>
            <a:r>
              <a:rPr lang="en-GB" sz="2200" b="1" dirty="0">
                <a:effectLst/>
                <a:ea typeface="Calibri" panose="020F0502020204030204" pitchFamily="34" charset="0"/>
                <a:cs typeface="Calibri" panose="020F0502020204030204" pitchFamily="34" charset="0"/>
              </a:rPr>
              <a:t>Decision</a:t>
            </a:r>
            <a:r>
              <a:rPr lang="en-GB" sz="2200" dirty="0">
                <a:effectLst/>
                <a:ea typeface="Calibri" panose="020F0502020204030204" pitchFamily="34" charset="0"/>
                <a:cs typeface="Calibri" panose="020F0502020204030204" pitchFamily="34" charset="0"/>
              </a:rPr>
              <a:t>:</a:t>
            </a:r>
          </a:p>
          <a:p>
            <a:pPr marL="461962" lvl="2" indent="-342900">
              <a:lnSpc>
                <a:spcPct val="107000"/>
              </a:lnSpc>
              <a:spcBef>
                <a:spcPts val="0"/>
              </a:spcBef>
            </a:pPr>
            <a:r>
              <a:rPr lang="en-GB" dirty="0">
                <a:ea typeface="Calibri" panose="020F0502020204030204" pitchFamily="34" charset="0"/>
                <a:cs typeface="Calibri" panose="020F0502020204030204" pitchFamily="34" charset="0"/>
              </a:rPr>
              <a:t>Given the employer's failure to utilize progressive discipline before terminating charging party, PERB decided that the employer was unlawfully motivated by his protected activities as union president.</a:t>
            </a:r>
          </a:p>
          <a:p>
            <a:pPr marL="461962" lvl="2" indent="-342900">
              <a:lnSpc>
                <a:spcPct val="107000"/>
              </a:lnSpc>
              <a:spcBef>
                <a:spcPts val="0"/>
              </a:spcBef>
            </a:pPr>
            <a:r>
              <a:rPr lang="en-GB" dirty="0">
                <a:ea typeface="Calibri" panose="020F0502020204030204" pitchFamily="34" charset="0"/>
                <a:cs typeface="Calibri" panose="020F0502020204030204" pitchFamily="34" charset="0"/>
              </a:rPr>
              <a:t>PERB upheld the ALJ's conclusion that the employer violated provisions of the MMBA by terminating employee in retaliation for his protected activities.</a:t>
            </a:r>
          </a:p>
          <a:p>
            <a:pPr marL="461962" lvl="2" indent="-342900">
              <a:lnSpc>
                <a:spcPct val="107000"/>
              </a:lnSpc>
              <a:spcBef>
                <a:spcPts val="0"/>
              </a:spcBef>
            </a:pPr>
            <a:r>
              <a:rPr lang="en-GB" dirty="0">
                <a:ea typeface="Calibri" panose="020F0502020204030204" pitchFamily="34" charset="0"/>
                <a:cs typeface="Calibri" panose="020F0502020204030204" pitchFamily="34" charset="0"/>
              </a:rPr>
              <a:t>PERB issued several unfair practice remedies, including an order of reinstatement and a make whole order.</a:t>
            </a:r>
          </a:p>
        </p:txBody>
      </p:sp>
      <p:sp>
        <p:nvSpPr>
          <p:cNvPr id="4" name="Slide Number Placeholder 3">
            <a:extLst>
              <a:ext uri="{FF2B5EF4-FFF2-40B4-BE49-F238E27FC236}">
                <a16:creationId xmlns:a16="http://schemas.microsoft.com/office/drawing/2014/main" id="{FE674124-B6DA-684D-9626-406F3738151E}"/>
              </a:ext>
            </a:extLst>
          </p:cNvPr>
          <p:cNvSpPr>
            <a:spLocks noGrp="1"/>
          </p:cNvSpPr>
          <p:nvPr>
            <p:ph type="sldNum" sz="quarter" idx="12"/>
          </p:nvPr>
        </p:nvSpPr>
        <p:spPr/>
        <p:txBody>
          <a:bodyPr/>
          <a:lstStyle/>
          <a:p>
            <a:fld id="{76EFBEE3-2A9E-304D-B391-B568C310982A}" type="slidenum">
              <a:rPr lang="en-US" smtClean="0"/>
              <a:pPr/>
              <a:t>22</a:t>
            </a:fld>
            <a:endParaRPr lang="en-US"/>
          </a:p>
        </p:txBody>
      </p:sp>
      <p:sp>
        <p:nvSpPr>
          <p:cNvPr id="7" name="Title 1">
            <a:extLst>
              <a:ext uri="{FF2B5EF4-FFF2-40B4-BE49-F238E27FC236}">
                <a16:creationId xmlns:a16="http://schemas.microsoft.com/office/drawing/2014/main" id="{2F4179D3-5DB7-6B4B-92E3-C9CEBA3CC19F}"/>
              </a:ext>
            </a:extLst>
          </p:cNvPr>
          <p:cNvSpPr>
            <a:spLocks noGrp="1"/>
          </p:cNvSpPr>
          <p:nvPr>
            <p:ph type="title"/>
          </p:nvPr>
        </p:nvSpPr>
        <p:spPr>
          <a:xfrm>
            <a:off x="343931" y="201593"/>
            <a:ext cx="10247869" cy="598702"/>
          </a:xfrm>
        </p:spPr>
        <p:txBody>
          <a:bodyPr>
            <a:noAutofit/>
          </a:bodyPr>
          <a:lstStyle/>
          <a:p>
            <a:r>
              <a:rPr lang="en-GB" sz="3000" b="1" dirty="0">
                <a:cs typeface="Calibri" panose="020F0502020204030204" pitchFamily="34" charset="0"/>
              </a:rPr>
              <a:t>DISCHARGE WITHOUT PROGRESSIVE DICISPLINE IS RETALIATION</a:t>
            </a:r>
            <a:endParaRPr lang="en-US" sz="3000" b="1" dirty="0">
              <a:cs typeface="Calibri" panose="020F0502020204030204" pitchFamily="34" charset="0"/>
            </a:endParaRPr>
          </a:p>
        </p:txBody>
      </p:sp>
    </p:spTree>
    <p:extLst>
      <p:ext uri="{BB962C8B-B14F-4D97-AF65-F5344CB8AC3E}">
        <p14:creationId xmlns:p14="http://schemas.microsoft.com/office/powerpoint/2010/main" val="198699242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6267DB-09C7-C14F-AC83-402756D4D59F}"/>
              </a:ext>
            </a:extLst>
          </p:cNvPr>
          <p:cNvSpPr>
            <a:spLocks noGrp="1"/>
          </p:cNvSpPr>
          <p:nvPr>
            <p:ph type="title"/>
          </p:nvPr>
        </p:nvSpPr>
        <p:spPr>
          <a:xfrm>
            <a:off x="115332" y="199829"/>
            <a:ext cx="10247869" cy="598702"/>
          </a:xfrm>
        </p:spPr>
        <p:txBody>
          <a:bodyPr>
            <a:normAutofit fontScale="90000"/>
          </a:bodyPr>
          <a:lstStyle/>
          <a:p>
            <a:r>
              <a:rPr lang="en-GB" sz="3200" b="1" dirty="0">
                <a:cs typeface="Calibri" panose="020F0502020204030204" pitchFamily="34" charset="0"/>
              </a:rPr>
              <a:t>CHARTER MUST BE INTERPRETED IN MANNER THAT SUPPORTS GOOD FAITH NEGOTIATIONS</a:t>
            </a:r>
            <a:endParaRPr lang="en-US" sz="3200" b="1" dirty="0">
              <a:cs typeface="Calibri" panose="020F0502020204030204" pitchFamily="34" charset="0"/>
            </a:endParaRPr>
          </a:p>
        </p:txBody>
      </p:sp>
      <p:sp>
        <p:nvSpPr>
          <p:cNvPr id="3" name="Content Placeholder 2">
            <a:extLst>
              <a:ext uri="{FF2B5EF4-FFF2-40B4-BE49-F238E27FC236}">
                <a16:creationId xmlns:a16="http://schemas.microsoft.com/office/drawing/2014/main" id="{5A6B0951-D316-1E44-B67C-DC84D419E79D}"/>
              </a:ext>
            </a:extLst>
          </p:cNvPr>
          <p:cNvSpPr>
            <a:spLocks noGrp="1"/>
          </p:cNvSpPr>
          <p:nvPr>
            <p:ph idx="1"/>
          </p:nvPr>
        </p:nvSpPr>
        <p:spPr>
          <a:xfrm>
            <a:off x="115332" y="1217435"/>
            <a:ext cx="11732738" cy="5640565"/>
          </a:xfrm>
        </p:spPr>
        <p:txBody>
          <a:bodyPr>
            <a:noAutofit/>
          </a:bodyPr>
          <a:lstStyle/>
          <a:p>
            <a:pPr marL="0" marR="0" lvl="2" indent="0">
              <a:lnSpc>
                <a:spcPct val="107000"/>
              </a:lnSpc>
              <a:spcBef>
                <a:spcPts val="0"/>
              </a:spcBef>
              <a:spcAft>
                <a:spcPts val="0"/>
              </a:spcAft>
              <a:buNone/>
            </a:pPr>
            <a:r>
              <a:rPr lang="en-GB" sz="2400" i="1" dirty="0">
                <a:effectLst/>
                <a:ea typeface="Calibri" panose="020F0502020204030204" pitchFamily="34" charset="0"/>
                <a:cs typeface="Calibri" panose="020F0502020204030204" pitchFamily="34" charset="0"/>
              </a:rPr>
              <a:t>Service Employees International Union Local 1021 v. City and County of San Francisco, </a:t>
            </a:r>
            <a:r>
              <a:rPr lang="en-GB" sz="2400" dirty="0">
                <a:effectLst/>
                <a:ea typeface="Calibri" panose="020F0502020204030204" pitchFamily="34" charset="0"/>
                <a:cs typeface="Calibri" panose="020F0502020204030204" pitchFamily="34" charset="0"/>
              </a:rPr>
              <a:t>Decision 2691-M (Issued 1/17/20)(On Appeal)</a:t>
            </a:r>
            <a:endParaRPr lang="en-GB" sz="2400" dirty="0">
              <a:ea typeface="Calibri" panose="020F0502020204030204" pitchFamily="34" charset="0"/>
              <a:cs typeface="Calibri" panose="020F0502020204030204" pitchFamily="34" charset="0"/>
            </a:endParaRPr>
          </a:p>
          <a:p>
            <a:pPr marL="0" marR="0" lvl="2" indent="0">
              <a:lnSpc>
                <a:spcPct val="107000"/>
              </a:lnSpc>
              <a:spcBef>
                <a:spcPts val="0"/>
              </a:spcBef>
              <a:spcAft>
                <a:spcPts val="0"/>
              </a:spcAft>
              <a:buNone/>
            </a:pPr>
            <a:endParaRPr kumimoji="0" lang="en-GB" sz="2400" b="1" i="0" u="none" strike="noStrike" kern="1200" cap="none" spc="0" normalizeH="0" baseline="0" noProof="0" dirty="0">
              <a:ln>
                <a:noFill/>
              </a:ln>
              <a:effectLst/>
              <a:uLnTx/>
              <a:uFillTx/>
              <a:ea typeface="Calibri" panose="020F0502020204030204" pitchFamily="34" charset="0"/>
              <a:cs typeface="Calibri" panose="020F0502020204030204" pitchFamily="34" charset="0"/>
            </a:endParaRPr>
          </a:p>
          <a:p>
            <a:pPr marL="0" marR="0" lvl="2" indent="0">
              <a:lnSpc>
                <a:spcPct val="107000"/>
              </a:lnSpc>
              <a:spcBef>
                <a:spcPts val="0"/>
              </a:spcBef>
              <a:spcAft>
                <a:spcPts val="0"/>
              </a:spcAft>
              <a:buNone/>
            </a:pPr>
            <a:r>
              <a:rPr kumimoji="0" lang="en-GB" sz="2200" b="1" i="0" u="none" strike="noStrike" kern="1200" cap="none" spc="0" normalizeH="0" baseline="0" noProof="0" dirty="0">
                <a:ln>
                  <a:noFill/>
                </a:ln>
                <a:effectLst/>
                <a:uLnTx/>
                <a:uFillTx/>
                <a:ea typeface="Calibri" panose="020F0502020204030204" pitchFamily="34" charset="0"/>
                <a:cs typeface="Calibri" panose="020F0502020204030204" pitchFamily="34" charset="0"/>
              </a:rPr>
              <a:t>Facts</a:t>
            </a:r>
            <a:r>
              <a:rPr kumimoji="0" lang="en-GB" sz="2200" b="0" i="0" u="none" strike="noStrike" kern="1200" cap="none" spc="0" normalizeH="0" baseline="0" noProof="0" dirty="0">
                <a:ln>
                  <a:noFill/>
                </a:ln>
                <a:effectLst/>
                <a:uLnTx/>
                <a:uFillTx/>
                <a:ea typeface="Calibri" panose="020F0502020204030204" pitchFamily="34" charset="0"/>
                <a:cs typeface="Calibri" panose="020F0502020204030204" pitchFamily="34" charset="0"/>
              </a:rPr>
              <a:t>: </a:t>
            </a:r>
          </a:p>
          <a:p>
            <a:pPr marL="0" marR="0" lvl="2" indent="0">
              <a:lnSpc>
                <a:spcPct val="107000"/>
              </a:lnSpc>
              <a:spcBef>
                <a:spcPts val="0"/>
              </a:spcBef>
              <a:spcAft>
                <a:spcPts val="0"/>
              </a:spcAft>
              <a:buNone/>
            </a:pPr>
            <a:endParaRPr kumimoji="0" lang="en-GB" sz="900" b="0" i="0" u="none" strike="noStrike" kern="1200" cap="none" spc="0" normalizeH="0" baseline="0" noProof="0" dirty="0">
              <a:ln>
                <a:noFill/>
              </a:ln>
              <a:effectLst/>
              <a:uLnTx/>
              <a:uFillTx/>
              <a:ea typeface="Calibri" panose="020F0502020204030204" pitchFamily="34" charset="0"/>
              <a:cs typeface="Calibri" panose="020F0502020204030204" pitchFamily="34" charset="0"/>
            </a:endParaRPr>
          </a:p>
          <a:p>
            <a:pPr marL="342900" marR="0" lvl="2" indent="-342900">
              <a:lnSpc>
                <a:spcPct val="107000"/>
              </a:lnSpc>
              <a:spcBef>
                <a:spcPts val="0"/>
              </a:spcBef>
              <a:spcAft>
                <a:spcPts val="0"/>
              </a:spcAft>
            </a:pPr>
            <a:r>
              <a:rPr lang="en-GB" sz="2000" dirty="0">
                <a:ea typeface="Calibri" panose="020F0502020204030204" pitchFamily="34" charset="0"/>
                <a:cs typeface="Calibri" panose="020F0502020204030204" pitchFamily="34" charset="0"/>
              </a:rPr>
              <a:t>U</a:t>
            </a:r>
            <a:r>
              <a:rPr kumimoji="0" lang="en-GB" sz="2000" b="0" i="0" u="none" strike="noStrike" kern="1200" cap="none" spc="0" normalizeH="0" baseline="0" noProof="0" dirty="0" err="1">
                <a:ln>
                  <a:noFill/>
                </a:ln>
                <a:effectLst/>
                <a:uLnTx/>
                <a:uFillTx/>
                <a:ea typeface="Calibri" panose="020F0502020204030204" pitchFamily="34" charset="0"/>
                <a:cs typeface="Calibri" panose="020F0502020204030204" pitchFamily="34" charset="0"/>
              </a:rPr>
              <a:t>nion</a:t>
            </a:r>
            <a:r>
              <a:rPr kumimoji="0" lang="en-GB" sz="2000" b="0" i="0" u="none" strike="noStrike" kern="1200" cap="none" spc="0" normalizeH="0" baseline="0" noProof="0" dirty="0">
                <a:ln>
                  <a:noFill/>
                </a:ln>
                <a:effectLst/>
                <a:uLnTx/>
                <a:uFillTx/>
                <a:ea typeface="Calibri" panose="020F0502020204030204" pitchFamily="34" charset="0"/>
                <a:cs typeface="Calibri" panose="020F0502020204030204" pitchFamily="34" charset="0"/>
              </a:rPr>
              <a:t> brought an unfair practice charge against the municipal/county employer, alleging </a:t>
            </a:r>
            <a:r>
              <a:rPr lang="en-GB" sz="2000" dirty="0">
                <a:ea typeface="Calibri" panose="020F0502020204030204" pitchFamily="34" charset="0"/>
                <a:cs typeface="Calibri" panose="020F0502020204030204" pitchFamily="34" charset="0"/>
              </a:rPr>
              <a:t>employer </a:t>
            </a:r>
            <a:r>
              <a:rPr kumimoji="0" lang="en-GB" sz="2000" b="0" i="0" u="none" strike="noStrike" kern="1200" cap="none" spc="0" normalizeH="0" baseline="0" noProof="0" dirty="0">
                <a:ln>
                  <a:noFill/>
                </a:ln>
                <a:effectLst/>
                <a:uLnTx/>
                <a:uFillTx/>
                <a:ea typeface="Calibri" panose="020F0502020204030204" pitchFamily="34" charset="0"/>
                <a:cs typeface="Calibri" panose="020F0502020204030204" pitchFamily="34" charset="0"/>
              </a:rPr>
              <a:t>violated the MMBA by maintaining and enforcing certain city charter provisions relative to deadlines to complete deadlines tied to the City’s budget cycle. </a:t>
            </a:r>
          </a:p>
          <a:p>
            <a:pPr marL="0" marR="0" lvl="2" indent="0">
              <a:lnSpc>
                <a:spcPct val="107000"/>
              </a:lnSpc>
              <a:spcBef>
                <a:spcPts val="0"/>
              </a:spcBef>
              <a:spcAft>
                <a:spcPts val="0"/>
              </a:spcAft>
              <a:buNone/>
            </a:pPr>
            <a:endParaRPr kumimoji="0" lang="en-GB" sz="900" b="0" i="0" u="none" strike="noStrike" kern="1200" cap="none" spc="0" normalizeH="0" baseline="0" noProof="0" dirty="0">
              <a:ln>
                <a:noFill/>
              </a:ln>
              <a:effectLst/>
              <a:uLnTx/>
              <a:uFillTx/>
              <a:ea typeface="Calibri" panose="020F0502020204030204" pitchFamily="34" charset="0"/>
              <a:cs typeface="Calibri" panose="020F0502020204030204" pitchFamily="34" charset="0"/>
            </a:endParaRPr>
          </a:p>
          <a:p>
            <a:pPr marL="342900" marR="0" lvl="2" indent="-342900">
              <a:lnSpc>
                <a:spcPct val="107000"/>
              </a:lnSpc>
              <a:spcBef>
                <a:spcPts val="0"/>
              </a:spcBef>
              <a:spcAft>
                <a:spcPts val="0"/>
              </a:spcAft>
            </a:pPr>
            <a:r>
              <a:rPr kumimoji="0" lang="en-GB" sz="2000" b="0" i="0" u="none" strike="noStrike" kern="1200" cap="none" spc="0" normalizeH="0" baseline="0" noProof="0" dirty="0">
                <a:ln>
                  <a:noFill/>
                </a:ln>
                <a:effectLst/>
                <a:uLnTx/>
                <a:uFillTx/>
                <a:ea typeface="Calibri" panose="020F0502020204030204" pitchFamily="34" charset="0"/>
                <a:cs typeface="Calibri" panose="020F0502020204030204" pitchFamily="34" charset="0"/>
              </a:rPr>
              <a:t>The city charter sets forth procedures for resolving bargaining impasses through binding interest arbitration before a 3-member mediation/arbitration board. </a:t>
            </a:r>
          </a:p>
          <a:p>
            <a:pPr marL="0" marR="0" lvl="2" indent="0">
              <a:lnSpc>
                <a:spcPct val="107000"/>
              </a:lnSpc>
              <a:spcBef>
                <a:spcPts val="0"/>
              </a:spcBef>
              <a:spcAft>
                <a:spcPts val="0"/>
              </a:spcAft>
              <a:buNone/>
            </a:pPr>
            <a:endParaRPr kumimoji="0" lang="en-GB" sz="900" b="0" i="0" u="none" strike="noStrike" kern="1200" cap="none" spc="0" normalizeH="0" baseline="0" noProof="0" dirty="0">
              <a:ln>
                <a:noFill/>
              </a:ln>
              <a:effectLst/>
              <a:uLnTx/>
              <a:uFillTx/>
              <a:ea typeface="Calibri" panose="020F0502020204030204" pitchFamily="34" charset="0"/>
              <a:cs typeface="Calibri" panose="020F0502020204030204" pitchFamily="34" charset="0"/>
            </a:endParaRPr>
          </a:p>
          <a:p>
            <a:pPr marL="342900" marR="0" lvl="2" indent="-342900">
              <a:lnSpc>
                <a:spcPct val="107000"/>
              </a:lnSpc>
              <a:spcBef>
                <a:spcPts val="0"/>
              </a:spcBef>
              <a:spcAft>
                <a:spcPts val="0"/>
              </a:spcAft>
            </a:pPr>
            <a:r>
              <a:rPr kumimoji="0" lang="en-GB" sz="2000" b="0" i="0" u="none" strike="noStrike" kern="1200" cap="none" spc="0" normalizeH="0" baseline="0" noProof="0" dirty="0">
                <a:ln>
                  <a:noFill/>
                </a:ln>
                <a:effectLst/>
                <a:uLnTx/>
                <a:uFillTx/>
                <a:ea typeface="Calibri" panose="020F0502020204030204" pitchFamily="34" charset="0"/>
                <a:cs typeface="Calibri" panose="020F0502020204030204" pitchFamily="34" charset="0"/>
              </a:rPr>
              <a:t>A disputed charter section established a “submission deadline” under which bargaining parties must submit a memorandum of understanding (MOU) within a certain time period. The MOU must be mutually bargained or ordered by the arbitration board, or it must be comprised of a combination of those two options. </a:t>
            </a:r>
          </a:p>
        </p:txBody>
      </p:sp>
      <p:sp>
        <p:nvSpPr>
          <p:cNvPr id="4" name="Slide Number Placeholder 3">
            <a:extLst>
              <a:ext uri="{FF2B5EF4-FFF2-40B4-BE49-F238E27FC236}">
                <a16:creationId xmlns:a16="http://schemas.microsoft.com/office/drawing/2014/main" id="{FE674124-B6DA-684D-9626-406F3738151E}"/>
              </a:ext>
            </a:extLst>
          </p:cNvPr>
          <p:cNvSpPr>
            <a:spLocks noGrp="1"/>
          </p:cNvSpPr>
          <p:nvPr>
            <p:ph type="sldNum" sz="quarter" idx="12"/>
          </p:nvPr>
        </p:nvSpPr>
        <p:spPr/>
        <p:txBody>
          <a:bodyPr/>
          <a:lstStyle/>
          <a:p>
            <a:fld id="{76EFBEE3-2A9E-304D-B391-B568C310982A}" type="slidenum">
              <a:rPr lang="en-US" smtClean="0"/>
              <a:pPr/>
              <a:t>23</a:t>
            </a:fld>
            <a:endParaRPr lang="en-US"/>
          </a:p>
        </p:txBody>
      </p:sp>
    </p:spTree>
    <p:extLst>
      <p:ext uri="{BB962C8B-B14F-4D97-AF65-F5344CB8AC3E}">
        <p14:creationId xmlns:p14="http://schemas.microsoft.com/office/powerpoint/2010/main" val="183584361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A6B0951-D316-1E44-B67C-DC84D419E79D}"/>
              </a:ext>
            </a:extLst>
          </p:cNvPr>
          <p:cNvSpPr>
            <a:spLocks noGrp="1"/>
          </p:cNvSpPr>
          <p:nvPr>
            <p:ph idx="1"/>
          </p:nvPr>
        </p:nvSpPr>
        <p:spPr>
          <a:xfrm>
            <a:off x="343931" y="1219199"/>
            <a:ext cx="11504140" cy="5640565"/>
          </a:xfrm>
        </p:spPr>
        <p:txBody>
          <a:bodyPr>
            <a:noAutofit/>
          </a:bodyPr>
          <a:lstStyle/>
          <a:p>
            <a:pPr marL="0" marR="0" lvl="2" indent="0">
              <a:lnSpc>
                <a:spcPct val="107000"/>
              </a:lnSpc>
              <a:spcBef>
                <a:spcPts val="0"/>
              </a:spcBef>
              <a:spcAft>
                <a:spcPts val="0"/>
              </a:spcAft>
              <a:buNone/>
            </a:pPr>
            <a:r>
              <a:rPr lang="en-GB" sz="2400" i="1" dirty="0">
                <a:effectLst/>
                <a:ea typeface="Calibri" panose="020F0502020204030204" pitchFamily="34" charset="0"/>
                <a:cs typeface="Calibri" panose="020F0502020204030204" pitchFamily="34" charset="0"/>
              </a:rPr>
              <a:t>Service Employees International Union Local 1021 v. City and County of San Francisco, </a:t>
            </a:r>
            <a:r>
              <a:rPr lang="en-GB" sz="2400" dirty="0">
                <a:effectLst/>
                <a:ea typeface="Calibri" panose="020F0502020204030204" pitchFamily="34" charset="0"/>
                <a:cs typeface="Calibri" panose="020F0502020204030204" pitchFamily="34" charset="0"/>
              </a:rPr>
              <a:t>Decision 2691-M (Issued 1/17/20)(On Appeal)</a:t>
            </a:r>
          </a:p>
          <a:p>
            <a:pPr marL="0" marR="0" lvl="2" indent="0">
              <a:lnSpc>
                <a:spcPct val="107000"/>
              </a:lnSpc>
              <a:spcBef>
                <a:spcPts val="0"/>
              </a:spcBef>
              <a:spcAft>
                <a:spcPts val="0"/>
              </a:spcAft>
              <a:buNone/>
            </a:pPr>
            <a:endParaRPr lang="en-GB" sz="1200" dirty="0">
              <a:effectLst/>
              <a:ea typeface="Calibri" panose="020F0502020204030204" pitchFamily="34" charset="0"/>
              <a:cs typeface="Calibri" panose="020F0502020204030204" pitchFamily="34" charset="0"/>
            </a:endParaRPr>
          </a:p>
          <a:p>
            <a:pPr marL="0" marR="0" lvl="2" indent="0">
              <a:lnSpc>
                <a:spcPct val="107000"/>
              </a:lnSpc>
              <a:spcBef>
                <a:spcPts val="0"/>
              </a:spcBef>
              <a:spcAft>
                <a:spcPts val="0"/>
              </a:spcAft>
              <a:buNone/>
            </a:pPr>
            <a:r>
              <a:rPr lang="en-GB" sz="2200" b="1" dirty="0">
                <a:ea typeface="Calibri" panose="020F0502020204030204" pitchFamily="34" charset="0"/>
                <a:cs typeface="Calibri" panose="020F0502020204030204" pitchFamily="34" charset="0"/>
              </a:rPr>
              <a:t>Issue</a:t>
            </a:r>
            <a:r>
              <a:rPr lang="en-GB" sz="2200" dirty="0">
                <a:ea typeface="Calibri" panose="020F0502020204030204" pitchFamily="34" charset="0"/>
                <a:cs typeface="Calibri" panose="020F0502020204030204" pitchFamily="34" charset="0"/>
              </a:rPr>
              <a:t>: </a:t>
            </a:r>
          </a:p>
          <a:p>
            <a:pPr marL="342900" lvl="2" indent="-342900">
              <a:lnSpc>
                <a:spcPct val="107000"/>
              </a:lnSpc>
              <a:spcBef>
                <a:spcPts val="0"/>
              </a:spcBef>
            </a:pPr>
            <a:r>
              <a:rPr lang="en-GB" dirty="0">
                <a:ea typeface="Calibri" panose="020F0502020204030204" pitchFamily="34" charset="0"/>
                <a:cs typeface="Calibri" panose="020F0502020204030204" pitchFamily="34" charset="0"/>
              </a:rPr>
              <a:t>Whether the charter’s submission deadline and its associated penalty were inconsistent with the MMBA, both facially and as applied. </a:t>
            </a:r>
          </a:p>
          <a:p>
            <a:pPr marL="0" marR="0" lvl="2" indent="0">
              <a:lnSpc>
                <a:spcPct val="107000"/>
              </a:lnSpc>
              <a:spcBef>
                <a:spcPts val="0"/>
              </a:spcBef>
              <a:spcAft>
                <a:spcPts val="0"/>
              </a:spcAft>
              <a:buNone/>
            </a:pPr>
            <a:endParaRPr lang="en-GB" sz="2200" b="1" dirty="0">
              <a:effectLst/>
              <a:ea typeface="Calibri" panose="020F0502020204030204" pitchFamily="34" charset="0"/>
              <a:cs typeface="Calibri" panose="020F0502020204030204" pitchFamily="34" charset="0"/>
            </a:endParaRPr>
          </a:p>
          <a:p>
            <a:pPr marL="0" marR="0" lvl="2" indent="0">
              <a:lnSpc>
                <a:spcPct val="107000"/>
              </a:lnSpc>
              <a:spcBef>
                <a:spcPts val="0"/>
              </a:spcBef>
              <a:spcAft>
                <a:spcPts val="0"/>
              </a:spcAft>
              <a:buNone/>
            </a:pPr>
            <a:r>
              <a:rPr lang="en-GB" sz="2200" b="1" dirty="0">
                <a:effectLst/>
                <a:ea typeface="Calibri" panose="020F0502020204030204" pitchFamily="34" charset="0"/>
                <a:cs typeface="Calibri" panose="020F0502020204030204" pitchFamily="34" charset="0"/>
              </a:rPr>
              <a:t>Decision</a:t>
            </a:r>
            <a:r>
              <a:rPr lang="en-GB" sz="2200" dirty="0">
                <a:effectLst/>
                <a:ea typeface="Calibri" panose="020F0502020204030204" pitchFamily="34" charset="0"/>
                <a:cs typeface="Calibri" panose="020F0502020204030204" pitchFamily="34" charset="0"/>
              </a:rPr>
              <a:t>:</a:t>
            </a:r>
          </a:p>
          <a:p>
            <a:pPr marL="342900" lvl="2" indent="-342900">
              <a:lnSpc>
                <a:spcPct val="107000"/>
              </a:lnSpc>
              <a:spcBef>
                <a:spcPts val="0"/>
              </a:spcBef>
            </a:pPr>
            <a:r>
              <a:rPr lang="en-GB" sz="2000" dirty="0">
                <a:ea typeface="Calibri" panose="020F0502020204030204" pitchFamily="34" charset="0"/>
                <a:cs typeface="Calibri" panose="020F0502020204030204" pitchFamily="34" charset="0"/>
              </a:rPr>
              <a:t>PERB majority ruled that the employer interpreted and applied city charter sections in a manner that violated the MMBA, PERB Regulation, and its own rules</a:t>
            </a:r>
            <a:r>
              <a:rPr lang="en-GB" dirty="0">
                <a:ea typeface="Calibri" panose="020F0502020204030204" pitchFamily="34" charset="0"/>
                <a:cs typeface="Calibri" panose="020F0502020204030204" pitchFamily="34" charset="0"/>
              </a:rPr>
              <a:t>.</a:t>
            </a:r>
          </a:p>
          <a:p>
            <a:pPr marL="342900" lvl="2" indent="-342900">
              <a:lnSpc>
                <a:spcPct val="107000"/>
              </a:lnSpc>
              <a:spcBef>
                <a:spcPts val="0"/>
              </a:spcBef>
            </a:pPr>
            <a:endParaRPr lang="en-GB" sz="900" dirty="0">
              <a:ea typeface="Calibri" panose="020F0502020204030204" pitchFamily="34" charset="0"/>
              <a:cs typeface="Calibri" panose="020F0502020204030204" pitchFamily="34" charset="0"/>
            </a:endParaRPr>
          </a:p>
          <a:p>
            <a:pPr marL="342900" lvl="2" indent="-342900">
              <a:lnSpc>
                <a:spcPct val="107000"/>
              </a:lnSpc>
              <a:spcBef>
                <a:spcPts val="0"/>
              </a:spcBef>
            </a:pPr>
            <a:r>
              <a:rPr lang="en-GB" sz="2000" dirty="0">
                <a:ea typeface="Calibri" panose="020F0502020204030204" pitchFamily="34" charset="0"/>
                <a:cs typeface="Calibri" panose="020F0502020204030204" pitchFamily="34" charset="0"/>
              </a:rPr>
              <a:t>The charter was facially valid because it required good faith negotiations in compliance with MMBA precedent and restricted the use of the impasse procedures to situations where the disputed issues remained unresolved for a reasonable time period</a:t>
            </a:r>
            <a:r>
              <a:rPr lang="en-GB" dirty="0">
                <a:ea typeface="Calibri" panose="020F0502020204030204" pitchFamily="34" charset="0"/>
                <a:cs typeface="Calibri" panose="020F0502020204030204" pitchFamily="34" charset="0"/>
              </a:rPr>
              <a:t>.</a:t>
            </a:r>
          </a:p>
          <a:p>
            <a:pPr marL="342900" lvl="2" indent="-342900">
              <a:lnSpc>
                <a:spcPct val="107000"/>
              </a:lnSpc>
              <a:spcBef>
                <a:spcPts val="0"/>
              </a:spcBef>
            </a:pPr>
            <a:endParaRPr lang="en-GB" sz="900" dirty="0">
              <a:ea typeface="Calibri" panose="020F0502020204030204" pitchFamily="34" charset="0"/>
              <a:cs typeface="Calibri" panose="020F0502020204030204" pitchFamily="34" charset="0"/>
            </a:endParaRPr>
          </a:p>
          <a:p>
            <a:pPr marL="342900" lvl="2" indent="-342900">
              <a:lnSpc>
                <a:spcPct val="107000"/>
              </a:lnSpc>
              <a:spcBef>
                <a:spcPts val="0"/>
              </a:spcBef>
            </a:pPr>
            <a:r>
              <a:rPr lang="en-GB" sz="2000" dirty="0">
                <a:ea typeface="Calibri" panose="020F0502020204030204" pitchFamily="34" charset="0"/>
                <a:cs typeface="Calibri" panose="020F0502020204030204" pitchFamily="34" charset="0"/>
              </a:rPr>
              <a:t>It directed the employer to interpret the city charter in a manner that would support good faith negotiations.</a:t>
            </a:r>
          </a:p>
        </p:txBody>
      </p:sp>
      <p:sp>
        <p:nvSpPr>
          <p:cNvPr id="4" name="Slide Number Placeholder 3">
            <a:extLst>
              <a:ext uri="{FF2B5EF4-FFF2-40B4-BE49-F238E27FC236}">
                <a16:creationId xmlns:a16="http://schemas.microsoft.com/office/drawing/2014/main" id="{FE674124-B6DA-684D-9626-406F3738151E}"/>
              </a:ext>
            </a:extLst>
          </p:cNvPr>
          <p:cNvSpPr>
            <a:spLocks noGrp="1"/>
          </p:cNvSpPr>
          <p:nvPr>
            <p:ph type="sldNum" sz="quarter" idx="12"/>
          </p:nvPr>
        </p:nvSpPr>
        <p:spPr/>
        <p:txBody>
          <a:bodyPr/>
          <a:lstStyle/>
          <a:p>
            <a:fld id="{76EFBEE3-2A9E-304D-B391-B568C310982A}" type="slidenum">
              <a:rPr lang="en-US" smtClean="0"/>
              <a:pPr/>
              <a:t>24</a:t>
            </a:fld>
            <a:endParaRPr lang="en-US"/>
          </a:p>
        </p:txBody>
      </p:sp>
      <p:sp>
        <p:nvSpPr>
          <p:cNvPr id="8" name="Title 1">
            <a:extLst>
              <a:ext uri="{FF2B5EF4-FFF2-40B4-BE49-F238E27FC236}">
                <a16:creationId xmlns:a16="http://schemas.microsoft.com/office/drawing/2014/main" id="{F50626AA-BCF1-3C42-BD9D-25590C5FD901}"/>
              </a:ext>
            </a:extLst>
          </p:cNvPr>
          <p:cNvSpPr>
            <a:spLocks noGrp="1"/>
          </p:cNvSpPr>
          <p:nvPr>
            <p:ph type="title"/>
          </p:nvPr>
        </p:nvSpPr>
        <p:spPr>
          <a:xfrm>
            <a:off x="115332" y="199829"/>
            <a:ext cx="10247869" cy="598702"/>
          </a:xfrm>
        </p:spPr>
        <p:txBody>
          <a:bodyPr>
            <a:normAutofit fontScale="90000"/>
          </a:bodyPr>
          <a:lstStyle/>
          <a:p>
            <a:r>
              <a:rPr lang="en-GB" sz="3200" b="1" dirty="0">
                <a:cs typeface="Calibri" panose="020F0502020204030204" pitchFamily="34" charset="0"/>
              </a:rPr>
              <a:t>CHARTER MUST BE INTERPRETED IN MANNER THAT SUPPORTS GOOD FAITH NEGOTIATIONS</a:t>
            </a:r>
            <a:endParaRPr lang="en-US" sz="3200" b="1" dirty="0">
              <a:cs typeface="Calibri" panose="020F0502020204030204" pitchFamily="34" charset="0"/>
            </a:endParaRPr>
          </a:p>
        </p:txBody>
      </p:sp>
    </p:spTree>
    <p:extLst>
      <p:ext uri="{BB962C8B-B14F-4D97-AF65-F5344CB8AC3E}">
        <p14:creationId xmlns:p14="http://schemas.microsoft.com/office/powerpoint/2010/main" val="325491837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DADA453-392C-4C4C-916A-D279B7F2D715}"/>
              </a:ext>
            </a:extLst>
          </p:cNvPr>
          <p:cNvSpPr>
            <a:spLocks noGrp="1"/>
          </p:cNvSpPr>
          <p:nvPr>
            <p:ph idx="1"/>
          </p:nvPr>
        </p:nvSpPr>
        <p:spPr>
          <a:xfrm>
            <a:off x="1395284" y="1329766"/>
            <a:ext cx="9401432" cy="5064855"/>
          </a:xfrm>
        </p:spPr>
        <p:txBody>
          <a:bodyPr/>
          <a:lstStyle/>
          <a:p>
            <a:pPr marL="860425" indent="0">
              <a:buNone/>
            </a:pPr>
            <a:endParaRPr lang="en-US" b="1" dirty="0"/>
          </a:p>
          <a:p>
            <a:pPr marL="1882775" indent="-1022350">
              <a:buAutoNum type="romanUcPeriod"/>
            </a:pPr>
            <a:endParaRPr lang="en-US" sz="3200" b="1" dirty="0">
              <a:cs typeface="Calibri" panose="020F0502020204030204" pitchFamily="34" charset="0"/>
            </a:endParaRPr>
          </a:p>
          <a:p>
            <a:pPr marL="1882775" indent="-1022350">
              <a:buAutoNum type="romanUcPeriod"/>
            </a:pPr>
            <a:endParaRPr lang="en-US" sz="3200" b="1" dirty="0">
              <a:cs typeface="Calibri" panose="020F0502020204030204" pitchFamily="34" charset="0"/>
            </a:endParaRPr>
          </a:p>
          <a:p>
            <a:pPr marL="860425" indent="0" algn="ctr">
              <a:buNone/>
            </a:pPr>
            <a:r>
              <a:rPr lang="en-US" sz="4000" b="1" dirty="0">
                <a:solidFill>
                  <a:srgbClr val="0053A7"/>
                </a:solidFill>
                <a:cs typeface="Calibri" panose="020F0502020204030204" pitchFamily="34" charset="0"/>
              </a:rPr>
              <a:t>OTHER INTERESTING DECISIONS</a:t>
            </a:r>
          </a:p>
        </p:txBody>
      </p:sp>
      <p:sp>
        <p:nvSpPr>
          <p:cNvPr id="4" name="Slide Number Placeholder 3">
            <a:extLst>
              <a:ext uri="{FF2B5EF4-FFF2-40B4-BE49-F238E27FC236}">
                <a16:creationId xmlns:a16="http://schemas.microsoft.com/office/drawing/2014/main" id="{16C570F9-3644-D64E-B189-8DCF69813204}"/>
              </a:ext>
            </a:extLst>
          </p:cNvPr>
          <p:cNvSpPr>
            <a:spLocks noGrp="1"/>
          </p:cNvSpPr>
          <p:nvPr>
            <p:ph type="sldNum" sz="quarter" idx="12"/>
          </p:nvPr>
        </p:nvSpPr>
        <p:spPr/>
        <p:txBody>
          <a:bodyPr/>
          <a:lstStyle/>
          <a:p>
            <a:fld id="{76EFBEE3-2A9E-304D-B391-B568C310982A}" type="slidenum">
              <a:rPr lang="en-US" smtClean="0"/>
              <a:pPr/>
              <a:t>25</a:t>
            </a:fld>
            <a:endParaRPr lang="en-US"/>
          </a:p>
        </p:txBody>
      </p:sp>
    </p:spTree>
    <p:extLst>
      <p:ext uri="{BB962C8B-B14F-4D97-AF65-F5344CB8AC3E}">
        <p14:creationId xmlns:p14="http://schemas.microsoft.com/office/powerpoint/2010/main" val="255982301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D2C981-8D2D-5542-B255-573A6CFCD206}"/>
              </a:ext>
            </a:extLst>
          </p:cNvPr>
          <p:cNvSpPr>
            <a:spLocks noGrp="1"/>
          </p:cNvSpPr>
          <p:nvPr>
            <p:ph type="title"/>
          </p:nvPr>
        </p:nvSpPr>
        <p:spPr>
          <a:xfrm>
            <a:off x="2446638" y="80388"/>
            <a:ext cx="9401432" cy="693336"/>
          </a:xfrm>
        </p:spPr>
        <p:txBody>
          <a:bodyPr>
            <a:noAutofit/>
          </a:bodyPr>
          <a:lstStyle/>
          <a:p>
            <a:pPr marR="0" lvl="0">
              <a:lnSpc>
                <a:spcPct val="107000"/>
              </a:lnSpc>
              <a:spcBef>
                <a:spcPts val="0"/>
              </a:spcBef>
              <a:spcAft>
                <a:spcPts val="800"/>
              </a:spcAft>
            </a:pPr>
            <a:r>
              <a:rPr lang="en-GB" sz="3600" b="1" dirty="0">
                <a:ea typeface="Calibri" panose="020F0502020204030204" pitchFamily="34" charset="0"/>
                <a:cs typeface="Calibri" panose="020F0502020204030204" pitchFamily="34" charset="0"/>
              </a:rPr>
              <a:t>SURFACE BARGAINING VIOLATES MMBA</a:t>
            </a:r>
            <a:endParaRPr lang="en-US" sz="3600" dirty="0">
              <a:effectLst/>
              <a:ea typeface="Calibri" panose="020F0502020204030204" pitchFamily="34"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14FC472B-6047-C446-895B-6D63DB7804EE}"/>
              </a:ext>
            </a:extLst>
          </p:cNvPr>
          <p:cNvSpPr>
            <a:spLocks noGrp="1"/>
          </p:cNvSpPr>
          <p:nvPr>
            <p:ph idx="1"/>
          </p:nvPr>
        </p:nvSpPr>
        <p:spPr>
          <a:xfrm>
            <a:off x="2298033" y="773724"/>
            <a:ext cx="9663738" cy="6104372"/>
          </a:xfrm>
        </p:spPr>
        <p:txBody>
          <a:bodyPr>
            <a:normAutofit fontScale="77500" lnSpcReduction="20000"/>
          </a:bodyPr>
          <a:lstStyle/>
          <a:p>
            <a:pPr marL="119062" marR="0" lvl="2" indent="0" algn="l" defTabSz="914400" rtl="0" eaLnBrk="1" fontAlgn="auto" latinLnBrk="0" hangingPunct="1">
              <a:lnSpc>
                <a:spcPct val="107000"/>
              </a:lnSpc>
              <a:spcBef>
                <a:spcPts val="0"/>
              </a:spcBef>
              <a:spcAft>
                <a:spcPts val="0"/>
              </a:spcAft>
              <a:buClrTx/>
              <a:buSzTx/>
              <a:buFont typeface="Arial" panose="020B0604020202020204" pitchFamily="34" charset="0"/>
              <a:buNone/>
              <a:tabLst/>
              <a:defRPr/>
            </a:pPr>
            <a:r>
              <a:rPr kumimoji="0" lang="en-GB" sz="3400" b="0" i="1" u="none" strike="noStrike" kern="1200" cap="none" spc="0" normalizeH="0" baseline="0" noProof="0" dirty="0">
                <a:ln>
                  <a:noFill/>
                </a:ln>
                <a:effectLst/>
                <a:uLnTx/>
                <a:uFillTx/>
                <a:ea typeface="Calibri" panose="020F0502020204030204" pitchFamily="34" charset="0"/>
                <a:cs typeface="Calibri" panose="020F0502020204030204" pitchFamily="34" charset="0"/>
              </a:rPr>
              <a:t>United Public Employees, Inc. v. County of Sacramento, </a:t>
            </a:r>
          </a:p>
          <a:p>
            <a:pPr marL="119062" marR="0" lvl="2" indent="0" algn="l" defTabSz="914400" rtl="0" eaLnBrk="1" fontAlgn="auto" latinLnBrk="0" hangingPunct="1">
              <a:lnSpc>
                <a:spcPct val="107000"/>
              </a:lnSpc>
              <a:spcBef>
                <a:spcPts val="0"/>
              </a:spcBef>
              <a:spcAft>
                <a:spcPts val="0"/>
              </a:spcAft>
              <a:buClrTx/>
              <a:buSzTx/>
              <a:buFont typeface="Arial" panose="020B0604020202020204" pitchFamily="34" charset="0"/>
              <a:buNone/>
              <a:tabLst/>
              <a:defRPr/>
            </a:pPr>
            <a:r>
              <a:rPr kumimoji="0" lang="en-GB" sz="3400" b="0" i="0" u="none" strike="noStrike" kern="1200" cap="none" spc="0" normalizeH="0" baseline="0" noProof="0" dirty="0">
                <a:ln>
                  <a:noFill/>
                </a:ln>
                <a:effectLst/>
                <a:uLnTx/>
                <a:uFillTx/>
                <a:ea typeface="Calibri" panose="020F0502020204030204" pitchFamily="34" charset="0"/>
                <a:cs typeface="Calibri" panose="020F0502020204030204" pitchFamily="34" charset="0"/>
              </a:rPr>
              <a:t>Decision 2745-M (Issued 9/18/20)</a:t>
            </a:r>
          </a:p>
          <a:p>
            <a:pPr marL="914400" lvl="3" indent="-338138">
              <a:lnSpc>
                <a:spcPct val="107000"/>
              </a:lnSpc>
              <a:spcBef>
                <a:spcPts val="0"/>
              </a:spcBef>
              <a:buFont typeface="Wingdings" panose="05000000000000000000" pitchFamily="2" charset="2"/>
              <a:buChar char="v"/>
            </a:pPr>
            <a:endParaRPr lang="en-GB" sz="1700" dirty="0">
              <a:ea typeface="Calibri" panose="020F0502020204030204" pitchFamily="34" charset="0"/>
              <a:cs typeface="Calibri" panose="020F0502020204030204" pitchFamily="34" charset="0"/>
            </a:endParaRPr>
          </a:p>
          <a:p>
            <a:pPr marL="111125" lvl="3" indent="0">
              <a:lnSpc>
                <a:spcPct val="107000"/>
              </a:lnSpc>
              <a:spcBef>
                <a:spcPts val="0"/>
              </a:spcBef>
              <a:buNone/>
            </a:pPr>
            <a:r>
              <a:rPr lang="en-GB" sz="2800" b="1" dirty="0">
                <a:ea typeface="Calibri" panose="020F0502020204030204" pitchFamily="34" charset="0"/>
                <a:cs typeface="Calibri" panose="020F0502020204030204" pitchFamily="34" charset="0"/>
              </a:rPr>
              <a:t>Facts</a:t>
            </a:r>
            <a:r>
              <a:rPr lang="en-GB" sz="2800" dirty="0">
                <a:ea typeface="Calibri" panose="020F0502020204030204" pitchFamily="34" charset="0"/>
                <a:cs typeface="Calibri" panose="020F0502020204030204" pitchFamily="34" charset="0"/>
              </a:rPr>
              <a:t>: </a:t>
            </a:r>
          </a:p>
          <a:p>
            <a:pPr marL="111125" lvl="3" indent="0">
              <a:lnSpc>
                <a:spcPct val="107000"/>
              </a:lnSpc>
              <a:spcBef>
                <a:spcPts val="0"/>
              </a:spcBef>
              <a:buNone/>
            </a:pPr>
            <a:endParaRPr lang="en-GB" sz="2800" dirty="0">
              <a:solidFill>
                <a:srgbClr val="2F5496"/>
              </a:solidFill>
              <a:ea typeface="Calibri" panose="020F0502020204030204" pitchFamily="34" charset="0"/>
              <a:cs typeface="Calibri" panose="020F0502020204030204" pitchFamily="34" charset="0"/>
            </a:endParaRPr>
          </a:p>
          <a:p>
            <a:pPr marL="688975" lvl="4" indent="-457200">
              <a:lnSpc>
                <a:spcPct val="107000"/>
              </a:lnSpc>
              <a:spcBef>
                <a:spcPts val="0"/>
              </a:spcBef>
            </a:pPr>
            <a:r>
              <a:rPr lang="en-GB" sz="2900" dirty="0">
                <a:ea typeface="Calibri" panose="020F0502020204030204" pitchFamily="34" charset="0"/>
                <a:cs typeface="Calibri" panose="020F0502020204030204" pitchFamily="34" charset="0"/>
              </a:rPr>
              <a:t>Union brought unfair practice charge against county employer, alleging that County violated MMBA provisions and PERB regulations by failing to meet and confer in good faith over revisions to an airport operations dispatcher class specification, including new training and certification requirements.</a:t>
            </a:r>
          </a:p>
          <a:p>
            <a:pPr marL="231775" lvl="4" indent="0">
              <a:lnSpc>
                <a:spcPct val="107000"/>
              </a:lnSpc>
              <a:spcBef>
                <a:spcPts val="0"/>
              </a:spcBef>
              <a:buNone/>
            </a:pPr>
            <a:endParaRPr lang="en-GB" sz="2900" dirty="0">
              <a:ea typeface="Calibri" panose="020F0502020204030204" pitchFamily="34" charset="0"/>
              <a:cs typeface="Calibri" panose="020F0502020204030204" pitchFamily="34" charset="0"/>
            </a:endParaRPr>
          </a:p>
          <a:p>
            <a:pPr marL="688975" lvl="4" indent="-457200">
              <a:lnSpc>
                <a:spcPct val="107000"/>
              </a:lnSpc>
              <a:spcBef>
                <a:spcPts val="0"/>
              </a:spcBef>
            </a:pPr>
            <a:r>
              <a:rPr lang="en-GB" sz="2900" dirty="0">
                <a:ea typeface="Calibri" panose="020F0502020204030204" pitchFamily="34" charset="0"/>
                <a:cs typeface="Calibri" panose="020F0502020204030204" pitchFamily="34" charset="0"/>
              </a:rPr>
              <a:t>In 2016, the County Emergency Medical Services Agency (EMS Agency) notified County departments and outside agencies providing emergency medical dispatch services that it would implement an updated Emergency Medical Dispatch Priority Reference System (EMD PRS notice) by May 2017 in order to establish minimum standards and requirements. </a:t>
            </a:r>
          </a:p>
        </p:txBody>
      </p:sp>
      <p:sp>
        <p:nvSpPr>
          <p:cNvPr id="4" name="Slide Number Placeholder 3">
            <a:extLst>
              <a:ext uri="{FF2B5EF4-FFF2-40B4-BE49-F238E27FC236}">
                <a16:creationId xmlns:a16="http://schemas.microsoft.com/office/drawing/2014/main" id="{B7086732-70D0-7745-9AD2-7A47C5D9F7A7}"/>
              </a:ext>
            </a:extLst>
          </p:cNvPr>
          <p:cNvSpPr>
            <a:spLocks noGrp="1"/>
          </p:cNvSpPr>
          <p:nvPr>
            <p:ph type="sldNum" sz="quarter" idx="12"/>
          </p:nvPr>
        </p:nvSpPr>
        <p:spPr/>
        <p:txBody>
          <a:bodyPr/>
          <a:lstStyle/>
          <a:p>
            <a:fld id="{76EFBEE3-2A9E-304D-B391-B568C310982A}" type="slidenum">
              <a:rPr lang="en-US" smtClean="0"/>
              <a:pPr/>
              <a:t>26</a:t>
            </a:fld>
            <a:endParaRPr lang="en-US"/>
          </a:p>
        </p:txBody>
      </p:sp>
    </p:spTree>
    <p:extLst>
      <p:ext uri="{BB962C8B-B14F-4D97-AF65-F5344CB8AC3E}">
        <p14:creationId xmlns:p14="http://schemas.microsoft.com/office/powerpoint/2010/main" val="44572138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4FC472B-6047-C446-895B-6D63DB7804EE}"/>
              </a:ext>
            </a:extLst>
          </p:cNvPr>
          <p:cNvSpPr>
            <a:spLocks noGrp="1"/>
          </p:cNvSpPr>
          <p:nvPr>
            <p:ph idx="1"/>
          </p:nvPr>
        </p:nvSpPr>
        <p:spPr>
          <a:xfrm>
            <a:off x="2273969" y="763280"/>
            <a:ext cx="9918031" cy="5566922"/>
          </a:xfrm>
        </p:spPr>
        <p:txBody>
          <a:bodyPr>
            <a:normAutofit/>
          </a:bodyPr>
          <a:lstStyle/>
          <a:p>
            <a:pPr marL="119062" marR="0" lvl="2" indent="0" algn="l" defTabSz="914400" rtl="0" eaLnBrk="1" fontAlgn="auto" latinLnBrk="0" hangingPunct="1">
              <a:lnSpc>
                <a:spcPct val="107000"/>
              </a:lnSpc>
              <a:spcBef>
                <a:spcPts val="0"/>
              </a:spcBef>
              <a:spcAft>
                <a:spcPts val="0"/>
              </a:spcAft>
              <a:buClrTx/>
              <a:buSzTx/>
              <a:buFont typeface="Arial" panose="020B0604020202020204" pitchFamily="34" charset="0"/>
              <a:buNone/>
              <a:tabLst/>
              <a:defRPr/>
            </a:pPr>
            <a:r>
              <a:rPr kumimoji="0" lang="en-GB" sz="2600" b="0" i="1" u="none" strike="noStrike" kern="1200" cap="none" spc="0" normalizeH="0" baseline="0" noProof="0" dirty="0">
                <a:ln>
                  <a:noFill/>
                </a:ln>
                <a:effectLst/>
                <a:uLnTx/>
                <a:uFillTx/>
                <a:ea typeface="Calibri" panose="020F0502020204030204" pitchFamily="34" charset="0"/>
                <a:cs typeface="Calibri" panose="020F0502020204030204" pitchFamily="34" charset="0"/>
              </a:rPr>
              <a:t>United Public Employees, Inc. v. County of Sacramento, </a:t>
            </a:r>
          </a:p>
          <a:p>
            <a:pPr marL="119062" marR="0" lvl="2" indent="0" algn="l" defTabSz="914400" rtl="0" eaLnBrk="1" fontAlgn="auto" latinLnBrk="0" hangingPunct="1">
              <a:lnSpc>
                <a:spcPct val="107000"/>
              </a:lnSpc>
              <a:spcBef>
                <a:spcPts val="0"/>
              </a:spcBef>
              <a:spcAft>
                <a:spcPts val="0"/>
              </a:spcAft>
              <a:buClrTx/>
              <a:buSzTx/>
              <a:buFont typeface="Arial" panose="020B0604020202020204" pitchFamily="34" charset="0"/>
              <a:buNone/>
              <a:tabLst/>
              <a:defRPr/>
            </a:pPr>
            <a:r>
              <a:rPr kumimoji="0" lang="en-GB" sz="2600" b="0" i="0" u="none" strike="noStrike" kern="1200" cap="none" spc="0" normalizeH="0" baseline="0" noProof="0" dirty="0">
                <a:ln>
                  <a:noFill/>
                </a:ln>
                <a:effectLst/>
                <a:uLnTx/>
                <a:uFillTx/>
                <a:ea typeface="Calibri" panose="020F0502020204030204" pitchFamily="34" charset="0"/>
                <a:cs typeface="Calibri" panose="020F0502020204030204" pitchFamily="34" charset="0"/>
              </a:rPr>
              <a:t>Decision 2745-M (Issued 9/18/20)</a:t>
            </a:r>
          </a:p>
          <a:p>
            <a:pPr marL="119062" marR="0" lvl="2" indent="0" algn="l" defTabSz="914400" rtl="0" eaLnBrk="1" fontAlgn="auto" latinLnBrk="0" hangingPunct="1">
              <a:lnSpc>
                <a:spcPct val="107000"/>
              </a:lnSpc>
              <a:spcBef>
                <a:spcPts val="0"/>
              </a:spcBef>
              <a:spcAft>
                <a:spcPts val="0"/>
              </a:spcAft>
              <a:buClrTx/>
              <a:buSzTx/>
              <a:buFont typeface="Arial" panose="020B0604020202020204" pitchFamily="34" charset="0"/>
              <a:buNone/>
              <a:tabLst/>
              <a:defRPr/>
            </a:pPr>
            <a:endParaRPr lang="en-GB" sz="900" dirty="0">
              <a:ea typeface="Calibri" panose="020F0502020204030204" pitchFamily="34" charset="0"/>
              <a:cs typeface="Calibri" panose="020F0502020204030204" pitchFamily="34" charset="0"/>
            </a:endParaRPr>
          </a:p>
          <a:p>
            <a:pPr marL="111125" lvl="3" indent="0">
              <a:lnSpc>
                <a:spcPct val="107000"/>
              </a:lnSpc>
              <a:spcBef>
                <a:spcPts val="0"/>
              </a:spcBef>
              <a:buNone/>
            </a:pPr>
            <a:r>
              <a:rPr lang="en-GB" sz="2200" b="1" dirty="0">
                <a:ea typeface="Calibri" panose="020F0502020204030204" pitchFamily="34" charset="0"/>
                <a:cs typeface="Calibri" panose="020F0502020204030204" pitchFamily="34" charset="0"/>
              </a:rPr>
              <a:t>Facts (cont.)</a:t>
            </a:r>
            <a:r>
              <a:rPr lang="en-GB" sz="2200" dirty="0">
                <a:ea typeface="Calibri" panose="020F0502020204030204" pitchFamily="34" charset="0"/>
                <a:cs typeface="Calibri" panose="020F0502020204030204" pitchFamily="34" charset="0"/>
              </a:rPr>
              <a:t>: </a:t>
            </a:r>
          </a:p>
          <a:p>
            <a:pPr marL="111125" lvl="3" indent="0">
              <a:lnSpc>
                <a:spcPct val="107000"/>
              </a:lnSpc>
              <a:spcBef>
                <a:spcPts val="0"/>
              </a:spcBef>
              <a:buNone/>
            </a:pPr>
            <a:endParaRPr lang="en-GB" sz="900" dirty="0">
              <a:ea typeface="Calibri" panose="020F0502020204030204" pitchFamily="34" charset="0"/>
              <a:cs typeface="Calibri" panose="020F0502020204030204" pitchFamily="34" charset="0"/>
            </a:endParaRPr>
          </a:p>
          <a:p>
            <a:pPr marL="682625" lvl="4" indent="-450850">
              <a:lnSpc>
                <a:spcPct val="107000"/>
              </a:lnSpc>
              <a:spcBef>
                <a:spcPts val="0"/>
              </a:spcBef>
            </a:pPr>
            <a:r>
              <a:rPr lang="en-GB" sz="2000" dirty="0">
                <a:ea typeface="Calibri" panose="020F0502020204030204" pitchFamily="34" charset="0"/>
                <a:cs typeface="Calibri" panose="020F0502020204030204" pitchFamily="34" charset="0"/>
              </a:rPr>
              <a:t>The parties met several times, with the County refusing to consider wage increases. </a:t>
            </a:r>
          </a:p>
          <a:p>
            <a:pPr marL="682625" lvl="4" indent="-450850">
              <a:lnSpc>
                <a:spcPct val="107000"/>
              </a:lnSpc>
              <a:spcBef>
                <a:spcPts val="0"/>
              </a:spcBef>
            </a:pPr>
            <a:endParaRPr lang="en-GB" sz="900" dirty="0">
              <a:ea typeface="Calibri" panose="020F0502020204030204" pitchFamily="34" charset="0"/>
              <a:cs typeface="Calibri" panose="020F0502020204030204" pitchFamily="34" charset="0"/>
            </a:endParaRPr>
          </a:p>
          <a:p>
            <a:pPr marL="682625" lvl="4" indent="-450850">
              <a:lnSpc>
                <a:spcPct val="107000"/>
              </a:lnSpc>
              <a:spcBef>
                <a:spcPts val="0"/>
              </a:spcBef>
            </a:pPr>
            <a:r>
              <a:rPr lang="en-GB" sz="2000" dirty="0">
                <a:ea typeface="Calibri" panose="020F0502020204030204" pitchFamily="34" charset="0"/>
                <a:cs typeface="Calibri" panose="020F0502020204030204" pitchFamily="34" charset="0"/>
              </a:rPr>
              <a:t>In subsequent correspondence, County stated that although it was not required to bargain the EMD Certification requirement, it remained willing to engage in effects bargaining. The Union did not request effects bargaining.</a:t>
            </a:r>
          </a:p>
        </p:txBody>
      </p:sp>
      <p:sp>
        <p:nvSpPr>
          <p:cNvPr id="4" name="Slide Number Placeholder 3">
            <a:extLst>
              <a:ext uri="{FF2B5EF4-FFF2-40B4-BE49-F238E27FC236}">
                <a16:creationId xmlns:a16="http://schemas.microsoft.com/office/drawing/2014/main" id="{B7086732-70D0-7745-9AD2-7A47C5D9F7A7}"/>
              </a:ext>
            </a:extLst>
          </p:cNvPr>
          <p:cNvSpPr>
            <a:spLocks noGrp="1"/>
          </p:cNvSpPr>
          <p:nvPr>
            <p:ph type="sldNum" sz="quarter" idx="12"/>
          </p:nvPr>
        </p:nvSpPr>
        <p:spPr/>
        <p:txBody>
          <a:bodyPr/>
          <a:lstStyle/>
          <a:p>
            <a:fld id="{76EFBEE3-2A9E-304D-B391-B568C310982A}" type="slidenum">
              <a:rPr lang="en-US" smtClean="0"/>
              <a:pPr/>
              <a:t>27</a:t>
            </a:fld>
            <a:endParaRPr lang="en-US"/>
          </a:p>
        </p:txBody>
      </p:sp>
      <p:sp>
        <p:nvSpPr>
          <p:cNvPr id="7" name="Title 1">
            <a:extLst>
              <a:ext uri="{FF2B5EF4-FFF2-40B4-BE49-F238E27FC236}">
                <a16:creationId xmlns:a16="http://schemas.microsoft.com/office/drawing/2014/main" id="{DC1AAACE-F42D-5D4D-A354-E31B2CA64893}"/>
              </a:ext>
            </a:extLst>
          </p:cNvPr>
          <p:cNvSpPr>
            <a:spLocks noGrp="1"/>
          </p:cNvSpPr>
          <p:nvPr>
            <p:ph type="title"/>
          </p:nvPr>
        </p:nvSpPr>
        <p:spPr>
          <a:xfrm>
            <a:off x="2446638" y="80388"/>
            <a:ext cx="9401432" cy="693336"/>
          </a:xfrm>
        </p:spPr>
        <p:txBody>
          <a:bodyPr>
            <a:noAutofit/>
          </a:bodyPr>
          <a:lstStyle/>
          <a:p>
            <a:pPr marR="0" lvl="0">
              <a:lnSpc>
                <a:spcPct val="107000"/>
              </a:lnSpc>
              <a:spcBef>
                <a:spcPts val="0"/>
              </a:spcBef>
              <a:spcAft>
                <a:spcPts val="800"/>
              </a:spcAft>
            </a:pPr>
            <a:r>
              <a:rPr lang="en-GB" sz="3600" b="1" dirty="0">
                <a:ea typeface="Calibri" panose="020F0502020204030204" pitchFamily="34" charset="0"/>
                <a:cs typeface="Calibri" panose="020F0502020204030204" pitchFamily="34" charset="0"/>
              </a:rPr>
              <a:t>SURFACE BARGAINING VIOLATES MMBA</a:t>
            </a:r>
            <a:endParaRPr lang="en-US" sz="3600" dirty="0">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5775522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4FC472B-6047-C446-895B-6D63DB7804EE}"/>
              </a:ext>
            </a:extLst>
          </p:cNvPr>
          <p:cNvSpPr>
            <a:spLocks noGrp="1"/>
          </p:cNvSpPr>
          <p:nvPr>
            <p:ph idx="1"/>
          </p:nvPr>
        </p:nvSpPr>
        <p:spPr>
          <a:xfrm>
            <a:off x="2273969" y="773724"/>
            <a:ext cx="9638092" cy="5503723"/>
          </a:xfrm>
        </p:spPr>
        <p:txBody>
          <a:bodyPr>
            <a:normAutofit fontScale="92500"/>
          </a:bodyPr>
          <a:lstStyle/>
          <a:p>
            <a:pPr marL="119062" marR="0" lvl="2" indent="0" algn="l" defTabSz="914400" rtl="0" eaLnBrk="1" fontAlgn="auto" latinLnBrk="0" hangingPunct="1">
              <a:lnSpc>
                <a:spcPct val="107000"/>
              </a:lnSpc>
              <a:spcBef>
                <a:spcPts val="0"/>
              </a:spcBef>
              <a:spcAft>
                <a:spcPts val="0"/>
              </a:spcAft>
              <a:buClrTx/>
              <a:buSzTx/>
              <a:buFont typeface="Arial" panose="020B0604020202020204" pitchFamily="34" charset="0"/>
              <a:buNone/>
              <a:tabLst/>
              <a:defRPr/>
            </a:pPr>
            <a:r>
              <a:rPr kumimoji="0" lang="en-GB" sz="2800" b="0" i="1" u="none" strike="noStrike" kern="1200" cap="none" spc="0" normalizeH="0" baseline="0" noProof="0" dirty="0">
                <a:ln>
                  <a:noFill/>
                </a:ln>
                <a:effectLst/>
                <a:uLnTx/>
                <a:uFillTx/>
                <a:ea typeface="Calibri" panose="020F0502020204030204" pitchFamily="34" charset="0"/>
                <a:cs typeface="Calibri" panose="020F0502020204030204" pitchFamily="34" charset="0"/>
              </a:rPr>
              <a:t>United Public Employees, Inc. v. County of Sacramento, </a:t>
            </a:r>
          </a:p>
          <a:p>
            <a:pPr marL="119062" marR="0" lvl="2" indent="0" algn="l" defTabSz="914400" rtl="0" eaLnBrk="1" fontAlgn="auto" latinLnBrk="0" hangingPunct="1">
              <a:lnSpc>
                <a:spcPct val="107000"/>
              </a:lnSpc>
              <a:spcBef>
                <a:spcPts val="0"/>
              </a:spcBef>
              <a:spcAft>
                <a:spcPts val="0"/>
              </a:spcAft>
              <a:buClrTx/>
              <a:buSzTx/>
              <a:buFont typeface="Arial" panose="020B0604020202020204" pitchFamily="34" charset="0"/>
              <a:buNone/>
              <a:tabLst/>
              <a:defRPr/>
            </a:pPr>
            <a:r>
              <a:rPr kumimoji="0" lang="en-GB" sz="2800" b="0" i="0" u="none" strike="noStrike" kern="1200" cap="none" spc="0" normalizeH="0" baseline="0" noProof="0" dirty="0">
                <a:ln>
                  <a:noFill/>
                </a:ln>
                <a:effectLst/>
                <a:uLnTx/>
                <a:uFillTx/>
                <a:ea typeface="Calibri" panose="020F0502020204030204" pitchFamily="34" charset="0"/>
                <a:cs typeface="Calibri" panose="020F0502020204030204" pitchFamily="34" charset="0"/>
              </a:rPr>
              <a:t>Decision 2745-M (Issued 9/18/20)</a:t>
            </a:r>
          </a:p>
          <a:p>
            <a:pPr marL="111125" lvl="3" indent="0">
              <a:lnSpc>
                <a:spcPct val="107000"/>
              </a:lnSpc>
              <a:spcBef>
                <a:spcPts val="0"/>
              </a:spcBef>
              <a:buNone/>
            </a:pPr>
            <a:endParaRPr lang="en-GB" sz="1700" dirty="0">
              <a:ea typeface="Calibri" panose="020F0502020204030204" pitchFamily="34" charset="0"/>
              <a:cs typeface="Calibri" panose="020F0502020204030204" pitchFamily="34" charset="0"/>
            </a:endParaRPr>
          </a:p>
          <a:p>
            <a:pPr marL="111125" lvl="3" indent="0">
              <a:lnSpc>
                <a:spcPct val="107000"/>
              </a:lnSpc>
              <a:spcBef>
                <a:spcPts val="0"/>
              </a:spcBef>
              <a:buNone/>
            </a:pPr>
            <a:r>
              <a:rPr lang="en-GB" sz="2400" b="1" dirty="0">
                <a:ea typeface="Calibri" panose="020F0502020204030204" pitchFamily="34" charset="0"/>
                <a:cs typeface="Calibri" panose="020F0502020204030204" pitchFamily="34" charset="0"/>
              </a:rPr>
              <a:t>Issue: </a:t>
            </a:r>
          </a:p>
          <a:p>
            <a:pPr marL="454025" lvl="3" indent="-342900">
              <a:lnSpc>
                <a:spcPct val="107000"/>
              </a:lnSpc>
              <a:spcBef>
                <a:spcPts val="0"/>
              </a:spcBef>
            </a:pPr>
            <a:r>
              <a:rPr lang="en-GB" sz="2200" dirty="0">
                <a:ea typeface="Calibri" panose="020F0502020204030204" pitchFamily="34" charset="0"/>
                <a:cs typeface="Calibri" panose="020F0502020204030204" pitchFamily="34" charset="0"/>
              </a:rPr>
              <a:t>Whether the County violated its duty to meet and confer in good faith with Union over proposed revisions to class specifications. </a:t>
            </a:r>
          </a:p>
          <a:p>
            <a:pPr marL="111125" lvl="3" indent="0">
              <a:lnSpc>
                <a:spcPct val="107000"/>
              </a:lnSpc>
              <a:spcBef>
                <a:spcPts val="0"/>
              </a:spcBef>
              <a:buNone/>
            </a:pPr>
            <a:endParaRPr lang="en-GB" sz="2400" dirty="0">
              <a:ea typeface="Calibri" panose="020F0502020204030204" pitchFamily="34" charset="0"/>
              <a:cs typeface="Calibri" panose="020F0502020204030204" pitchFamily="34" charset="0"/>
            </a:endParaRPr>
          </a:p>
          <a:p>
            <a:pPr marL="111125" lvl="3" indent="0">
              <a:lnSpc>
                <a:spcPct val="107000"/>
              </a:lnSpc>
              <a:spcBef>
                <a:spcPts val="0"/>
              </a:spcBef>
              <a:buNone/>
            </a:pPr>
            <a:r>
              <a:rPr lang="en-GB" sz="2400" b="1" dirty="0">
                <a:ea typeface="Calibri" panose="020F0502020204030204" pitchFamily="34" charset="0"/>
                <a:cs typeface="Calibri" panose="020F0502020204030204" pitchFamily="34" charset="0"/>
              </a:rPr>
              <a:t>Decision</a:t>
            </a:r>
            <a:r>
              <a:rPr lang="en-GB" sz="2400" dirty="0">
                <a:ea typeface="Calibri" panose="020F0502020204030204" pitchFamily="34" charset="0"/>
                <a:cs typeface="Calibri" panose="020F0502020204030204" pitchFamily="34" charset="0"/>
              </a:rPr>
              <a:t>: </a:t>
            </a:r>
            <a:endParaRPr lang="en-GB" sz="2400" dirty="0">
              <a:effectLst/>
              <a:ea typeface="Calibri" panose="020F0502020204030204" pitchFamily="34" charset="0"/>
              <a:cs typeface="Times New Roman" panose="02020603050405020304" pitchFamily="18" charset="0"/>
            </a:endParaRPr>
          </a:p>
          <a:p>
            <a:pPr marR="0" lvl="1" indent="-566738">
              <a:lnSpc>
                <a:spcPct val="107000"/>
              </a:lnSpc>
              <a:spcBef>
                <a:spcPts val="0"/>
              </a:spcBef>
              <a:spcAft>
                <a:spcPts val="0"/>
              </a:spcAft>
            </a:pPr>
            <a:r>
              <a:rPr lang="en-GB" sz="2200" dirty="0">
                <a:ea typeface="Calibri" panose="020F0502020204030204" pitchFamily="34" charset="0"/>
                <a:cs typeface="Times New Roman" panose="02020603050405020304" pitchFamily="18" charset="0"/>
              </a:rPr>
              <a:t>E</a:t>
            </a:r>
            <a:r>
              <a:rPr lang="en-GB" sz="2200" dirty="0">
                <a:effectLst/>
                <a:ea typeface="Calibri" panose="020F0502020204030204" pitchFamily="34" charset="0"/>
                <a:cs typeface="Times New Roman" panose="02020603050405020304" pitchFamily="18" charset="0"/>
              </a:rPr>
              <a:t>mployer violated its obligation to meet and confer in good faith under the MMBA by engaging in surface bargaining over revisions to the airport operations dispatcher class specification. </a:t>
            </a:r>
          </a:p>
          <a:p>
            <a:pPr marR="0" lvl="1" indent="-566738">
              <a:lnSpc>
                <a:spcPct val="107000"/>
              </a:lnSpc>
              <a:spcBef>
                <a:spcPts val="0"/>
              </a:spcBef>
              <a:spcAft>
                <a:spcPts val="0"/>
              </a:spcAft>
            </a:pPr>
            <a:r>
              <a:rPr lang="en-GB" sz="2200" dirty="0">
                <a:effectLst/>
                <a:ea typeface="Calibri" panose="020F0502020204030204" pitchFamily="34" charset="0"/>
                <a:cs typeface="Times New Roman" panose="02020603050405020304" pitchFamily="18" charset="0"/>
              </a:rPr>
              <a:t>PERB issued cease and desist and make whole orders, directing employer to rescind the certification requirement and to meet and confer in good faith with the union over revisions to the pertinent class specification.</a:t>
            </a:r>
          </a:p>
        </p:txBody>
      </p:sp>
      <p:sp>
        <p:nvSpPr>
          <p:cNvPr id="4" name="Slide Number Placeholder 3">
            <a:extLst>
              <a:ext uri="{FF2B5EF4-FFF2-40B4-BE49-F238E27FC236}">
                <a16:creationId xmlns:a16="http://schemas.microsoft.com/office/drawing/2014/main" id="{B7086732-70D0-7745-9AD2-7A47C5D9F7A7}"/>
              </a:ext>
            </a:extLst>
          </p:cNvPr>
          <p:cNvSpPr>
            <a:spLocks noGrp="1"/>
          </p:cNvSpPr>
          <p:nvPr>
            <p:ph type="sldNum" sz="quarter" idx="12"/>
          </p:nvPr>
        </p:nvSpPr>
        <p:spPr/>
        <p:txBody>
          <a:bodyPr/>
          <a:lstStyle/>
          <a:p>
            <a:fld id="{76EFBEE3-2A9E-304D-B391-B568C310982A}" type="slidenum">
              <a:rPr lang="en-US" smtClean="0"/>
              <a:pPr/>
              <a:t>28</a:t>
            </a:fld>
            <a:endParaRPr lang="en-US"/>
          </a:p>
        </p:txBody>
      </p:sp>
      <p:sp>
        <p:nvSpPr>
          <p:cNvPr id="7" name="Title 1">
            <a:extLst>
              <a:ext uri="{FF2B5EF4-FFF2-40B4-BE49-F238E27FC236}">
                <a16:creationId xmlns:a16="http://schemas.microsoft.com/office/drawing/2014/main" id="{E82A77BC-12E4-2144-B21A-EF649D890CE8}"/>
              </a:ext>
            </a:extLst>
          </p:cNvPr>
          <p:cNvSpPr>
            <a:spLocks noGrp="1"/>
          </p:cNvSpPr>
          <p:nvPr>
            <p:ph type="title"/>
          </p:nvPr>
        </p:nvSpPr>
        <p:spPr>
          <a:xfrm>
            <a:off x="2446638" y="80388"/>
            <a:ext cx="9401432" cy="693336"/>
          </a:xfrm>
        </p:spPr>
        <p:txBody>
          <a:bodyPr>
            <a:noAutofit/>
          </a:bodyPr>
          <a:lstStyle/>
          <a:p>
            <a:pPr marR="0" lvl="0">
              <a:lnSpc>
                <a:spcPct val="107000"/>
              </a:lnSpc>
              <a:spcBef>
                <a:spcPts val="0"/>
              </a:spcBef>
              <a:spcAft>
                <a:spcPts val="800"/>
              </a:spcAft>
            </a:pPr>
            <a:r>
              <a:rPr lang="en-GB" sz="3600" b="1" dirty="0">
                <a:ea typeface="Calibri" panose="020F0502020204030204" pitchFamily="34" charset="0"/>
                <a:cs typeface="Calibri" panose="020F0502020204030204" pitchFamily="34" charset="0"/>
              </a:rPr>
              <a:t>SURFACE BARGAINING VIOLATES MMBA</a:t>
            </a:r>
            <a:endParaRPr lang="en-US" sz="3600" dirty="0">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91017567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D2C981-8D2D-5542-B255-573A6CFCD206}"/>
              </a:ext>
            </a:extLst>
          </p:cNvPr>
          <p:cNvSpPr>
            <a:spLocks noGrp="1"/>
          </p:cNvSpPr>
          <p:nvPr>
            <p:ph type="title"/>
          </p:nvPr>
        </p:nvSpPr>
        <p:spPr>
          <a:xfrm>
            <a:off x="2318657" y="200635"/>
            <a:ext cx="9373003" cy="598702"/>
          </a:xfrm>
        </p:spPr>
        <p:txBody>
          <a:bodyPr>
            <a:noAutofit/>
          </a:bodyPr>
          <a:lstStyle/>
          <a:p>
            <a:pPr marR="0" lvl="0">
              <a:lnSpc>
                <a:spcPct val="107000"/>
              </a:lnSpc>
              <a:spcBef>
                <a:spcPts val="0"/>
              </a:spcBef>
              <a:spcAft>
                <a:spcPts val="800"/>
              </a:spcAft>
            </a:pPr>
            <a:r>
              <a:rPr lang="en-GB" sz="3000" b="1" dirty="0">
                <a:effectLst/>
                <a:ea typeface="Calibri" panose="020F0502020204030204" pitchFamily="34" charset="0"/>
                <a:cs typeface="Calibri" panose="020F0502020204030204" pitchFamily="34" charset="0"/>
              </a:rPr>
              <a:t>PERB CLAIMS JURISDICTION OVER PEACE OFFICERS</a:t>
            </a:r>
            <a:endParaRPr lang="en-US" sz="3000" dirty="0">
              <a:effectLst/>
              <a:ea typeface="Calibri" panose="020F0502020204030204" pitchFamily="34"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14FC472B-6047-C446-895B-6D63DB7804EE}"/>
              </a:ext>
            </a:extLst>
          </p:cNvPr>
          <p:cNvSpPr>
            <a:spLocks noGrp="1"/>
          </p:cNvSpPr>
          <p:nvPr>
            <p:ph idx="1"/>
          </p:nvPr>
        </p:nvSpPr>
        <p:spPr>
          <a:xfrm>
            <a:off x="2318657" y="799337"/>
            <a:ext cx="9873343" cy="5529046"/>
          </a:xfrm>
        </p:spPr>
        <p:txBody>
          <a:bodyPr>
            <a:normAutofit/>
          </a:bodyPr>
          <a:lstStyle/>
          <a:p>
            <a:pPr marL="119062" marR="0" lvl="2" indent="0" algn="l" defTabSz="914400" rtl="0" eaLnBrk="1" fontAlgn="auto" latinLnBrk="0" hangingPunct="1">
              <a:lnSpc>
                <a:spcPct val="107000"/>
              </a:lnSpc>
              <a:spcBef>
                <a:spcPts val="0"/>
              </a:spcBef>
              <a:spcAft>
                <a:spcPts val="0"/>
              </a:spcAft>
              <a:buClrTx/>
              <a:buSzTx/>
              <a:buFont typeface="Arial" panose="020B0604020202020204" pitchFamily="34" charset="0"/>
              <a:buNone/>
              <a:tabLst/>
              <a:defRPr/>
            </a:pPr>
            <a:r>
              <a:rPr kumimoji="0" lang="en-GB" sz="2400" b="0" i="1" u="none" strike="noStrike" kern="1200" cap="none" spc="0" normalizeH="0" baseline="0" noProof="0" dirty="0">
                <a:ln>
                  <a:noFill/>
                </a:ln>
                <a:effectLst/>
                <a:uLnTx/>
                <a:uFillTx/>
                <a:ea typeface="Calibri" panose="020F0502020204030204" pitchFamily="34" charset="0"/>
                <a:cs typeface="Calibri" panose="020F0502020204030204" pitchFamily="34" charset="0"/>
              </a:rPr>
              <a:t>Association of Orange County Deputy Sheriffs v. County of Orange, </a:t>
            </a:r>
            <a:r>
              <a:rPr kumimoji="0" lang="en-GB" sz="2400" b="0" i="0" u="none" strike="noStrike" kern="1200" cap="none" spc="0" normalizeH="0" baseline="0" noProof="0" dirty="0">
                <a:ln>
                  <a:noFill/>
                </a:ln>
                <a:effectLst/>
                <a:uLnTx/>
                <a:uFillTx/>
                <a:ea typeface="Calibri" panose="020F0502020204030204" pitchFamily="34" charset="0"/>
                <a:cs typeface="Calibri" panose="020F0502020204030204" pitchFamily="34" charset="0"/>
              </a:rPr>
              <a:t>Decision 2657-M (Issued 7/15/19)</a:t>
            </a:r>
          </a:p>
          <a:p>
            <a:pPr marL="119062" marR="0" lvl="2" indent="0" algn="l" defTabSz="914400" rtl="0" eaLnBrk="1" fontAlgn="auto" latinLnBrk="0" hangingPunct="1">
              <a:lnSpc>
                <a:spcPct val="107000"/>
              </a:lnSpc>
              <a:spcBef>
                <a:spcPts val="0"/>
              </a:spcBef>
              <a:spcAft>
                <a:spcPts val="0"/>
              </a:spcAft>
              <a:buClrTx/>
              <a:buSzTx/>
              <a:buFont typeface="Arial" panose="020B0604020202020204" pitchFamily="34" charset="0"/>
              <a:buNone/>
              <a:tabLst/>
              <a:defRPr/>
            </a:pPr>
            <a:endParaRPr lang="en-GB" sz="1100" dirty="0">
              <a:ea typeface="Calibri" panose="020F0502020204030204" pitchFamily="34" charset="0"/>
              <a:cs typeface="Calibri" panose="020F0502020204030204" pitchFamily="34" charset="0"/>
            </a:endParaRPr>
          </a:p>
          <a:p>
            <a:pPr marL="119062" lvl="2" indent="0">
              <a:lnSpc>
                <a:spcPct val="107000"/>
              </a:lnSpc>
              <a:spcBef>
                <a:spcPts val="0"/>
              </a:spcBef>
              <a:buNone/>
              <a:defRPr/>
            </a:pPr>
            <a:r>
              <a:rPr lang="en-GB" sz="2200" b="1" dirty="0">
                <a:cs typeface="Calibri" panose="020F0502020204030204" pitchFamily="34" charset="0"/>
              </a:rPr>
              <a:t>Facts:</a:t>
            </a:r>
            <a:endParaRPr lang="en-GB" sz="2200" dirty="0">
              <a:effectLst/>
              <a:ea typeface="Calibri" panose="020F0502020204030204" pitchFamily="34" charset="0"/>
              <a:cs typeface="Times New Roman" panose="02020603050405020304" pitchFamily="18" charset="0"/>
            </a:endParaRPr>
          </a:p>
          <a:p>
            <a:pPr marL="461962" marR="0" lvl="1" indent="-342900">
              <a:lnSpc>
                <a:spcPct val="107000"/>
              </a:lnSpc>
              <a:spcBef>
                <a:spcPts val="0"/>
              </a:spcBef>
              <a:spcAft>
                <a:spcPts val="0"/>
              </a:spcAft>
            </a:pPr>
            <a:r>
              <a:rPr lang="en-GB" sz="2000" dirty="0">
                <a:effectLst/>
                <a:ea typeface="Calibri" panose="020F0502020204030204" pitchFamily="34" charset="0"/>
                <a:cs typeface="Times New Roman" panose="02020603050405020304" pitchFamily="18" charset="0"/>
              </a:rPr>
              <a:t>The Association of Orange County Deputy Sheriffs (Association) was a bargaining unit composed of 1693 peace officers, as that term is defined in Penal Code 830.1, and 115 non-peace officers.  (Penal Code 830.1 defines persons who are peace officers to include deputy sheriffs and police officers.)</a:t>
            </a:r>
          </a:p>
          <a:p>
            <a:pPr marL="461962" marR="0" lvl="1" indent="-342900">
              <a:lnSpc>
                <a:spcPct val="107000"/>
              </a:lnSpc>
              <a:spcBef>
                <a:spcPts val="0"/>
              </a:spcBef>
              <a:spcAft>
                <a:spcPts val="0"/>
              </a:spcAft>
            </a:pPr>
            <a:r>
              <a:rPr lang="en-GB" sz="2000" dirty="0">
                <a:effectLst/>
                <a:ea typeface="Calibri" panose="020F0502020204030204" pitchFamily="34" charset="0"/>
                <a:cs typeface="Times New Roman" panose="02020603050405020304" pitchFamily="18" charset="0"/>
              </a:rPr>
              <a:t>In 2008, the County passed an ordinance creating an Office of Independent Review (OIR) to advise the Sheriff-Coroner regarding in-custody incidents involving death or serious injury and complaints against law enforcement personnel. </a:t>
            </a:r>
          </a:p>
          <a:p>
            <a:pPr marL="461962" marR="0" lvl="1" indent="-342900">
              <a:lnSpc>
                <a:spcPct val="107000"/>
              </a:lnSpc>
              <a:spcBef>
                <a:spcPts val="0"/>
              </a:spcBef>
              <a:spcAft>
                <a:spcPts val="0"/>
              </a:spcAft>
            </a:pPr>
            <a:r>
              <a:rPr lang="en-GB" sz="2000" dirty="0">
                <a:effectLst/>
                <a:ea typeface="Calibri" panose="020F0502020204030204" pitchFamily="34" charset="0"/>
                <a:cs typeface="Times New Roman" panose="02020603050405020304" pitchFamily="18" charset="0"/>
              </a:rPr>
              <a:t>In 2015, the County notified the Association of its intent to change its OIR ordinance to extend OIR authority to cover the District Attorney’s Office, among other changes.  </a:t>
            </a:r>
          </a:p>
          <a:p>
            <a:pPr marR="0" lvl="1" indent="-566738">
              <a:lnSpc>
                <a:spcPct val="107000"/>
              </a:lnSpc>
              <a:spcBef>
                <a:spcPts val="0"/>
              </a:spcBef>
              <a:spcAft>
                <a:spcPts val="0"/>
              </a:spcAft>
              <a:buFont typeface="Wingdings" panose="05000000000000000000" pitchFamily="2" charset="2"/>
              <a:buChar char="v"/>
            </a:pPr>
            <a:endParaRPr lang="en-US" sz="2400" dirty="0">
              <a:effectLst/>
              <a:ea typeface="Calibri" panose="020F050202020403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B7086732-70D0-7745-9AD2-7A47C5D9F7A7}"/>
              </a:ext>
            </a:extLst>
          </p:cNvPr>
          <p:cNvSpPr>
            <a:spLocks noGrp="1"/>
          </p:cNvSpPr>
          <p:nvPr>
            <p:ph type="sldNum" sz="quarter" idx="12"/>
          </p:nvPr>
        </p:nvSpPr>
        <p:spPr/>
        <p:txBody>
          <a:bodyPr/>
          <a:lstStyle/>
          <a:p>
            <a:fld id="{76EFBEE3-2A9E-304D-B391-B568C310982A}" type="slidenum">
              <a:rPr lang="en-US" smtClean="0"/>
              <a:pPr/>
              <a:t>29</a:t>
            </a:fld>
            <a:endParaRPr lang="en-US"/>
          </a:p>
        </p:txBody>
      </p:sp>
    </p:spTree>
    <p:extLst>
      <p:ext uri="{BB962C8B-B14F-4D97-AF65-F5344CB8AC3E}">
        <p14:creationId xmlns:p14="http://schemas.microsoft.com/office/powerpoint/2010/main" val="19725855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D2C981-8D2D-5542-B255-573A6CFCD206}"/>
              </a:ext>
            </a:extLst>
          </p:cNvPr>
          <p:cNvSpPr>
            <a:spLocks noGrp="1"/>
          </p:cNvSpPr>
          <p:nvPr>
            <p:ph type="title"/>
          </p:nvPr>
        </p:nvSpPr>
        <p:spPr>
          <a:xfrm>
            <a:off x="1998435" y="308919"/>
            <a:ext cx="9645099" cy="864960"/>
          </a:xfrm>
        </p:spPr>
        <p:txBody>
          <a:bodyPr>
            <a:noAutofit/>
          </a:bodyPr>
          <a:lstStyle/>
          <a:p>
            <a:pPr marL="457200" marR="0" lvl="1" indent="0" algn="l">
              <a:lnSpc>
                <a:spcPct val="107000"/>
              </a:lnSpc>
              <a:spcBef>
                <a:spcPts val="0"/>
              </a:spcBef>
              <a:spcAft>
                <a:spcPts val="0"/>
              </a:spcAft>
              <a:buNone/>
            </a:pPr>
            <a:r>
              <a:rPr lang="en-US" sz="3400" b="1" dirty="0">
                <a:solidFill>
                  <a:srgbClr val="0053A7"/>
                </a:solidFill>
                <a:effectLst/>
                <a:latin typeface="Century Gothic" panose="020B0502020202020204" pitchFamily="34" charset="0"/>
                <a:ea typeface="Calibri" panose="020F0502020204030204" pitchFamily="34" charset="0"/>
                <a:cs typeface="Calibri" panose="020F0502020204030204" pitchFamily="34" charset="0"/>
              </a:rPr>
              <a:t>INTRODUCTION TO THE CALIFORNIA</a:t>
            </a:r>
            <a:br>
              <a:rPr lang="en-US" sz="3400" b="1" dirty="0">
                <a:solidFill>
                  <a:srgbClr val="0053A7"/>
                </a:solidFill>
                <a:effectLst/>
                <a:latin typeface="Century Gothic" panose="020B0502020202020204" pitchFamily="34" charset="0"/>
                <a:ea typeface="Calibri" panose="020F0502020204030204" pitchFamily="34" charset="0"/>
                <a:cs typeface="Calibri" panose="020F0502020204030204" pitchFamily="34" charset="0"/>
              </a:rPr>
            </a:br>
            <a:r>
              <a:rPr lang="en-US" sz="3400" b="1" dirty="0">
                <a:solidFill>
                  <a:srgbClr val="0053A7"/>
                </a:solidFill>
                <a:effectLst/>
                <a:latin typeface="Century Gothic" panose="020B0502020202020204" pitchFamily="34" charset="0"/>
                <a:ea typeface="Calibri" panose="020F0502020204030204" pitchFamily="34" charset="0"/>
                <a:cs typeface="Calibri" panose="020F0502020204030204" pitchFamily="34" charset="0"/>
              </a:rPr>
              <a:t>PUBLIC EMPLOYMENT RELATIONS BOARD</a:t>
            </a:r>
            <a:endParaRPr lang="en-US" sz="3400" b="1" dirty="0">
              <a:solidFill>
                <a:srgbClr val="0053A7"/>
              </a:solidFill>
              <a:effectLst/>
              <a:latin typeface="Century Gothic" panose="020B0502020202020204" pitchFamily="34" charset="0"/>
              <a:ea typeface="Calibri" panose="020F0502020204030204" pitchFamily="34"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14FC472B-6047-C446-895B-6D63DB7804EE}"/>
              </a:ext>
            </a:extLst>
          </p:cNvPr>
          <p:cNvSpPr>
            <a:spLocks noGrp="1"/>
          </p:cNvSpPr>
          <p:nvPr>
            <p:ph idx="1"/>
          </p:nvPr>
        </p:nvSpPr>
        <p:spPr>
          <a:xfrm>
            <a:off x="2446638" y="1447800"/>
            <a:ext cx="9401432" cy="5101281"/>
          </a:xfrm>
        </p:spPr>
        <p:txBody>
          <a:bodyPr>
            <a:normAutofit/>
          </a:bodyPr>
          <a:lstStyle/>
          <a:p>
            <a:pPr>
              <a:lnSpc>
                <a:spcPct val="107000"/>
              </a:lnSpc>
              <a:spcBef>
                <a:spcPts val="0"/>
              </a:spcBef>
              <a:buFont typeface="Wingdings" panose="05000000000000000000" pitchFamily="2" charset="2"/>
              <a:buChar char="v"/>
            </a:pPr>
            <a:r>
              <a:rPr lang="en-US" b="1" dirty="0">
                <a:effectLst/>
                <a:ea typeface="Calibri" panose="020F0502020204030204" pitchFamily="34" charset="0"/>
                <a:cs typeface="Calibri" panose="020F0502020204030204" pitchFamily="34" charset="0"/>
              </a:rPr>
              <a:t>  CURRENT MEMBERS: </a:t>
            </a:r>
            <a:endParaRPr lang="en-US" dirty="0">
              <a:effectLst/>
              <a:ea typeface="Calibri" panose="020F0502020204030204" pitchFamily="34" charset="0"/>
              <a:cs typeface="Times New Roman" panose="02020603050405020304" pitchFamily="18" charset="0"/>
            </a:endParaRPr>
          </a:p>
          <a:p>
            <a:pPr marL="914400" lvl="1" indent="-457200">
              <a:lnSpc>
                <a:spcPct val="107000"/>
              </a:lnSpc>
              <a:spcBef>
                <a:spcPts val="0"/>
              </a:spcBef>
              <a:buFont typeface="+mj-lt"/>
              <a:buAutoNum type="arabicPeriod"/>
            </a:pPr>
            <a:r>
              <a:rPr lang="en-US" b="1" u="sng" dirty="0">
                <a:effectLst/>
                <a:ea typeface="Calibri" panose="020F0502020204030204" pitchFamily="34" charset="0"/>
                <a:cs typeface="Calibri" panose="020F0502020204030204" pitchFamily="34" charset="0"/>
              </a:rPr>
              <a:t>Eric Banks </a:t>
            </a:r>
            <a:r>
              <a:rPr lang="en-US" dirty="0">
                <a:effectLst/>
                <a:ea typeface="Calibri" panose="020F0502020204030204" pitchFamily="34" charset="0"/>
                <a:cs typeface="Calibri" panose="020F0502020204030204" pitchFamily="34" charset="0"/>
              </a:rPr>
              <a:t>(since 2015) – former labor organizer </a:t>
            </a:r>
            <a:endParaRPr lang="en-US" dirty="0">
              <a:ea typeface="Calibri" panose="020F0502020204030204" pitchFamily="34" charset="0"/>
              <a:cs typeface="Times New Roman" panose="02020603050405020304" pitchFamily="18" charset="0"/>
            </a:endParaRPr>
          </a:p>
          <a:p>
            <a:pPr marL="914400" lvl="1" indent="-457200">
              <a:lnSpc>
                <a:spcPct val="107000"/>
              </a:lnSpc>
              <a:spcBef>
                <a:spcPts val="0"/>
              </a:spcBef>
              <a:buFont typeface="+mj-lt"/>
              <a:buAutoNum type="arabicPeriod"/>
            </a:pPr>
            <a:r>
              <a:rPr lang="en-US" b="1" u="sng" dirty="0">
                <a:effectLst/>
                <a:ea typeface="Calibri" panose="020F0502020204030204" pitchFamily="34" charset="0"/>
                <a:cs typeface="Calibri" panose="020F0502020204030204" pitchFamily="34" charset="0"/>
              </a:rPr>
              <a:t>Arthur A. Krantz </a:t>
            </a:r>
            <a:r>
              <a:rPr lang="en-US" dirty="0">
                <a:effectLst/>
                <a:ea typeface="Calibri" panose="020F0502020204030204" pitchFamily="34" charset="0"/>
                <a:cs typeface="Calibri" panose="020F0502020204030204" pitchFamily="34" charset="0"/>
              </a:rPr>
              <a:t>(since Feb. 28, 2018) – former partner at  labor-side law firm </a:t>
            </a:r>
            <a:endParaRPr lang="en-US" dirty="0">
              <a:effectLst/>
              <a:ea typeface="Calibri" panose="020F0502020204030204" pitchFamily="34" charset="0"/>
              <a:cs typeface="Times New Roman" panose="02020603050405020304" pitchFamily="18" charset="0"/>
            </a:endParaRPr>
          </a:p>
          <a:p>
            <a:pPr marL="914400" lvl="1" indent="-457200">
              <a:lnSpc>
                <a:spcPct val="107000"/>
              </a:lnSpc>
              <a:spcBef>
                <a:spcPts val="0"/>
              </a:spcBef>
              <a:buFont typeface="+mj-lt"/>
              <a:buAutoNum type="arabicPeriod"/>
            </a:pPr>
            <a:r>
              <a:rPr lang="en-US" b="1" u="sng" dirty="0">
                <a:effectLst/>
                <a:ea typeface="Calibri" panose="020F0502020204030204" pitchFamily="34" charset="0"/>
                <a:cs typeface="Calibri" panose="020F0502020204030204" pitchFamily="34" charset="0"/>
              </a:rPr>
              <a:t>Erich Shiners </a:t>
            </a:r>
            <a:r>
              <a:rPr lang="en-US" dirty="0">
                <a:effectLst/>
                <a:ea typeface="Calibri" panose="020F0502020204030204" pitchFamily="34" charset="0"/>
                <a:cs typeface="Calibri" panose="020F0502020204030204" pitchFamily="34" charset="0"/>
              </a:rPr>
              <a:t>(since Feb. 28, 2018) – former partner at employer-side law firm  </a:t>
            </a:r>
            <a:endParaRPr lang="en-US" dirty="0">
              <a:effectLst/>
              <a:ea typeface="Calibri" panose="020F0502020204030204" pitchFamily="34" charset="0"/>
              <a:cs typeface="Times New Roman" panose="02020603050405020304" pitchFamily="18" charset="0"/>
            </a:endParaRPr>
          </a:p>
          <a:p>
            <a:pPr marL="914400" lvl="1" indent="-457200">
              <a:lnSpc>
                <a:spcPct val="107000"/>
              </a:lnSpc>
              <a:spcBef>
                <a:spcPts val="0"/>
              </a:spcBef>
              <a:buFont typeface="+mj-lt"/>
              <a:buAutoNum type="arabicPeriod"/>
            </a:pPr>
            <a:r>
              <a:rPr lang="en-US" b="1" u="sng" dirty="0">
                <a:effectLst/>
                <a:ea typeface="Calibri" panose="020F0502020204030204" pitchFamily="34" charset="0"/>
                <a:cs typeface="Calibri" panose="020F0502020204030204" pitchFamily="34" charset="0"/>
              </a:rPr>
              <a:t>Lou Paulson </a:t>
            </a:r>
            <a:r>
              <a:rPr lang="en-US" dirty="0">
                <a:effectLst/>
                <a:ea typeface="Calibri" panose="020F0502020204030204" pitchFamily="34" charset="0"/>
                <a:cs typeface="Calibri" panose="020F0502020204030204" pitchFamily="34" charset="0"/>
              </a:rPr>
              <a:t>(since Feb. 6, 2019) – immediate past president of Cal. Professional Fire Fighters Association; former member of the Executive Board of the Cal. Federation of Labor.</a:t>
            </a:r>
            <a:endParaRPr lang="en-US" dirty="0">
              <a:effectLst/>
              <a:ea typeface="Calibri" panose="020F0502020204030204" pitchFamily="34" charset="0"/>
              <a:cs typeface="Times New Roman" panose="02020603050405020304" pitchFamily="18" charset="0"/>
            </a:endParaRPr>
          </a:p>
          <a:p>
            <a:pPr marL="0" lvl="1" indent="-53975">
              <a:lnSpc>
                <a:spcPct val="107000"/>
              </a:lnSpc>
              <a:spcBef>
                <a:spcPts val="0"/>
              </a:spcBef>
              <a:spcAft>
                <a:spcPts val="800"/>
              </a:spcAft>
              <a:buFont typeface="Wingdings" panose="05000000000000000000" pitchFamily="2" charset="2"/>
              <a:buChar char="v"/>
            </a:pPr>
            <a:r>
              <a:rPr lang="en-US" sz="2000" dirty="0">
                <a:effectLst/>
                <a:ea typeface="Calibri" panose="020F0502020204030204" pitchFamily="34" charset="0"/>
                <a:cs typeface="Calibri" panose="020F0502020204030204" pitchFamily="34" charset="0"/>
              </a:rPr>
              <a:t>  </a:t>
            </a:r>
            <a:r>
              <a:rPr lang="en-US" sz="2800" dirty="0">
                <a:effectLst/>
                <a:ea typeface="Calibri" panose="020F0502020204030204" pitchFamily="34" charset="0"/>
                <a:cs typeface="Calibri" panose="020F0502020204030204" pitchFamily="34" charset="0"/>
              </a:rPr>
              <a:t>Five seats total – the fifth board seat remains open. </a:t>
            </a:r>
            <a:endParaRPr lang="en-US" sz="2800" dirty="0">
              <a:effectLst/>
              <a:ea typeface="Calibri" panose="020F0502020204030204" pitchFamily="34" charset="0"/>
              <a:cs typeface="Times New Roman" panose="02020603050405020304" pitchFamily="18" charset="0"/>
            </a:endParaRPr>
          </a:p>
          <a:p>
            <a:endParaRPr lang="en-US" dirty="0"/>
          </a:p>
        </p:txBody>
      </p:sp>
      <p:sp>
        <p:nvSpPr>
          <p:cNvPr id="4" name="Slide Number Placeholder 3">
            <a:extLst>
              <a:ext uri="{FF2B5EF4-FFF2-40B4-BE49-F238E27FC236}">
                <a16:creationId xmlns:a16="http://schemas.microsoft.com/office/drawing/2014/main" id="{B7086732-70D0-7745-9AD2-7A47C5D9F7A7}"/>
              </a:ext>
            </a:extLst>
          </p:cNvPr>
          <p:cNvSpPr>
            <a:spLocks noGrp="1"/>
          </p:cNvSpPr>
          <p:nvPr>
            <p:ph type="sldNum" sz="quarter" idx="12"/>
          </p:nvPr>
        </p:nvSpPr>
        <p:spPr/>
        <p:txBody>
          <a:bodyPr/>
          <a:lstStyle/>
          <a:p>
            <a:fld id="{76EFBEE3-2A9E-304D-B391-B568C310982A}" type="slidenum">
              <a:rPr lang="en-US" smtClean="0"/>
              <a:pPr/>
              <a:t>3</a:t>
            </a:fld>
            <a:endParaRPr lang="en-US"/>
          </a:p>
        </p:txBody>
      </p:sp>
    </p:spTree>
    <p:extLst>
      <p:ext uri="{BB962C8B-B14F-4D97-AF65-F5344CB8AC3E}">
        <p14:creationId xmlns:p14="http://schemas.microsoft.com/office/powerpoint/2010/main" val="319500063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4FC472B-6047-C446-895B-6D63DB7804EE}"/>
              </a:ext>
            </a:extLst>
          </p:cNvPr>
          <p:cNvSpPr>
            <a:spLocks noGrp="1"/>
          </p:cNvSpPr>
          <p:nvPr>
            <p:ph idx="1"/>
          </p:nvPr>
        </p:nvSpPr>
        <p:spPr>
          <a:xfrm>
            <a:off x="2318657" y="799337"/>
            <a:ext cx="9873343" cy="5693537"/>
          </a:xfrm>
        </p:spPr>
        <p:txBody>
          <a:bodyPr>
            <a:normAutofit/>
          </a:bodyPr>
          <a:lstStyle/>
          <a:p>
            <a:pPr marL="119062" marR="0" lvl="2" indent="0" algn="l" defTabSz="914400" rtl="0" eaLnBrk="1" fontAlgn="auto" latinLnBrk="0" hangingPunct="1">
              <a:lnSpc>
                <a:spcPct val="107000"/>
              </a:lnSpc>
              <a:spcBef>
                <a:spcPts val="0"/>
              </a:spcBef>
              <a:spcAft>
                <a:spcPts val="0"/>
              </a:spcAft>
              <a:buClrTx/>
              <a:buSzTx/>
              <a:buFont typeface="Arial" panose="020B0604020202020204" pitchFamily="34" charset="0"/>
              <a:buNone/>
              <a:tabLst/>
              <a:defRPr/>
            </a:pPr>
            <a:r>
              <a:rPr kumimoji="0" lang="en-GB" sz="2400" b="0" i="1" u="none" strike="noStrike" kern="1200" cap="none" spc="0" normalizeH="0" baseline="0" noProof="0" dirty="0">
                <a:ln>
                  <a:noFill/>
                </a:ln>
                <a:effectLst/>
                <a:uLnTx/>
                <a:uFillTx/>
                <a:ea typeface="Calibri" panose="020F0502020204030204" pitchFamily="34" charset="0"/>
                <a:cs typeface="Calibri" panose="020F0502020204030204" pitchFamily="34" charset="0"/>
              </a:rPr>
              <a:t>Association of Orange County Deputy Sheriffs v. County of Orange, </a:t>
            </a:r>
            <a:r>
              <a:rPr kumimoji="0" lang="en-GB" sz="2400" b="0" i="0" u="none" strike="noStrike" kern="1200" cap="none" spc="0" normalizeH="0" baseline="0" noProof="0" dirty="0">
                <a:ln>
                  <a:noFill/>
                </a:ln>
                <a:effectLst/>
                <a:uLnTx/>
                <a:uFillTx/>
                <a:ea typeface="Calibri" panose="020F0502020204030204" pitchFamily="34" charset="0"/>
                <a:cs typeface="Calibri" panose="020F0502020204030204" pitchFamily="34" charset="0"/>
              </a:rPr>
              <a:t>Decision 2657-M (Issued 7/15/19)</a:t>
            </a:r>
          </a:p>
          <a:p>
            <a:pPr marL="119062" marR="0" lvl="2" indent="0" algn="l" defTabSz="914400" rtl="0" eaLnBrk="1" fontAlgn="auto" latinLnBrk="0" hangingPunct="1">
              <a:lnSpc>
                <a:spcPct val="107000"/>
              </a:lnSpc>
              <a:spcBef>
                <a:spcPts val="0"/>
              </a:spcBef>
              <a:spcAft>
                <a:spcPts val="0"/>
              </a:spcAft>
              <a:buClrTx/>
              <a:buSzTx/>
              <a:buFont typeface="Arial" panose="020B0604020202020204" pitchFamily="34" charset="0"/>
              <a:buNone/>
              <a:tabLst/>
              <a:defRPr/>
            </a:pPr>
            <a:endParaRPr lang="en-GB" sz="800" dirty="0">
              <a:ea typeface="Calibri" panose="020F0502020204030204" pitchFamily="34" charset="0"/>
              <a:cs typeface="Calibri" panose="020F0502020204030204" pitchFamily="34" charset="0"/>
            </a:endParaRPr>
          </a:p>
          <a:p>
            <a:pPr marL="119062" marR="0" lvl="2" indent="0" algn="l" defTabSz="914400" rtl="0" eaLnBrk="1" fontAlgn="auto" latinLnBrk="0" hangingPunct="1">
              <a:lnSpc>
                <a:spcPct val="107000"/>
              </a:lnSpc>
              <a:spcBef>
                <a:spcPts val="0"/>
              </a:spcBef>
              <a:spcAft>
                <a:spcPts val="0"/>
              </a:spcAft>
              <a:buClrTx/>
              <a:buSzTx/>
              <a:buFont typeface="Arial" panose="020B0604020202020204" pitchFamily="34" charset="0"/>
              <a:buNone/>
              <a:tabLst/>
              <a:defRPr/>
            </a:pPr>
            <a:endParaRPr lang="en-GB" sz="800" dirty="0">
              <a:ea typeface="Calibri" panose="020F0502020204030204" pitchFamily="34" charset="0"/>
              <a:cs typeface="Calibri" panose="020F0502020204030204" pitchFamily="34" charset="0"/>
            </a:endParaRPr>
          </a:p>
          <a:p>
            <a:pPr marL="119062" lvl="2" indent="0">
              <a:lnSpc>
                <a:spcPct val="107000"/>
              </a:lnSpc>
              <a:spcBef>
                <a:spcPts val="0"/>
              </a:spcBef>
              <a:buNone/>
              <a:defRPr/>
            </a:pPr>
            <a:r>
              <a:rPr lang="en-GB" sz="2400" b="1" dirty="0">
                <a:cs typeface="Calibri" panose="020F0502020204030204" pitchFamily="34" charset="0"/>
              </a:rPr>
              <a:t>Facts (cont.):</a:t>
            </a:r>
          </a:p>
          <a:p>
            <a:pPr marL="119062" lvl="2" indent="0">
              <a:lnSpc>
                <a:spcPct val="107000"/>
              </a:lnSpc>
              <a:spcBef>
                <a:spcPts val="0"/>
              </a:spcBef>
              <a:buNone/>
              <a:defRPr/>
            </a:pPr>
            <a:endParaRPr lang="en-GB" sz="900" dirty="0">
              <a:effectLst/>
              <a:ea typeface="Calibri" panose="020F0502020204030204" pitchFamily="34" charset="0"/>
              <a:cs typeface="Times New Roman" panose="02020603050405020304" pitchFamily="18" charset="0"/>
            </a:endParaRPr>
          </a:p>
          <a:p>
            <a:pPr marL="461962" lvl="1" indent="-342900">
              <a:lnSpc>
                <a:spcPct val="107000"/>
              </a:lnSpc>
              <a:spcBef>
                <a:spcPts val="0"/>
              </a:spcBef>
            </a:pPr>
            <a:r>
              <a:rPr lang="en-GB" sz="2200" dirty="0">
                <a:effectLst/>
                <a:ea typeface="Calibri" panose="020F0502020204030204" pitchFamily="34" charset="0"/>
                <a:cs typeface="Times New Roman" panose="02020603050405020304" pitchFamily="18" charset="0"/>
              </a:rPr>
              <a:t>The Association argued that the decision to change the OIR ordinance and the effects of the decision were matters within the scope of representation.  </a:t>
            </a:r>
          </a:p>
          <a:p>
            <a:pPr marL="461962" lvl="1" indent="-342900">
              <a:lnSpc>
                <a:spcPct val="107000"/>
              </a:lnSpc>
              <a:spcBef>
                <a:spcPts val="0"/>
              </a:spcBef>
            </a:pPr>
            <a:endParaRPr lang="en-GB" sz="900" dirty="0">
              <a:effectLst/>
              <a:ea typeface="Calibri" panose="020F0502020204030204" pitchFamily="34" charset="0"/>
              <a:cs typeface="Times New Roman" panose="02020603050405020304" pitchFamily="18" charset="0"/>
            </a:endParaRPr>
          </a:p>
          <a:p>
            <a:pPr marL="461962" lvl="1" indent="-342900">
              <a:lnSpc>
                <a:spcPct val="107000"/>
              </a:lnSpc>
              <a:spcBef>
                <a:spcPts val="0"/>
              </a:spcBef>
            </a:pPr>
            <a:r>
              <a:rPr lang="en-GB" sz="2200" dirty="0">
                <a:effectLst/>
                <a:ea typeface="Calibri" panose="020F0502020204030204" pitchFamily="34" charset="0"/>
                <a:cs typeface="Times New Roman" panose="02020603050405020304" pitchFamily="18" charset="0"/>
              </a:rPr>
              <a:t>In December 2015, the County implemented changes to the OIR without meeting and conferring with the Association.  </a:t>
            </a:r>
          </a:p>
          <a:p>
            <a:pPr marL="461962" lvl="1" indent="-342900">
              <a:lnSpc>
                <a:spcPct val="107000"/>
              </a:lnSpc>
              <a:spcBef>
                <a:spcPts val="0"/>
              </a:spcBef>
            </a:pPr>
            <a:endParaRPr lang="en-GB" sz="900" dirty="0">
              <a:effectLst/>
              <a:ea typeface="Calibri" panose="020F0502020204030204" pitchFamily="34" charset="0"/>
              <a:cs typeface="Times New Roman" panose="02020603050405020304" pitchFamily="18" charset="0"/>
            </a:endParaRPr>
          </a:p>
          <a:p>
            <a:pPr marL="461962" lvl="1" indent="-342900">
              <a:lnSpc>
                <a:spcPct val="107000"/>
              </a:lnSpc>
              <a:spcBef>
                <a:spcPts val="0"/>
              </a:spcBef>
            </a:pPr>
            <a:r>
              <a:rPr lang="en-GB" sz="2200" dirty="0">
                <a:effectLst/>
                <a:ea typeface="Calibri" panose="020F0502020204030204" pitchFamily="34" charset="0"/>
                <a:cs typeface="Times New Roman" panose="02020603050405020304" pitchFamily="18" charset="0"/>
              </a:rPr>
              <a:t>The Association filed an Unfair Practice Charge.</a:t>
            </a:r>
          </a:p>
          <a:p>
            <a:pPr marL="461962" lvl="1" indent="-342900">
              <a:lnSpc>
                <a:spcPct val="107000"/>
              </a:lnSpc>
              <a:spcBef>
                <a:spcPts val="0"/>
              </a:spcBef>
            </a:pPr>
            <a:endParaRPr lang="en-GB" sz="900" dirty="0">
              <a:effectLst/>
              <a:ea typeface="Calibri" panose="020F0502020204030204" pitchFamily="34" charset="0"/>
              <a:cs typeface="Times New Roman" panose="02020603050405020304" pitchFamily="18" charset="0"/>
            </a:endParaRPr>
          </a:p>
          <a:p>
            <a:pPr marL="461962" lvl="1" indent="-342900">
              <a:lnSpc>
                <a:spcPct val="107000"/>
              </a:lnSpc>
              <a:spcBef>
                <a:spcPts val="0"/>
              </a:spcBef>
            </a:pPr>
            <a:r>
              <a:rPr lang="en-GB" sz="2200" dirty="0">
                <a:effectLst/>
                <a:ea typeface="Calibri" panose="020F0502020204030204" pitchFamily="34" charset="0"/>
                <a:cs typeface="Times New Roman" panose="02020603050405020304" pitchFamily="18" charset="0"/>
              </a:rPr>
              <a:t>County moved to dismiss, arguing PERB lacked jurisdiction to hear claims brought by 830.1 peace officers.  ALJ disagreed.</a:t>
            </a:r>
          </a:p>
          <a:p>
            <a:pPr marR="0" lvl="1" indent="-566738">
              <a:lnSpc>
                <a:spcPct val="107000"/>
              </a:lnSpc>
              <a:spcBef>
                <a:spcPts val="0"/>
              </a:spcBef>
              <a:spcAft>
                <a:spcPts val="0"/>
              </a:spcAft>
              <a:buFont typeface="Wingdings" panose="05000000000000000000" pitchFamily="2" charset="2"/>
              <a:buChar char="v"/>
            </a:pPr>
            <a:endParaRPr lang="en-US" sz="2400" dirty="0">
              <a:effectLst/>
              <a:ea typeface="Calibri" panose="020F050202020403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B7086732-70D0-7745-9AD2-7A47C5D9F7A7}"/>
              </a:ext>
            </a:extLst>
          </p:cNvPr>
          <p:cNvSpPr>
            <a:spLocks noGrp="1"/>
          </p:cNvSpPr>
          <p:nvPr>
            <p:ph type="sldNum" sz="quarter" idx="12"/>
          </p:nvPr>
        </p:nvSpPr>
        <p:spPr/>
        <p:txBody>
          <a:bodyPr/>
          <a:lstStyle/>
          <a:p>
            <a:fld id="{76EFBEE3-2A9E-304D-B391-B568C310982A}" type="slidenum">
              <a:rPr lang="en-US" smtClean="0"/>
              <a:pPr/>
              <a:t>30</a:t>
            </a:fld>
            <a:endParaRPr lang="en-US"/>
          </a:p>
        </p:txBody>
      </p:sp>
      <p:sp>
        <p:nvSpPr>
          <p:cNvPr id="7" name="Title 1">
            <a:extLst>
              <a:ext uri="{FF2B5EF4-FFF2-40B4-BE49-F238E27FC236}">
                <a16:creationId xmlns:a16="http://schemas.microsoft.com/office/drawing/2014/main" id="{1F1CC238-E21F-5C4B-AB71-B782102D8747}"/>
              </a:ext>
            </a:extLst>
          </p:cNvPr>
          <p:cNvSpPr>
            <a:spLocks noGrp="1"/>
          </p:cNvSpPr>
          <p:nvPr>
            <p:ph type="title"/>
          </p:nvPr>
        </p:nvSpPr>
        <p:spPr>
          <a:xfrm>
            <a:off x="2318657" y="200635"/>
            <a:ext cx="9373003" cy="598702"/>
          </a:xfrm>
        </p:spPr>
        <p:txBody>
          <a:bodyPr>
            <a:noAutofit/>
          </a:bodyPr>
          <a:lstStyle/>
          <a:p>
            <a:pPr marR="0" lvl="0">
              <a:lnSpc>
                <a:spcPct val="107000"/>
              </a:lnSpc>
              <a:spcBef>
                <a:spcPts val="0"/>
              </a:spcBef>
              <a:spcAft>
                <a:spcPts val="800"/>
              </a:spcAft>
            </a:pPr>
            <a:r>
              <a:rPr lang="en-GB" sz="3000" b="1" dirty="0">
                <a:effectLst/>
                <a:ea typeface="Calibri" panose="020F0502020204030204" pitchFamily="34" charset="0"/>
                <a:cs typeface="Calibri" panose="020F0502020204030204" pitchFamily="34" charset="0"/>
              </a:rPr>
              <a:t>PERB CLAIMS JURISDICTION OVER PEACE OFFICERS</a:t>
            </a:r>
            <a:endParaRPr lang="en-US" sz="3000" dirty="0">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77507010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4FC472B-6047-C446-895B-6D63DB7804EE}"/>
              </a:ext>
            </a:extLst>
          </p:cNvPr>
          <p:cNvSpPr>
            <a:spLocks noGrp="1"/>
          </p:cNvSpPr>
          <p:nvPr>
            <p:ph idx="1"/>
          </p:nvPr>
        </p:nvSpPr>
        <p:spPr>
          <a:xfrm>
            <a:off x="2318657" y="799337"/>
            <a:ext cx="9529413" cy="5693537"/>
          </a:xfrm>
        </p:spPr>
        <p:txBody>
          <a:bodyPr>
            <a:normAutofit/>
          </a:bodyPr>
          <a:lstStyle/>
          <a:p>
            <a:pPr marL="119062" marR="0" lvl="2" indent="0" algn="l" defTabSz="914400" rtl="0" eaLnBrk="1" fontAlgn="auto" latinLnBrk="0" hangingPunct="1">
              <a:lnSpc>
                <a:spcPct val="107000"/>
              </a:lnSpc>
              <a:spcBef>
                <a:spcPts val="0"/>
              </a:spcBef>
              <a:spcAft>
                <a:spcPts val="0"/>
              </a:spcAft>
              <a:buClrTx/>
              <a:buSzTx/>
              <a:buFont typeface="Arial" panose="020B0604020202020204" pitchFamily="34" charset="0"/>
              <a:buNone/>
              <a:tabLst/>
              <a:defRPr/>
            </a:pPr>
            <a:r>
              <a:rPr kumimoji="0" lang="en-GB" sz="2400" b="0" i="1" u="none" strike="noStrike" kern="1200" cap="none" spc="0" normalizeH="0" baseline="0" noProof="0" dirty="0">
                <a:ln>
                  <a:noFill/>
                </a:ln>
                <a:effectLst/>
                <a:uLnTx/>
                <a:uFillTx/>
                <a:ea typeface="Calibri" panose="020F0502020204030204" pitchFamily="34" charset="0"/>
                <a:cs typeface="Calibri" panose="020F0502020204030204" pitchFamily="34" charset="0"/>
              </a:rPr>
              <a:t>Association of Orange County Deputy Sheriffs v. County of Orange, </a:t>
            </a:r>
            <a:r>
              <a:rPr kumimoji="0" lang="en-GB" sz="2400" b="0" i="0" u="none" strike="noStrike" kern="1200" cap="none" spc="0" normalizeH="0" baseline="0" noProof="0" dirty="0">
                <a:ln>
                  <a:noFill/>
                </a:ln>
                <a:effectLst/>
                <a:uLnTx/>
                <a:uFillTx/>
                <a:ea typeface="Calibri" panose="020F0502020204030204" pitchFamily="34" charset="0"/>
                <a:cs typeface="Calibri" panose="020F0502020204030204" pitchFamily="34" charset="0"/>
              </a:rPr>
              <a:t>Decision 2657-M (Issued 7/15/19)</a:t>
            </a:r>
          </a:p>
          <a:p>
            <a:pPr marL="119062" marR="0" lvl="2" indent="0" algn="l" defTabSz="914400" rtl="0" eaLnBrk="1" fontAlgn="auto" latinLnBrk="0" hangingPunct="1">
              <a:lnSpc>
                <a:spcPct val="107000"/>
              </a:lnSpc>
              <a:spcBef>
                <a:spcPts val="0"/>
              </a:spcBef>
              <a:spcAft>
                <a:spcPts val="0"/>
              </a:spcAft>
              <a:buClrTx/>
              <a:buSzTx/>
              <a:buFont typeface="Arial" panose="020B0604020202020204" pitchFamily="34" charset="0"/>
              <a:buNone/>
              <a:tabLst/>
              <a:defRPr/>
            </a:pPr>
            <a:endParaRPr lang="en-GB" sz="900" dirty="0">
              <a:ea typeface="Calibri" panose="020F0502020204030204" pitchFamily="34" charset="0"/>
              <a:cs typeface="Calibri" panose="020F0502020204030204" pitchFamily="34" charset="0"/>
            </a:endParaRPr>
          </a:p>
          <a:p>
            <a:pPr marL="111125" lvl="3" indent="0">
              <a:lnSpc>
                <a:spcPct val="107000"/>
              </a:lnSpc>
              <a:spcBef>
                <a:spcPts val="0"/>
              </a:spcBef>
              <a:buNone/>
            </a:pPr>
            <a:r>
              <a:rPr lang="en-GB" sz="2400" b="1" dirty="0">
                <a:ea typeface="Calibri" panose="020F0502020204030204" pitchFamily="34" charset="0"/>
                <a:cs typeface="Calibri" panose="020F0502020204030204" pitchFamily="34" charset="0"/>
              </a:rPr>
              <a:t>Issues: </a:t>
            </a:r>
          </a:p>
          <a:p>
            <a:pPr marL="111125" lvl="3" indent="0">
              <a:lnSpc>
                <a:spcPct val="107000"/>
              </a:lnSpc>
              <a:spcBef>
                <a:spcPts val="0"/>
              </a:spcBef>
              <a:buNone/>
            </a:pPr>
            <a:endParaRPr lang="en-GB" sz="900" b="1" dirty="0">
              <a:ea typeface="Calibri" panose="020F0502020204030204" pitchFamily="34" charset="0"/>
              <a:cs typeface="Calibri" panose="020F0502020204030204" pitchFamily="34" charset="0"/>
            </a:endParaRPr>
          </a:p>
          <a:p>
            <a:pPr marL="568325" lvl="3" indent="-457200">
              <a:lnSpc>
                <a:spcPct val="107000"/>
              </a:lnSpc>
              <a:spcBef>
                <a:spcPts val="0"/>
              </a:spcBef>
              <a:buFont typeface="+mj-lt"/>
              <a:buAutoNum type="arabicParenR"/>
            </a:pPr>
            <a:r>
              <a:rPr lang="en-GB" sz="2200" dirty="0">
                <a:ea typeface="Calibri" panose="020F0502020204030204" pitchFamily="34" charset="0"/>
                <a:cs typeface="Calibri" panose="020F0502020204030204" pitchFamily="34" charset="0"/>
              </a:rPr>
              <a:t>Whether PERB has jurisdiction over claims brought by employee organizations that represent or seek to represent bargaining units composed partially or entirely of Penal Code 830.1 peace officers.</a:t>
            </a:r>
          </a:p>
          <a:p>
            <a:pPr marL="568325" lvl="3" indent="-457200">
              <a:lnSpc>
                <a:spcPct val="107000"/>
              </a:lnSpc>
              <a:spcBef>
                <a:spcPts val="0"/>
              </a:spcBef>
              <a:buFont typeface="+mj-lt"/>
              <a:buAutoNum type="arabicParenR"/>
            </a:pPr>
            <a:endParaRPr lang="en-GB" sz="2200" dirty="0">
              <a:ea typeface="Calibri" panose="020F0502020204030204" pitchFamily="34" charset="0"/>
              <a:cs typeface="Calibri" panose="020F0502020204030204" pitchFamily="34" charset="0"/>
            </a:endParaRPr>
          </a:p>
          <a:p>
            <a:pPr marL="568325" lvl="3" indent="-457200">
              <a:lnSpc>
                <a:spcPct val="107000"/>
              </a:lnSpc>
              <a:spcBef>
                <a:spcPts val="0"/>
              </a:spcBef>
              <a:buFont typeface="+mj-lt"/>
              <a:buAutoNum type="arabicParenR"/>
            </a:pPr>
            <a:r>
              <a:rPr lang="en-GB" sz="2200" dirty="0">
                <a:ea typeface="Calibri" panose="020F0502020204030204" pitchFamily="34" charset="0"/>
                <a:cs typeface="Calibri" panose="020F0502020204030204" pitchFamily="34" charset="0"/>
              </a:rPr>
              <a:t>Whether the County had an obligation to bargain changes to its OIR ordinance that expanded the jurisdiction of the OIR, authorized the OIR to work with departments beyond the Sheriff-Coroner, and authorized the OIR to provide legal advice on non-law enforcement employee misconduct.</a:t>
            </a:r>
          </a:p>
          <a:p>
            <a:pPr marL="682625" lvl="3" indent="-341313">
              <a:lnSpc>
                <a:spcPct val="107000"/>
              </a:lnSpc>
              <a:spcBef>
                <a:spcPts val="0"/>
              </a:spcBef>
              <a:buNone/>
            </a:pPr>
            <a:endParaRPr lang="en-GB" sz="2400" dirty="0">
              <a:ea typeface="Calibri" panose="020F0502020204030204" pitchFamily="34" charset="0"/>
              <a:cs typeface="Calibri" panose="020F0502020204030204" pitchFamily="34" charset="0"/>
            </a:endParaRPr>
          </a:p>
          <a:p>
            <a:pPr marL="682625" lvl="3" indent="-341313">
              <a:lnSpc>
                <a:spcPct val="107000"/>
              </a:lnSpc>
              <a:spcBef>
                <a:spcPts val="0"/>
              </a:spcBef>
              <a:buNone/>
            </a:pPr>
            <a:endParaRPr lang="en-GB" sz="2400" dirty="0">
              <a:ea typeface="Calibri" panose="020F0502020204030204" pitchFamily="34" charset="0"/>
              <a:cs typeface="Calibri" panose="020F0502020204030204" pitchFamily="34" charset="0"/>
            </a:endParaRPr>
          </a:p>
          <a:p>
            <a:pPr marL="119062" marR="0" lvl="1" indent="0">
              <a:lnSpc>
                <a:spcPct val="107000"/>
              </a:lnSpc>
              <a:spcBef>
                <a:spcPts val="0"/>
              </a:spcBef>
              <a:spcAft>
                <a:spcPts val="0"/>
              </a:spcAft>
              <a:buNone/>
            </a:pPr>
            <a:endParaRPr lang="en-US" sz="2400" dirty="0">
              <a:effectLst/>
              <a:ea typeface="Calibri" panose="020F050202020403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B7086732-70D0-7745-9AD2-7A47C5D9F7A7}"/>
              </a:ext>
            </a:extLst>
          </p:cNvPr>
          <p:cNvSpPr>
            <a:spLocks noGrp="1"/>
          </p:cNvSpPr>
          <p:nvPr>
            <p:ph type="sldNum" sz="quarter" idx="12"/>
          </p:nvPr>
        </p:nvSpPr>
        <p:spPr/>
        <p:txBody>
          <a:bodyPr/>
          <a:lstStyle/>
          <a:p>
            <a:fld id="{76EFBEE3-2A9E-304D-B391-B568C310982A}" type="slidenum">
              <a:rPr lang="en-US" smtClean="0"/>
              <a:pPr/>
              <a:t>31</a:t>
            </a:fld>
            <a:endParaRPr lang="en-US"/>
          </a:p>
        </p:txBody>
      </p:sp>
      <p:sp>
        <p:nvSpPr>
          <p:cNvPr id="7" name="Title 1">
            <a:extLst>
              <a:ext uri="{FF2B5EF4-FFF2-40B4-BE49-F238E27FC236}">
                <a16:creationId xmlns:a16="http://schemas.microsoft.com/office/drawing/2014/main" id="{C44300CE-670A-AF48-9957-2F14F2C97294}"/>
              </a:ext>
            </a:extLst>
          </p:cNvPr>
          <p:cNvSpPr>
            <a:spLocks noGrp="1"/>
          </p:cNvSpPr>
          <p:nvPr>
            <p:ph type="title"/>
          </p:nvPr>
        </p:nvSpPr>
        <p:spPr>
          <a:xfrm>
            <a:off x="2318657" y="200635"/>
            <a:ext cx="9373003" cy="598702"/>
          </a:xfrm>
        </p:spPr>
        <p:txBody>
          <a:bodyPr>
            <a:noAutofit/>
          </a:bodyPr>
          <a:lstStyle/>
          <a:p>
            <a:pPr marR="0" lvl="0">
              <a:lnSpc>
                <a:spcPct val="107000"/>
              </a:lnSpc>
              <a:spcBef>
                <a:spcPts val="0"/>
              </a:spcBef>
              <a:spcAft>
                <a:spcPts val="800"/>
              </a:spcAft>
            </a:pPr>
            <a:r>
              <a:rPr lang="en-GB" sz="3000" b="1" dirty="0">
                <a:effectLst/>
                <a:ea typeface="Calibri" panose="020F0502020204030204" pitchFamily="34" charset="0"/>
                <a:cs typeface="Calibri" panose="020F0502020204030204" pitchFamily="34" charset="0"/>
              </a:rPr>
              <a:t>PERB CLAIMS JURISDICTION OVER PEACE OFFICERS</a:t>
            </a:r>
            <a:endParaRPr lang="en-US" sz="3000" dirty="0">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34436384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4FC472B-6047-C446-895B-6D63DB7804EE}"/>
              </a:ext>
            </a:extLst>
          </p:cNvPr>
          <p:cNvSpPr>
            <a:spLocks noGrp="1"/>
          </p:cNvSpPr>
          <p:nvPr>
            <p:ph idx="1"/>
          </p:nvPr>
        </p:nvSpPr>
        <p:spPr>
          <a:xfrm>
            <a:off x="2318657" y="807586"/>
            <a:ext cx="9873343" cy="5849779"/>
          </a:xfrm>
        </p:spPr>
        <p:txBody>
          <a:bodyPr>
            <a:normAutofit/>
          </a:bodyPr>
          <a:lstStyle/>
          <a:p>
            <a:pPr marL="119062" marR="0" lvl="2" indent="0" algn="l" defTabSz="914400" rtl="0" eaLnBrk="1" fontAlgn="auto" latinLnBrk="0" hangingPunct="1">
              <a:lnSpc>
                <a:spcPct val="107000"/>
              </a:lnSpc>
              <a:spcBef>
                <a:spcPts val="0"/>
              </a:spcBef>
              <a:spcAft>
                <a:spcPts val="0"/>
              </a:spcAft>
              <a:buClrTx/>
              <a:buSzTx/>
              <a:buFont typeface="Arial" panose="020B0604020202020204" pitchFamily="34" charset="0"/>
              <a:buNone/>
              <a:tabLst/>
              <a:defRPr/>
            </a:pPr>
            <a:r>
              <a:rPr kumimoji="0" lang="en-GB" sz="2400" b="0" i="1" u="none" strike="noStrike" kern="1200" cap="none" spc="0" normalizeH="0" baseline="0" noProof="0" dirty="0">
                <a:ln>
                  <a:noFill/>
                </a:ln>
                <a:effectLst/>
                <a:uLnTx/>
                <a:uFillTx/>
                <a:ea typeface="Calibri" panose="020F0502020204030204" pitchFamily="34" charset="0"/>
                <a:cs typeface="Calibri" panose="020F0502020204030204" pitchFamily="34" charset="0"/>
              </a:rPr>
              <a:t>Association of Orange County Deputy Sheriffs v. County of Orange, </a:t>
            </a:r>
            <a:r>
              <a:rPr kumimoji="0" lang="en-GB" sz="2400" b="0" i="0" u="none" strike="noStrike" kern="1200" cap="none" spc="0" normalizeH="0" baseline="0" noProof="0" dirty="0">
                <a:ln>
                  <a:noFill/>
                </a:ln>
                <a:effectLst/>
                <a:uLnTx/>
                <a:uFillTx/>
                <a:ea typeface="Calibri" panose="020F0502020204030204" pitchFamily="34" charset="0"/>
                <a:cs typeface="Calibri" panose="020F0502020204030204" pitchFamily="34" charset="0"/>
              </a:rPr>
              <a:t>Decision 2657-M (Issued 7/15/19)</a:t>
            </a:r>
          </a:p>
          <a:p>
            <a:pPr marL="119062" marR="0" lvl="2" indent="0" algn="l" defTabSz="914400" rtl="0" eaLnBrk="1" fontAlgn="auto" latinLnBrk="0" hangingPunct="1">
              <a:lnSpc>
                <a:spcPct val="107000"/>
              </a:lnSpc>
              <a:spcBef>
                <a:spcPts val="0"/>
              </a:spcBef>
              <a:spcAft>
                <a:spcPts val="0"/>
              </a:spcAft>
              <a:buClrTx/>
              <a:buSzTx/>
              <a:buFont typeface="Arial" panose="020B0604020202020204" pitchFamily="34" charset="0"/>
              <a:buNone/>
              <a:tabLst/>
              <a:defRPr/>
            </a:pPr>
            <a:endParaRPr lang="en-GB" sz="1900" u="sng" dirty="0">
              <a:ea typeface="Calibri" panose="020F0502020204030204" pitchFamily="34" charset="0"/>
              <a:cs typeface="Calibri" panose="020F0502020204030204" pitchFamily="34" charset="0"/>
            </a:endParaRPr>
          </a:p>
          <a:p>
            <a:pPr marL="111125" lvl="3" indent="0">
              <a:lnSpc>
                <a:spcPct val="107000"/>
              </a:lnSpc>
              <a:spcBef>
                <a:spcPts val="0"/>
              </a:spcBef>
              <a:buNone/>
            </a:pPr>
            <a:r>
              <a:rPr lang="en-GB" sz="2400" b="1" dirty="0">
                <a:ea typeface="Calibri" panose="020F0502020204030204" pitchFamily="34" charset="0"/>
                <a:cs typeface="Calibri" panose="020F0502020204030204" pitchFamily="34" charset="0"/>
              </a:rPr>
              <a:t>Decision re Issue 1: Jurisdiction</a:t>
            </a:r>
          </a:p>
          <a:p>
            <a:pPr marL="111125" lvl="3" indent="0">
              <a:lnSpc>
                <a:spcPct val="107000"/>
              </a:lnSpc>
              <a:spcBef>
                <a:spcPts val="0"/>
              </a:spcBef>
              <a:buNone/>
            </a:pPr>
            <a:endParaRPr lang="en-GB" sz="900" b="1" dirty="0">
              <a:effectLst/>
              <a:ea typeface="Calibri" panose="020F0502020204030204" pitchFamily="34" charset="0"/>
              <a:cs typeface="Times New Roman" panose="02020603050405020304" pitchFamily="18" charset="0"/>
            </a:endParaRPr>
          </a:p>
          <a:p>
            <a:pPr marL="461962" marR="0" lvl="1" indent="-342900">
              <a:lnSpc>
                <a:spcPct val="107000"/>
              </a:lnSpc>
              <a:spcBef>
                <a:spcPts val="0"/>
              </a:spcBef>
              <a:spcAft>
                <a:spcPts val="0"/>
              </a:spcAft>
            </a:pPr>
            <a:r>
              <a:rPr lang="en-US" sz="2200" dirty="0">
                <a:effectLst/>
                <a:ea typeface="Calibri" panose="020F0502020204030204" pitchFamily="34" charset="0"/>
                <a:cs typeface="Calibri" panose="020F0502020204030204" pitchFamily="34" charset="0"/>
              </a:rPr>
              <a:t>PERB affirmed the ALJ’s decision and rejected the County’s arguments, holding that PERB has jurisdiction over claims brought by employee organizations that represent or seek to represent bargaining units composed partially </a:t>
            </a:r>
            <a:r>
              <a:rPr lang="en-US" sz="2200" b="1" i="1" u="sng" dirty="0">
                <a:effectLst/>
                <a:ea typeface="Calibri" panose="020F0502020204030204" pitchFamily="34" charset="0"/>
                <a:cs typeface="Calibri" panose="020F0502020204030204" pitchFamily="34" charset="0"/>
              </a:rPr>
              <a:t>or entirely</a:t>
            </a:r>
            <a:r>
              <a:rPr lang="en-US" sz="2200" dirty="0">
                <a:effectLst/>
                <a:ea typeface="Calibri" panose="020F0502020204030204" pitchFamily="34" charset="0"/>
                <a:cs typeface="Calibri" panose="020F0502020204030204" pitchFamily="34" charset="0"/>
              </a:rPr>
              <a:t> of Penal Code 830.1 peace officers.  </a:t>
            </a:r>
          </a:p>
          <a:p>
            <a:pPr marL="461962" marR="0" lvl="1" indent="-342900">
              <a:lnSpc>
                <a:spcPct val="107000"/>
              </a:lnSpc>
              <a:spcBef>
                <a:spcPts val="0"/>
              </a:spcBef>
              <a:spcAft>
                <a:spcPts val="0"/>
              </a:spcAft>
            </a:pPr>
            <a:endParaRPr lang="en-US" sz="2200" dirty="0">
              <a:effectLst/>
              <a:ea typeface="Calibri" panose="020F0502020204030204" pitchFamily="34" charset="0"/>
              <a:cs typeface="Calibri" panose="020F0502020204030204" pitchFamily="34" charset="0"/>
            </a:endParaRPr>
          </a:p>
          <a:p>
            <a:pPr marL="461962" marR="0" lvl="1" indent="-342900">
              <a:lnSpc>
                <a:spcPct val="107000"/>
              </a:lnSpc>
              <a:spcBef>
                <a:spcPts val="0"/>
              </a:spcBef>
              <a:spcAft>
                <a:spcPts val="0"/>
              </a:spcAft>
            </a:pPr>
            <a:r>
              <a:rPr lang="en-US" sz="2200" dirty="0">
                <a:effectLst/>
                <a:ea typeface="Calibri" panose="020F0502020204030204" pitchFamily="34" charset="0"/>
                <a:cs typeface="Calibri" panose="020F0502020204030204" pitchFamily="34" charset="0"/>
              </a:rPr>
              <a:t>In other words, while section 3511 of the MMBA prohibits natural persons who are peace officers pursuant to Penal Code 830.1 from filing claims with PERB, </a:t>
            </a:r>
            <a:r>
              <a:rPr lang="en-US" sz="2200" i="1" dirty="0">
                <a:effectLst/>
                <a:ea typeface="Calibri" panose="020F0502020204030204" pitchFamily="34" charset="0"/>
                <a:cs typeface="Calibri" panose="020F0502020204030204" pitchFamily="34" charset="0"/>
              </a:rPr>
              <a:t>their Associations may do so</a:t>
            </a:r>
            <a:r>
              <a:rPr lang="en-US" sz="2200" dirty="0">
                <a:effectLst/>
                <a:ea typeface="Calibri" panose="020F0502020204030204" pitchFamily="34" charset="0"/>
                <a:cs typeface="Calibri" panose="020F0502020204030204" pitchFamily="34" charset="0"/>
              </a:rPr>
              <a:t>.</a:t>
            </a:r>
          </a:p>
          <a:p>
            <a:pPr marL="119062" marR="0" lvl="1" indent="0">
              <a:lnSpc>
                <a:spcPct val="107000"/>
              </a:lnSpc>
              <a:spcBef>
                <a:spcPts val="0"/>
              </a:spcBef>
              <a:spcAft>
                <a:spcPts val="0"/>
              </a:spcAft>
              <a:buNone/>
            </a:pPr>
            <a:endParaRPr lang="en-US" sz="4300" dirty="0">
              <a:ea typeface="Calibri" panose="020F0502020204030204" pitchFamily="34" charset="0"/>
              <a:cs typeface="Calibri" panose="020F0502020204030204" pitchFamily="34" charset="0"/>
            </a:endParaRPr>
          </a:p>
        </p:txBody>
      </p:sp>
      <p:sp>
        <p:nvSpPr>
          <p:cNvPr id="4" name="Slide Number Placeholder 3">
            <a:extLst>
              <a:ext uri="{FF2B5EF4-FFF2-40B4-BE49-F238E27FC236}">
                <a16:creationId xmlns:a16="http://schemas.microsoft.com/office/drawing/2014/main" id="{B7086732-70D0-7745-9AD2-7A47C5D9F7A7}"/>
              </a:ext>
            </a:extLst>
          </p:cNvPr>
          <p:cNvSpPr>
            <a:spLocks noGrp="1"/>
          </p:cNvSpPr>
          <p:nvPr>
            <p:ph type="sldNum" sz="quarter" idx="12"/>
          </p:nvPr>
        </p:nvSpPr>
        <p:spPr/>
        <p:txBody>
          <a:bodyPr/>
          <a:lstStyle/>
          <a:p>
            <a:fld id="{76EFBEE3-2A9E-304D-B391-B568C310982A}" type="slidenum">
              <a:rPr lang="en-US" smtClean="0"/>
              <a:pPr/>
              <a:t>32</a:t>
            </a:fld>
            <a:endParaRPr lang="en-US"/>
          </a:p>
        </p:txBody>
      </p:sp>
      <p:sp>
        <p:nvSpPr>
          <p:cNvPr id="8" name="Title 1">
            <a:extLst>
              <a:ext uri="{FF2B5EF4-FFF2-40B4-BE49-F238E27FC236}">
                <a16:creationId xmlns:a16="http://schemas.microsoft.com/office/drawing/2014/main" id="{8B64F400-8D8B-0F4D-A97F-BB955B41C391}"/>
              </a:ext>
            </a:extLst>
          </p:cNvPr>
          <p:cNvSpPr>
            <a:spLocks noGrp="1"/>
          </p:cNvSpPr>
          <p:nvPr>
            <p:ph type="title"/>
          </p:nvPr>
        </p:nvSpPr>
        <p:spPr>
          <a:xfrm>
            <a:off x="2318657" y="200635"/>
            <a:ext cx="9373003" cy="598702"/>
          </a:xfrm>
        </p:spPr>
        <p:txBody>
          <a:bodyPr>
            <a:noAutofit/>
          </a:bodyPr>
          <a:lstStyle/>
          <a:p>
            <a:pPr marR="0" lvl="0">
              <a:lnSpc>
                <a:spcPct val="107000"/>
              </a:lnSpc>
              <a:spcBef>
                <a:spcPts val="0"/>
              </a:spcBef>
              <a:spcAft>
                <a:spcPts val="800"/>
              </a:spcAft>
            </a:pPr>
            <a:r>
              <a:rPr lang="en-GB" sz="3000" b="1" dirty="0">
                <a:effectLst/>
                <a:ea typeface="Calibri" panose="020F0502020204030204" pitchFamily="34" charset="0"/>
                <a:cs typeface="Calibri" panose="020F0502020204030204" pitchFamily="34" charset="0"/>
              </a:rPr>
              <a:t>PERB CLAIMS JURISDICTION OVER PEACE OFFICERS</a:t>
            </a:r>
            <a:endParaRPr lang="en-US" sz="3000" dirty="0">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59147053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4FC472B-6047-C446-895B-6D63DB7804EE}"/>
              </a:ext>
            </a:extLst>
          </p:cNvPr>
          <p:cNvSpPr>
            <a:spLocks noGrp="1"/>
          </p:cNvSpPr>
          <p:nvPr>
            <p:ph idx="1"/>
          </p:nvPr>
        </p:nvSpPr>
        <p:spPr>
          <a:xfrm>
            <a:off x="2318657" y="823965"/>
            <a:ext cx="9873343" cy="5668909"/>
          </a:xfrm>
        </p:spPr>
        <p:txBody>
          <a:bodyPr>
            <a:normAutofit/>
          </a:bodyPr>
          <a:lstStyle/>
          <a:p>
            <a:pPr marL="119062" marR="0" lvl="2" indent="0" algn="l" defTabSz="914400" rtl="0" eaLnBrk="1" fontAlgn="auto" latinLnBrk="0" hangingPunct="1">
              <a:lnSpc>
                <a:spcPct val="107000"/>
              </a:lnSpc>
              <a:spcBef>
                <a:spcPts val="0"/>
              </a:spcBef>
              <a:spcAft>
                <a:spcPts val="0"/>
              </a:spcAft>
              <a:buClrTx/>
              <a:buSzTx/>
              <a:buFont typeface="Arial" panose="020B0604020202020204" pitchFamily="34" charset="0"/>
              <a:buNone/>
              <a:tabLst/>
              <a:defRPr/>
            </a:pPr>
            <a:r>
              <a:rPr kumimoji="0" lang="en-GB" sz="2400" b="0" i="1" u="none" strike="noStrike" kern="1200" cap="none" spc="0" normalizeH="0" baseline="0" noProof="0" dirty="0">
                <a:ln>
                  <a:noFill/>
                </a:ln>
                <a:effectLst/>
                <a:uLnTx/>
                <a:uFillTx/>
                <a:ea typeface="Calibri" panose="020F0502020204030204" pitchFamily="34" charset="0"/>
                <a:cs typeface="Calibri" panose="020F0502020204030204" pitchFamily="34" charset="0"/>
              </a:rPr>
              <a:t>Association of Orange County Deputy Sheriffs v. County of Orange, </a:t>
            </a:r>
            <a:r>
              <a:rPr kumimoji="0" lang="en-GB" sz="2400" b="0" i="0" u="none" strike="noStrike" kern="1200" cap="none" spc="0" normalizeH="0" baseline="0" noProof="0" dirty="0">
                <a:ln>
                  <a:noFill/>
                </a:ln>
                <a:effectLst/>
                <a:uLnTx/>
                <a:uFillTx/>
                <a:ea typeface="Calibri" panose="020F0502020204030204" pitchFamily="34" charset="0"/>
                <a:cs typeface="Calibri" panose="020F0502020204030204" pitchFamily="34" charset="0"/>
              </a:rPr>
              <a:t>Decision 2657-M (Issued 7/15/19)</a:t>
            </a:r>
            <a:endParaRPr lang="en-GB" sz="2400" dirty="0">
              <a:ea typeface="Calibri" panose="020F0502020204030204" pitchFamily="34" charset="0"/>
              <a:cs typeface="Calibri" panose="020F0502020204030204" pitchFamily="34" charset="0"/>
            </a:endParaRPr>
          </a:p>
          <a:p>
            <a:pPr marL="119062" lvl="1" indent="0">
              <a:lnSpc>
                <a:spcPct val="107000"/>
              </a:lnSpc>
              <a:spcBef>
                <a:spcPts val="0"/>
              </a:spcBef>
              <a:buNone/>
            </a:pPr>
            <a:endParaRPr lang="en-GB" sz="1900" u="sng" dirty="0">
              <a:ea typeface="Calibri" panose="020F0502020204030204" pitchFamily="34" charset="0"/>
              <a:cs typeface="Calibri" panose="020F0502020204030204" pitchFamily="34" charset="0"/>
            </a:endParaRPr>
          </a:p>
          <a:p>
            <a:pPr marL="111125" lvl="3" indent="0">
              <a:lnSpc>
                <a:spcPct val="107000"/>
              </a:lnSpc>
              <a:spcBef>
                <a:spcPts val="0"/>
              </a:spcBef>
              <a:buNone/>
            </a:pPr>
            <a:r>
              <a:rPr lang="en-GB" sz="2400" b="1" dirty="0">
                <a:ea typeface="Calibri" panose="020F0502020204030204" pitchFamily="34" charset="0"/>
                <a:cs typeface="Calibri" panose="020F0502020204030204" pitchFamily="34" charset="0"/>
              </a:rPr>
              <a:t>Decision re Issue 2: Obligation to Bargain</a:t>
            </a:r>
          </a:p>
          <a:p>
            <a:pPr marL="111125" lvl="3" indent="0">
              <a:lnSpc>
                <a:spcPct val="107000"/>
              </a:lnSpc>
              <a:spcBef>
                <a:spcPts val="0"/>
              </a:spcBef>
              <a:buNone/>
            </a:pPr>
            <a:endParaRPr lang="en-GB" sz="900" b="1" dirty="0">
              <a:effectLst/>
              <a:ea typeface="Calibri" panose="020F0502020204030204" pitchFamily="34" charset="0"/>
              <a:cs typeface="Times New Roman" panose="02020603050405020304" pitchFamily="18" charset="0"/>
            </a:endParaRPr>
          </a:p>
          <a:p>
            <a:pPr marL="573088" marR="0" lvl="1" indent="-344488">
              <a:lnSpc>
                <a:spcPct val="107000"/>
              </a:lnSpc>
              <a:spcBef>
                <a:spcPts val="0"/>
              </a:spcBef>
              <a:spcAft>
                <a:spcPts val="0"/>
              </a:spcAft>
            </a:pPr>
            <a:r>
              <a:rPr lang="en-GB" sz="2200" dirty="0">
                <a:effectLst/>
                <a:ea typeface="Calibri" panose="020F0502020204030204" pitchFamily="34" charset="0"/>
                <a:cs typeface="Calibri" panose="020F0502020204030204" pitchFamily="34" charset="0"/>
              </a:rPr>
              <a:t>The Board found for the County on whether the County had an obligation to bargain changes to its OIR ordinance that expanded the jurisdiction of the OIR, authorized the OIR to work with departments beyond the Sheriff-Coroner, and authorized the OIR to provide legal advice on non-law enforcement employee misconduct.</a:t>
            </a:r>
          </a:p>
        </p:txBody>
      </p:sp>
      <p:sp>
        <p:nvSpPr>
          <p:cNvPr id="4" name="Slide Number Placeholder 3">
            <a:extLst>
              <a:ext uri="{FF2B5EF4-FFF2-40B4-BE49-F238E27FC236}">
                <a16:creationId xmlns:a16="http://schemas.microsoft.com/office/drawing/2014/main" id="{B7086732-70D0-7745-9AD2-7A47C5D9F7A7}"/>
              </a:ext>
            </a:extLst>
          </p:cNvPr>
          <p:cNvSpPr>
            <a:spLocks noGrp="1"/>
          </p:cNvSpPr>
          <p:nvPr>
            <p:ph type="sldNum" sz="quarter" idx="12"/>
          </p:nvPr>
        </p:nvSpPr>
        <p:spPr/>
        <p:txBody>
          <a:bodyPr/>
          <a:lstStyle/>
          <a:p>
            <a:fld id="{76EFBEE3-2A9E-304D-B391-B568C310982A}" type="slidenum">
              <a:rPr lang="en-US" smtClean="0"/>
              <a:pPr/>
              <a:t>33</a:t>
            </a:fld>
            <a:endParaRPr lang="en-US"/>
          </a:p>
        </p:txBody>
      </p:sp>
      <p:sp>
        <p:nvSpPr>
          <p:cNvPr id="7" name="Title 1">
            <a:extLst>
              <a:ext uri="{FF2B5EF4-FFF2-40B4-BE49-F238E27FC236}">
                <a16:creationId xmlns:a16="http://schemas.microsoft.com/office/drawing/2014/main" id="{4D66FD97-D636-E84F-B6DA-9D2AD8BC2F77}"/>
              </a:ext>
            </a:extLst>
          </p:cNvPr>
          <p:cNvSpPr>
            <a:spLocks noGrp="1"/>
          </p:cNvSpPr>
          <p:nvPr>
            <p:ph type="title"/>
          </p:nvPr>
        </p:nvSpPr>
        <p:spPr>
          <a:xfrm>
            <a:off x="2318657" y="200635"/>
            <a:ext cx="9373003" cy="598702"/>
          </a:xfrm>
        </p:spPr>
        <p:txBody>
          <a:bodyPr>
            <a:noAutofit/>
          </a:bodyPr>
          <a:lstStyle/>
          <a:p>
            <a:pPr marR="0" lvl="0">
              <a:lnSpc>
                <a:spcPct val="107000"/>
              </a:lnSpc>
              <a:spcBef>
                <a:spcPts val="0"/>
              </a:spcBef>
              <a:spcAft>
                <a:spcPts val="800"/>
              </a:spcAft>
            </a:pPr>
            <a:r>
              <a:rPr lang="en-GB" sz="3000" b="1" dirty="0">
                <a:effectLst/>
                <a:ea typeface="Calibri" panose="020F0502020204030204" pitchFamily="34" charset="0"/>
                <a:cs typeface="Calibri" panose="020F0502020204030204" pitchFamily="34" charset="0"/>
              </a:rPr>
              <a:t>PERB CLAIMS JURISDICTION OVER PEACE OFFICERS</a:t>
            </a:r>
            <a:endParaRPr lang="en-US" sz="3000" dirty="0">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81753045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D2C981-8D2D-5542-B255-573A6CFCD206}"/>
              </a:ext>
            </a:extLst>
          </p:cNvPr>
          <p:cNvSpPr>
            <a:spLocks noGrp="1"/>
          </p:cNvSpPr>
          <p:nvPr>
            <p:ph type="title"/>
          </p:nvPr>
        </p:nvSpPr>
        <p:spPr>
          <a:xfrm>
            <a:off x="2446638" y="100484"/>
            <a:ext cx="9401432" cy="863344"/>
          </a:xfrm>
        </p:spPr>
        <p:txBody>
          <a:bodyPr>
            <a:noAutofit/>
          </a:bodyPr>
          <a:lstStyle/>
          <a:p>
            <a:pPr marR="0" lvl="0">
              <a:lnSpc>
                <a:spcPct val="107000"/>
              </a:lnSpc>
              <a:spcBef>
                <a:spcPts val="0"/>
              </a:spcBef>
              <a:spcAft>
                <a:spcPts val="800"/>
              </a:spcAft>
            </a:pPr>
            <a:r>
              <a:rPr lang="en-GB" sz="2800" b="1" dirty="0">
                <a:effectLst/>
                <a:ea typeface="Calibri" panose="020F0502020204030204" pitchFamily="34" charset="0"/>
                <a:cs typeface="Calibri" panose="020F0502020204030204" pitchFamily="34" charset="0"/>
              </a:rPr>
              <a:t>DECISION TO OPEN RECRUITMENT TO OUTSIDE CANDIDATES IS SUBJECT TO BARGAINING </a:t>
            </a:r>
            <a:endParaRPr lang="en-US" sz="2800" dirty="0">
              <a:effectLst/>
              <a:ea typeface="Calibri" panose="020F0502020204030204" pitchFamily="34"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14FC472B-6047-C446-895B-6D63DB7804EE}"/>
              </a:ext>
            </a:extLst>
          </p:cNvPr>
          <p:cNvSpPr>
            <a:spLocks noGrp="1"/>
          </p:cNvSpPr>
          <p:nvPr>
            <p:ph idx="1"/>
          </p:nvPr>
        </p:nvSpPr>
        <p:spPr>
          <a:xfrm>
            <a:off x="2318657" y="1045028"/>
            <a:ext cx="9699172" cy="5712487"/>
          </a:xfrm>
        </p:spPr>
        <p:txBody>
          <a:bodyPr>
            <a:normAutofit/>
          </a:bodyPr>
          <a:lstStyle/>
          <a:p>
            <a:pPr marL="119062" marR="0" lvl="2" indent="0" algn="l" defTabSz="914400" rtl="0" eaLnBrk="1" fontAlgn="auto" latinLnBrk="0" hangingPunct="1">
              <a:lnSpc>
                <a:spcPct val="107000"/>
              </a:lnSpc>
              <a:spcBef>
                <a:spcPts val="0"/>
              </a:spcBef>
              <a:spcAft>
                <a:spcPts val="0"/>
              </a:spcAft>
              <a:buClrTx/>
              <a:buSzTx/>
              <a:buFont typeface="Arial" panose="020B0604020202020204" pitchFamily="34" charset="0"/>
              <a:buNone/>
              <a:tabLst/>
              <a:defRPr/>
            </a:pPr>
            <a:r>
              <a:rPr kumimoji="0" lang="en-GB" sz="2400" b="0" i="1" strike="noStrike" kern="1200" cap="none" spc="0" normalizeH="0" baseline="0" noProof="0" dirty="0">
                <a:ln>
                  <a:noFill/>
                </a:ln>
                <a:effectLst/>
                <a:uLnTx/>
                <a:uFillTx/>
                <a:ea typeface="Calibri" panose="020F0502020204030204" pitchFamily="34" charset="0"/>
                <a:cs typeface="Calibri" panose="020F0502020204030204" pitchFamily="34" charset="0"/>
              </a:rPr>
              <a:t>City of Santa Maria Firefighters Association v. City of Santa Maria, </a:t>
            </a:r>
            <a:r>
              <a:rPr kumimoji="0" lang="en-GB" sz="2400" b="0" i="0" strike="noStrike" kern="1200" cap="none" spc="0" normalizeH="0" baseline="0" noProof="0" dirty="0">
                <a:ln>
                  <a:noFill/>
                </a:ln>
                <a:effectLst/>
                <a:uLnTx/>
                <a:uFillTx/>
                <a:ea typeface="Calibri" panose="020F0502020204030204" pitchFamily="34" charset="0"/>
                <a:cs typeface="Calibri" panose="020F0502020204030204" pitchFamily="34" charset="0"/>
              </a:rPr>
              <a:t>Decision 2736-M (Issued 6/30/20)</a:t>
            </a:r>
          </a:p>
          <a:p>
            <a:pPr marL="119062" marR="0" lvl="2" indent="0" algn="l" defTabSz="914400" rtl="0" eaLnBrk="1" fontAlgn="auto" latinLnBrk="0" hangingPunct="1">
              <a:lnSpc>
                <a:spcPct val="107000"/>
              </a:lnSpc>
              <a:spcBef>
                <a:spcPts val="0"/>
              </a:spcBef>
              <a:spcAft>
                <a:spcPts val="0"/>
              </a:spcAft>
              <a:buClrTx/>
              <a:buSzTx/>
              <a:buFont typeface="Arial" panose="020B0604020202020204" pitchFamily="34" charset="0"/>
              <a:buNone/>
              <a:tabLst/>
              <a:defRPr/>
            </a:pPr>
            <a:endParaRPr kumimoji="0" lang="en-GB" sz="900" b="1" i="0" strike="noStrike" kern="1200" cap="none" spc="0" normalizeH="0" baseline="0" noProof="0" dirty="0">
              <a:ln>
                <a:noFill/>
              </a:ln>
              <a:effectLst/>
              <a:uLnTx/>
              <a:uFillTx/>
              <a:cs typeface="Calibri" panose="020F0502020204030204" pitchFamily="34" charset="0"/>
            </a:endParaRPr>
          </a:p>
          <a:p>
            <a:pPr marL="119062" marR="0" lvl="2" indent="0" algn="l" defTabSz="914400" rtl="0" eaLnBrk="1" fontAlgn="auto" latinLnBrk="0" hangingPunct="1">
              <a:lnSpc>
                <a:spcPct val="107000"/>
              </a:lnSpc>
              <a:spcBef>
                <a:spcPts val="0"/>
              </a:spcBef>
              <a:spcAft>
                <a:spcPts val="0"/>
              </a:spcAft>
              <a:buClrTx/>
              <a:buSzTx/>
              <a:buFont typeface="Arial" panose="020B0604020202020204" pitchFamily="34" charset="0"/>
              <a:buNone/>
              <a:tabLst/>
              <a:defRPr/>
            </a:pPr>
            <a:r>
              <a:rPr kumimoji="0" lang="en-GB" sz="2200" b="1" i="0" strike="noStrike" kern="1200" cap="none" spc="0" normalizeH="0" baseline="0" noProof="0" dirty="0">
                <a:ln>
                  <a:noFill/>
                </a:ln>
                <a:effectLst/>
                <a:uLnTx/>
                <a:uFillTx/>
                <a:cs typeface="Calibri" panose="020F0502020204030204" pitchFamily="34" charset="0"/>
              </a:rPr>
              <a:t>Facts:</a:t>
            </a:r>
          </a:p>
          <a:p>
            <a:pPr marL="119062" marR="0" lvl="2" indent="0" algn="l" defTabSz="914400" rtl="0" eaLnBrk="1" fontAlgn="auto" latinLnBrk="0" hangingPunct="1">
              <a:lnSpc>
                <a:spcPct val="107000"/>
              </a:lnSpc>
              <a:spcBef>
                <a:spcPts val="0"/>
              </a:spcBef>
              <a:spcAft>
                <a:spcPts val="0"/>
              </a:spcAft>
              <a:buClrTx/>
              <a:buSzTx/>
              <a:buFont typeface="Arial" panose="020B0604020202020204" pitchFamily="34" charset="0"/>
              <a:buNone/>
              <a:tabLst/>
              <a:defRPr/>
            </a:pPr>
            <a:endParaRPr kumimoji="0" lang="en-GB" sz="1400" b="0" i="0" strike="noStrike" kern="1200" cap="none" spc="0" normalizeH="0" baseline="0" noProof="0" dirty="0">
              <a:ln>
                <a:noFill/>
              </a:ln>
              <a:effectLst/>
              <a:uLnTx/>
              <a:uFillTx/>
              <a:ea typeface="Calibri" panose="020F0502020204030204" pitchFamily="34" charset="0"/>
              <a:cs typeface="Times New Roman" panose="02020603050405020304" pitchFamily="18" charset="0"/>
            </a:endParaRPr>
          </a:p>
          <a:p>
            <a:pPr marL="461962" marR="0" lvl="1" indent="-342900" algn="l" defTabSz="914400" rtl="0" eaLnBrk="1" fontAlgn="auto" latinLnBrk="0" hangingPunct="1">
              <a:lnSpc>
                <a:spcPct val="107000"/>
              </a:lnSpc>
              <a:spcBef>
                <a:spcPts val="0"/>
              </a:spcBef>
              <a:spcAft>
                <a:spcPts val="0"/>
              </a:spcAft>
              <a:buClrTx/>
              <a:buSzTx/>
              <a:tabLst/>
              <a:defRPr/>
            </a:pPr>
            <a:r>
              <a:rPr kumimoji="0" lang="en-GB" sz="2000" b="0" i="0" strike="noStrike" kern="1200" cap="none" spc="0" normalizeH="0" baseline="0" noProof="0" dirty="0">
                <a:ln>
                  <a:noFill/>
                </a:ln>
                <a:effectLst/>
                <a:uLnTx/>
                <a:uFillTx/>
                <a:ea typeface="Calibri" panose="020F0502020204030204" pitchFamily="34" charset="0"/>
                <a:cs typeface="Times New Roman" panose="02020603050405020304" pitchFamily="18" charset="0"/>
              </a:rPr>
              <a:t>The Association represents a bargaining unit of Firefighters, Engineers, and Captains, all of whom are sworn public-safety employees of the City. The Firefighter classification is the entry-level position, while the Engineer and Captain classifications are considered promotional. The Department operates with three-person crews consisting of a Firefighter, an Engineer, and a Captain who acts as the frontline supervisor during calls.</a:t>
            </a:r>
          </a:p>
          <a:p>
            <a:pPr marL="290512" marR="0" lvl="1" indent="-171450" algn="l" defTabSz="914400" rtl="0" eaLnBrk="1" fontAlgn="auto" latinLnBrk="0" hangingPunct="1">
              <a:lnSpc>
                <a:spcPct val="107000"/>
              </a:lnSpc>
              <a:spcBef>
                <a:spcPts val="0"/>
              </a:spcBef>
              <a:spcAft>
                <a:spcPts val="0"/>
              </a:spcAft>
              <a:buClrTx/>
              <a:buSzTx/>
              <a:tabLst/>
              <a:defRPr/>
            </a:pPr>
            <a:endParaRPr lang="en-GB" sz="2000" dirty="0">
              <a:ea typeface="Calibri" panose="020F0502020204030204" pitchFamily="34" charset="0"/>
              <a:cs typeface="Calibri" panose="020F0502020204030204" pitchFamily="34" charset="0"/>
            </a:endParaRPr>
          </a:p>
          <a:p>
            <a:pPr marL="461962" marR="0" lvl="1" indent="-342900" algn="l" defTabSz="914400" rtl="0" eaLnBrk="1" fontAlgn="auto" latinLnBrk="0" hangingPunct="1">
              <a:lnSpc>
                <a:spcPct val="107000"/>
              </a:lnSpc>
              <a:spcBef>
                <a:spcPts val="0"/>
              </a:spcBef>
              <a:spcAft>
                <a:spcPts val="0"/>
              </a:spcAft>
              <a:buClrTx/>
              <a:buSzTx/>
              <a:tabLst/>
              <a:defRPr/>
            </a:pPr>
            <a:r>
              <a:rPr lang="en-GB" sz="2000" dirty="0">
                <a:effectLst/>
                <a:ea typeface="Calibri" panose="020F0502020204030204" pitchFamily="34" charset="0"/>
                <a:cs typeface="Times New Roman" panose="02020603050405020304" pitchFamily="18" charset="0"/>
              </a:rPr>
              <a:t>Before the events giving rise to this case, the City always promoted Captains from within the bargaining unit and never permitted outside candidates to compete. </a:t>
            </a:r>
          </a:p>
          <a:p>
            <a:pPr lvl="1" indent="-566738">
              <a:lnSpc>
                <a:spcPct val="107000"/>
              </a:lnSpc>
              <a:spcBef>
                <a:spcPts val="0"/>
              </a:spcBef>
              <a:buFont typeface="Wingdings" panose="05000000000000000000" pitchFamily="2" charset="2"/>
              <a:buChar char="§"/>
              <a:defRPr/>
            </a:pPr>
            <a:endParaRPr lang="en-GB" sz="1400" dirty="0">
              <a:ea typeface="Calibri" panose="020F050202020403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B7086732-70D0-7745-9AD2-7A47C5D9F7A7}"/>
              </a:ext>
            </a:extLst>
          </p:cNvPr>
          <p:cNvSpPr>
            <a:spLocks noGrp="1"/>
          </p:cNvSpPr>
          <p:nvPr>
            <p:ph type="sldNum" sz="quarter" idx="12"/>
          </p:nvPr>
        </p:nvSpPr>
        <p:spPr/>
        <p:txBody>
          <a:bodyPr/>
          <a:lstStyle/>
          <a:p>
            <a:fld id="{76EFBEE3-2A9E-304D-B391-B568C310982A}" type="slidenum">
              <a:rPr lang="en-US" smtClean="0"/>
              <a:pPr/>
              <a:t>34</a:t>
            </a:fld>
            <a:endParaRPr lang="en-US"/>
          </a:p>
        </p:txBody>
      </p:sp>
    </p:spTree>
    <p:extLst>
      <p:ext uri="{BB962C8B-B14F-4D97-AF65-F5344CB8AC3E}">
        <p14:creationId xmlns:p14="http://schemas.microsoft.com/office/powerpoint/2010/main" val="348335328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4FC472B-6047-C446-895B-6D63DB7804EE}"/>
              </a:ext>
            </a:extLst>
          </p:cNvPr>
          <p:cNvSpPr>
            <a:spLocks noGrp="1"/>
          </p:cNvSpPr>
          <p:nvPr>
            <p:ph idx="1"/>
          </p:nvPr>
        </p:nvSpPr>
        <p:spPr>
          <a:xfrm>
            <a:off x="2318656" y="1151952"/>
            <a:ext cx="9873343" cy="5088210"/>
          </a:xfrm>
        </p:spPr>
        <p:txBody>
          <a:bodyPr>
            <a:normAutofit fontScale="40000" lnSpcReduction="20000"/>
          </a:bodyPr>
          <a:lstStyle/>
          <a:p>
            <a:pPr marL="119062" marR="0" lvl="2" indent="0" algn="l" defTabSz="914400" rtl="0" eaLnBrk="1" fontAlgn="auto" latinLnBrk="0" hangingPunct="1">
              <a:lnSpc>
                <a:spcPct val="107000"/>
              </a:lnSpc>
              <a:spcBef>
                <a:spcPts val="0"/>
              </a:spcBef>
              <a:spcAft>
                <a:spcPts val="0"/>
              </a:spcAft>
              <a:buClrTx/>
              <a:buSzTx/>
              <a:buFont typeface="Arial" panose="020B0604020202020204" pitchFamily="34" charset="0"/>
              <a:buNone/>
              <a:tabLst/>
              <a:defRPr/>
            </a:pPr>
            <a:r>
              <a:rPr kumimoji="0" lang="en-GB" sz="6000" b="0" i="1" u="none" strike="noStrike" kern="1200" cap="none" spc="0" normalizeH="0" baseline="0" noProof="0" dirty="0">
                <a:ln>
                  <a:noFill/>
                </a:ln>
                <a:effectLst/>
                <a:uLnTx/>
                <a:uFillTx/>
                <a:ea typeface="Calibri" panose="020F0502020204030204" pitchFamily="34" charset="0"/>
                <a:cs typeface="Calibri" panose="020F0502020204030204" pitchFamily="34" charset="0"/>
              </a:rPr>
              <a:t>City of Santa Maria Firefighters Association v. City of Santa Maria, </a:t>
            </a:r>
          </a:p>
          <a:p>
            <a:pPr marL="119062" marR="0" lvl="2" indent="0" algn="l" defTabSz="914400" rtl="0" eaLnBrk="1" fontAlgn="auto" latinLnBrk="0" hangingPunct="1">
              <a:lnSpc>
                <a:spcPct val="107000"/>
              </a:lnSpc>
              <a:spcBef>
                <a:spcPts val="0"/>
              </a:spcBef>
              <a:spcAft>
                <a:spcPts val="0"/>
              </a:spcAft>
              <a:buClrTx/>
              <a:buSzTx/>
              <a:buFont typeface="Arial" panose="020B0604020202020204" pitchFamily="34" charset="0"/>
              <a:buNone/>
              <a:tabLst/>
              <a:defRPr/>
            </a:pPr>
            <a:r>
              <a:rPr kumimoji="0" lang="en-GB" sz="6000" b="0" i="0" u="none" strike="noStrike" kern="1200" cap="none" spc="0" normalizeH="0" baseline="0" noProof="0" dirty="0">
                <a:ln>
                  <a:noFill/>
                </a:ln>
                <a:effectLst/>
                <a:uLnTx/>
                <a:uFillTx/>
                <a:ea typeface="Calibri" panose="020F0502020204030204" pitchFamily="34" charset="0"/>
                <a:cs typeface="Calibri" panose="020F0502020204030204" pitchFamily="34" charset="0"/>
              </a:rPr>
              <a:t>Decision 2736-M (Issued 6/30/20)</a:t>
            </a:r>
          </a:p>
          <a:p>
            <a:pPr marL="119062" marR="0" lvl="2" indent="0" algn="l" defTabSz="914400" rtl="0" eaLnBrk="1" fontAlgn="auto" latinLnBrk="0" hangingPunct="1">
              <a:lnSpc>
                <a:spcPct val="107000"/>
              </a:lnSpc>
              <a:spcBef>
                <a:spcPts val="0"/>
              </a:spcBef>
              <a:spcAft>
                <a:spcPts val="0"/>
              </a:spcAft>
              <a:buClrTx/>
              <a:buSzTx/>
              <a:buFont typeface="Arial" panose="020B0604020202020204" pitchFamily="34" charset="0"/>
              <a:buNone/>
              <a:tabLst/>
              <a:defRPr/>
            </a:pPr>
            <a:endParaRPr kumimoji="0" lang="en-GB" sz="1400" b="1" i="0" u="none" strike="noStrike" kern="1200" cap="none" spc="0" normalizeH="0" baseline="0" noProof="0" dirty="0">
              <a:ln>
                <a:noFill/>
              </a:ln>
              <a:effectLst/>
              <a:uLnTx/>
              <a:uFillTx/>
              <a:cs typeface="Calibri" panose="020F0502020204030204" pitchFamily="34" charset="0"/>
            </a:endParaRPr>
          </a:p>
          <a:p>
            <a:pPr marL="119062" marR="0" lvl="2" indent="0" algn="l" defTabSz="914400" rtl="0" eaLnBrk="1" fontAlgn="auto" latinLnBrk="0" hangingPunct="1">
              <a:lnSpc>
                <a:spcPct val="107000"/>
              </a:lnSpc>
              <a:spcBef>
                <a:spcPts val="0"/>
              </a:spcBef>
              <a:spcAft>
                <a:spcPts val="0"/>
              </a:spcAft>
              <a:buClrTx/>
              <a:buSzTx/>
              <a:buFont typeface="Arial" panose="020B0604020202020204" pitchFamily="34" charset="0"/>
              <a:buNone/>
              <a:tabLst/>
              <a:defRPr/>
            </a:pPr>
            <a:r>
              <a:rPr kumimoji="0" lang="en-GB" sz="6000" b="1" i="0" u="none" strike="noStrike" kern="1200" cap="none" spc="0" normalizeH="0" baseline="0" noProof="0" dirty="0">
                <a:ln>
                  <a:noFill/>
                </a:ln>
                <a:effectLst/>
                <a:uLnTx/>
                <a:uFillTx/>
                <a:cs typeface="Calibri" panose="020F0502020204030204" pitchFamily="34" charset="0"/>
              </a:rPr>
              <a:t>Issue</a:t>
            </a:r>
            <a:r>
              <a:rPr kumimoji="0" lang="en-GB" sz="5000" b="1" i="0" u="none" strike="noStrike" kern="1200" cap="none" spc="0" normalizeH="0" baseline="0" noProof="0" dirty="0">
                <a:ln>
                  <a:noFill/>
                </a:ln>
                <a:effectLst/>
                <a:uLnTx/>
                <a:uFillTx/>
                <a:cs typeface="Calibri" panose="020F0502020204030204" pitchFamily="34" charset="0"/>
              </a:rPr>
              <a:t>:</a:t>
            </a:r>
            <a:endParaRPr lang="en-GB" sz="5000" dirty="0">
              <a:cs typeface="Times New Roman" panose="02020603050405020304" pitchFamily="18" charset="0"/>
            </a:endParaRPr>
          </a:p>
          <a:p>
            <a:pPr marL="690562" lvl="2" indent="-571500">
              <a:lnSpc>
                <a:spcPct val="107000"/>
              </a:lnSpc>
              <a:spcBef>
                <a:spcPts val="0"/>
              </a:spcBef>
              <a:defRPr/>
            </a:pPr>
            <a:r>
              <a:rPr kumimoji="0" lang="en-GB" sz="5500" b="0" i="0" u="none" strike="noStrike" kern="1200" cap="none" spc="0" normalizeH="0" baseline="0" noProof="0" dirty="0">
                <a:ln>
                  <a:noFill/>
                </a:ln>
                <a:effectLst/>
                <a:uLnTx/>
                <a:uFillTx/>
                <a:ea typeface="Calibri" panose="020F0502020204030204" pitchFamily="34" charset="0"/>
                <a:cs typeface="Times New Roman" panose="02020603050405020304" pitchFamily="18" charset="0"/>
              </a:rPr>
              <a:t>Whether the City had a duty to give the Association notice and an opportunity to bargain before deciding to permit non-employees to apply for the Captain positions.</a:t>
            </a:r>
          </a:p>
          <a:p>
            <a:pPr marL="119062" marR="0" lvl="2" indent="0" algn="l" defTabSz="914400" rtl="0" eaLnBrk="1" fontAlgn="auto" latinLnBrk="0" hangingPunct="1">
              <a:lnSpc>
                <a:spcPct val="107000"/>
              </a:lnSpc>
              <a:spcBef>
                <a:spcPts val="0"/>
              </a:spcBef>
              <a:spcAft>
                <a:spcPts val="0"/>
              </a:spcAft>
              <a:buClrTx/>
              <a:buSzTx/>
              <a:buNone/>
              <a:tabLst/>
              <a:defRPr/>
            </a:pPr>
            <a:endParaRPr kumimoji="0" lang="en-GB" sz="3300" b="0" i="0" u="none" strike="noStrike" kern="1200" cap="none" spc="0" normalizeH="0" baseline="0" noProof="0" dirty="0">
              <a:ln>
                <a:noFill/>
              </a:ln>
              <a:effectLst/>
              <a:uLnTx/>
              <a:uFillTx/>
              <a:ea typeface="Calibri" panose="020F0502020204030204" pitchFamily="34" charset="0"/>
              <a:cs typeface="Times New Roman" panose="02020603050405020304" pitchFamily="18" charset="0"/>
            </a:endParaRPr>
          </a:p>
          <a:p>
            <a:pPr marL="119062" marR="0" lvl="2" indent="0" algn="l" defTabSz="914400" rtl="0" eaLnBrk="1" fontAlgn="auto" latinLnBrk="0" hangingPunct="1">
              <a:lnSpc>
                <a:spcPct val="107000"/>
              </a:lnSpc>
              <a:spcBef>
                <a:spcPts val="0"/>
              </a:spcBef>
              <a:spcAft>
                <a:spcPts val="0"/>
              </a:spcAft>
              <a:buClrTx/>
              <a:buSzTx/>
              <a:buFont typeface="Arial" panose="020B0604020202020204" pitchFamily="34" charset="0"/>
              <a:buNone/>
              <a:tabLst/>
              <a:defRPr/>
            </a:pPr>
            <a:r>
              <a:rPr kumimoji="0" lang="en-GB" sz="6000" b="1" i="0" u="none" strike="noStrike" kern="1200" cap="none" spc="0" normalizeH="0" baseline="0" noProof="0" dirty="0">
                <a:ln>
                  <a:noFill/>
                </a:ln>
                <a:effectLst/>
                <a:uLnTx/>
                <a:uFillTx/>
                <a:cs typeface="Calibri" panose="020F0502020204030204" pitchFamily="34" charset="0"/>
              </a:rPr>
              <a:t>Decision</a:t>
            </a:r>
            <a:r>
              <a:rPr kumimoji="0" lang="en-GB" sz="5000" b="1" i="0" u="none" strike="noStrike" kern="1200" cap="none" spc="0" normalizeH="0" baseline="0" noProof="0" dirty="0">
                <a:ln>
                  <a:noFill/>
                </a:ln>
                <a:effectLst/>
                <a:uLnTx/>
                <a:uFillTx/>
                <a:cs typeface="Calibri" panose="020F0502020204030204" pitchFamily="34" charset="0"/>
              </a:rPr>
              <a:t>:</a:t>
            </a:r>
            <a:endParaRPr kumimoji="0" lang="en-GB" sz="5000" b="0" i="0" u="none" strike="noStrike" kern="1200" cap="none" spc="0" normalizeH="0" baseline="0" noProof="0" dirty="0">
              <a:ln>
                <a:noFill/>
              </a:ln>
              <a:effectLst/>
              <a:uLnTx/>
              <a:uFillTx/>
              <a:ea typeface="Calibri" panose="020F0502020204030204" pitchFamily="34" charset="0"/>
              <a:cs typeface="Times New Roman" panose="02020603050405020304" pitchFamily="18" charset="0"/>
            </a:endParaRPr>
          </a:p>
          <a:p>
            <a:pPr marL="576262" marR="0" lvl="1" indent="-457200" algn="l" defTabSz="914400" rtl="0" eaLnBrk="1" fontAlgn="auto" latinLnBrk="0" hangingPunct="1">
              <a:lnSpc>
                <a:spcPct val="107000"/>
              </a:lnSpc>
              <a:spcBef>
                <a:spcPts val="0"/>
              </a:spcBef>
              <a:spcAft>
                <a:spcPts val="0"/>
              </a:spcAft>
              <a:buClrTx/>
              <a:buSzTx/>
              <a:tabLst/>
              <a:defRPr/>
            </a:pPr>
            <a:r>
              <a:rPr lang="en-GB" sz="5500" dirty="0">
                <a:effectLst/>
                <a:ea typeface="Calibri" panose="020F0502020204030204" pitchFamily="34" charset="0"/>
                <a:cs typeface="Times New Roman" panose="02020603050405020304" pitchFamily="18" charset="0"/>
              </a:rPr>
              <a:t>City violated MMBA provisions by failing to engage in effects bargaining over its decision to run an open recruitment. </a:t>
            </a:r>
          </a:p>
          <a:p>
            <a:pPr marL="576262" marR="0" lvl="1" indent="-457200" algn="l" defTabSz="914400" rtl="0" eaLnBrk="1" fontAlgn="auto" latinLnBrk="0" hangingPunct="1">
              <a:lnSpc>
                <a:spcPct val="107000"/>
              </a:lnSpc>
              <a:spcBef>
                <a:spcPts val="0"/>
              </a:spcBef>
              <a:spcAft>
                <a:spcPts val="0"/>
              </a:spcAft>
              <a:buClrTx/>
              <a:buSzTx/>
              <a:tabLst/>
              <a:defRPr/>
            </a:pPr>
            <a:r>
              <a:rPr lang="en-GB" sz="5500" dirty="0">
                <a:ea typeface="Calibri" panose="020F0502020204030204" pitchFamily="34" charset="0"/>
                <a:cs typeface="Times New Roman" panose="02020603050405020304" pitchFamily="18" charset="0"/>
              </a:rPr>
              <a:t>C</a:t>
            </a:r>
            <a:r>
              <a:rPr lang="en-GB" sz="5500" dirty="0">
                <a:effectLst/>
                <a:ea typeface="Calibri" panose="020F0502020204030204" pitchFamily="34" charset="0"/>
                <a:cs typeface="Times New Roman" panose="02020603050405020304" pitchFamily="18" charset="0"/>
              </a:rPr>
              <a:t>hanges to promotional procedures or criteria fall within the scope of representation because they are among the decisions that directly affect the employment relationship. </a:t>
            </a:r>
          </a:p>
          <a:p>
            <a:pPr marL="576262" marR="0" lvl="1" indent="-457200" algn="l" defTabSz="914400" rtl="0" eaLnBrk="1" fontAlgn="auto" latinLnBrk="0" hangingPunct="1">
              <a:lnSpc>
                <a:spcPct val="107000"/>
              </a:lnSpc>
              <a:spcBef>
                <a:spcPts val="0"/>
              </a:spcBef>
              <a:spcAft>
                <a:spcPts val="0"/>
              </a:spcAft>
              <a:buClrTx/>
              <a:buSzTx/>
              <a:tabLst/>
              <a:defRPr/>
            </a:pPr>
            <a:r>
              <a:rPr lang="en-GB" sz="5500" dirty="0">
                <a:ea typeface="Calibri" panose="020F0502020204030204" pitchFamily="34" charset="0"/>
                <a:cs typeface="Times New Roman" panose="02020603050405020304" pitchFamily="18" charset="0"/>
              </a:rPr>
              <a:t>The </a:t>
            </a:r>
            <a:r>
              <a:rPr lang="en-GB" sz="5500" dirty="0">
                <a:effectLst/>
                <a:ea typeface="Calibri" panose="020F0502020204030204" pitchFamily="34" charset="0"/>
                <a:cs typeface="Times New Roman" panose="02020603050405020304" pitchFamily="18" charset="0"/>
              </a:rPr>
              <a:t>decision to open recruitment to outside candidates was subject to bargaining because it related directly to bargaining unit employees' terms and conditions of employment.</a:t>
            </a:r>
          </a:p>
        </p:txBody>
      </p:sp>
      <p:sp>
        <p:nvSpPr>
          <p:cNvPr id="4" name="Slide Number Placeholder 3">
            <a:extLst>
              <a:ext uri="{FF2B5EF4-FFF2-40B4-BE49-F238E27FC236}">
                <a16:creationId xmlns:a16="http://schemas.microsoft.com/office/drawing/2014/main" id="{B7086732-70D0-7745-9AD2-7A47C5D9F7A7}"/>
              </a:ext>
            </a:extLst>
          </p:cNvPr>
          <p:cNvSpPr>
            <a:spLocks noGrp="1"/>
          </p:cNvSpPr>
          <p:nvPr>
            <p:ph type="sldNum" sz="quarter" idx="12"/>
          </p:nvPr>
        </p:nvSpPr>
        <p:spPr/>
        <p:txBody>
          <a:bodyPr/>
          <a:lstStyle/>
          <a:p>
            <a:fld id="{76EFBEE3-2A9E-304D-B391-B568C310982A}" type="slidenum">
              <a:rPr lang="en-US" smtClean="0"/>
              <a:pPr/>
              <a:t>35</a:t>
            </a:fld>
            <a:endParaRPr lang="en-US"/>
          </a:p>
        </p:txBody>
      </p:sp>
      <p:sp>
        <p:nvSpPr>
          <p:cNvPr id="7" name="Title 1">
            <a:extLst>
              <a:ext uri="{FF2B5EF4-FFF2-40B4-BE49-F238E27FC236}">
                <a16:creationId xmlns:a16="http://schemas.microsoft.com/office/drawing/2014/main" id="{5B26C2DF-E0AF-0D46-AE61-E9E47A2396F0}"/>
              </a:ext>
            </a:extLst>
          </p:cNvPr>
          <p:cNvSpPr>
            <a:spLocks noGrp="1"/>
          </p:cNvSpPr>
          <p:nvPr>
            <p:ph type="title"/>
          </p:nvPr>
        </p:nvSpPr>
        <p:spPr>
          <a:xfrm>
            <a:off x="2446638" y="100484"/>
            <a:ext cx="9401432" cy="863344"/>
          </a:xfrm>
        </p:spPr>
        <p:txBody>
          <a:bodyPr>
            <a:noAutofit/>
          </a:bodyPr>
          <a:lstStyle/>
          <a:p>
            <a:pPr marR="0" lvl="0">
              <a:lnSpc>
                <a:spcPct val="107000"/>
              </a:lnSpc>
              <a:spcBef>
                <a:spcPts val="0"/>
              </a:spcBef>
              <a:spcAft>
                <a:spcPts val="800"/>
              </a:spcAft>
            </a:pPr>
            <a:r>
              <a:rPr lang="en-GB" sz="2800" b="1" dirty="0">
                <a:effectLst/>
                <a:ea typeface="Calibri" panose="020F0502020204030204" pitchFamily="34" charset="0"/>
                <a:cs typeface="Calibri" panose="020F0502020204030204" pitchFamily="34" charset="0"/>
              </a:rPr>
              <a:t>DECISION TO OPEN RECRUITMENT TO OUTSIDE CANDIDATES IS SUBJECT TO BARGAINING </a:t>
            </a:r>
            <a:endParaRPr lang="en-US" sz="2800" dirty="0">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54744569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D2C981-8D2D-5542-B255-573A6CFCD206}"/>
              </a:ext>
            </a:extLst>
          </p:cNvPr>
          <p:cNvSpPr>
            <a:spLocks noGrp="1"/>
          </p:cNvSpPr>
          <p:nvPr>
            <p:ph type="title"/>
          </p:nvPr>
        </p:nvSpPr>
        <p:spPr>
          <a:xfrm>
            <a:off x="2318657" y="114110"/>
            <a:ext cx="9861667" cy="681037"/>
          </a:xfrm>
        </p:spPr>
        <p:txBody>
          <a:bodyPr>
            <a:noAutofit/>
          </a:bodyPr>
          <a:lstStyle/>
          <a:p>
            <a:pPr marR="0" lvl="0">
              <a:lnSpc>
                <a:spcPct val="107000"/>
              </a:lnSpc>
              <a:spcBef>
                <a:spcPts val="0"/>
              </a:spcBef>
              <a:spcAft>
                <a:spcPts val="800"/>
              </a:spcAft>
            </a:pPr>
            <a:r>
              <a:rPr lang="en-GB" sz="3200" b="1" dirty="0">
                <a:effectLst/>
                <a:ea typeface="Calibri" panose="020F0502020204030204" pitchFamily="34" charset="0"/>
                <a:cs typeface="Calibri" panose="020F0502020204030204" pitchFamily="34" charset="0"/>
              </a:rPr>
              <a:t>UNILATERAL CHANGE TO OVERTIME POLICY IS U</a:t>
            </a:r>
            <a:r>
              <a:rPr lang="en-GB" sz="3200" b="1" dirty="0">
                <a:ea typeface="Calibri" panose="020F0502020204030204" pitchFamily="34" charset="0"/>
                <a:cs typeface="Calibri" panose="020F0502020204030204" pitchFamily="34" charset="0"/>
              </a:rPr>
              <a:t>LP</a:t>
            </a:r>
            <a:endParaRPr lang="en-US" sz="2800" dirty="0">
              <a:effectLst/>
              <a:ea typeface="Calibri" panose="020F0502020204030204" pitchFamily="34"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14FC472B-6047-C446-895B-6D63DB7804EE}"/>
              </a:ext>
            </a:extLst>
          </p:cNvPr>
          <p:cNvSpPr>
            <a:spLocks noGrp="1"/>
          </p:cNvSpPr>
          <p:nvPr>
            <p:ph idx="1"/>
          </p:nvPr>
        </p:nvSpPr>
        <p:spPr>
          <a:xfrm>
            <a:off x="2318657" y="709863"/>
            <a:ext cx="9861667" cy="5530299"/>
          </a:xfrm>
        </p:spPr>
        <p:txBody>
          <a:bodyPr>
            <a:normAutofit fontScale="70000" lnSpcReduction="20000"/>
          </a:bodyPr>
          <a:lstStyle/>
          <a:p>
            <a:pPr marL="119062" marR="0" lvl="2" indent="0" algn="l" defTabSz="914400" rtl="0" eaLnBrk="1" fontAlgn="auto" latinLnBrk="0" hangingPunct="1">
              <a:lnSpc>
                <a:spcPct val="107000"/>
              </a:lnSpc>
              <a:spcBef>
                <a:spcPts val="0"/>
              </a:spcBef>
              <a:spcAft>
                <a:spcPts val="0"/>
              </a:spcAft>
              <a:buClrTx/>
              <a:buSzTx/>
              <a:buFont typeface="Arial" panose="020B0604020202020204" pitchFamily="34" charset="0"/>
              <a:buNone/>
              <a:tabLst/>
              <a:defRPr/>
            </a:pPr>
            <a:r>
              <a:rPr kumimoji="0" lang="en-GB" sz="3700" b="0" i="1" u="none" strike="noStrike" kern="1200" cap="none" spc="0" normalizeH="0" baseline="0" noProof="0" dirty="0">
                <a:ln>
                  <a:noFill/>
                </a:ln>
                <a:effectLst/>
                <a:uLnTx/>
                <a:uFillTx/>
                <a:ea typeface="Calibri" panose="020F0502020204030204" pitchFamily="34" charset="0"/>
                <a:cs typeface="Calibri" panose="020F0502020204030204" pitchFamily="34" charset="0"/>
              </a:rPr>
              <a:t>Teamsters Local 856 v. County of Merced, </a:t>
            </a:r>
          </a:p>
          <a:p>
            <a:pPr marL="119062" marR="0" lvl="2" indent="0" algn="l" defTabSz="914400" rtl="0" eaLnBrk="1" fontAlgn="auto" latinLnBrk="0" hangingPunct="1">
              <a:lnSpc>
                <a:spcPct val="107000"/>
              </a:lnSpc>
              <a:spcBef>
                <a:spcPts val="0"/>
              </a:spcBef>
              <a:spcAft>
                <a:spcPts val="0"/>
              </a:spcAft>
              <a:buClrTx/>
              <a:buSzTx/>
              <a:buFont typeface="Arial" panose="020B0604020202020204" pitchFamily="34" charset="0"/>
              <a:buNone/>
              <a:tabLst/>
              <a:defRPr/>
            </a:pPr>
            <a:r>
              <a:rPr kumimoji="0" lang="en-GB" sz="3700" b="0" i="0" u="none" strike="noStrike" kern="1200" cap="none" spc="0" normalizeH="0" baseline="0" noProof="0" dirty="0">
                <a:ln>
                  <a:noFill/>
                </a:ln>
                <a:effectLst/>
                <a:uLnTx/>
                <a:uFillTx/>
                <a:ea typeface="Calibri" panose="020F0502020204030204" pitchFamily="34" charset="0"/>
                <a:cs typeface="Calibri" panose="020F0502020204030204" pitchFamily="34" charset="0"/>
              </a:rPr>
              <a:t>Decision 2740-M (Issued 8/10/20)</a:t>
            </a:r>
          </a:p>
          <a:p>
            <a:pPr marL="119062" marR="0" lvl="2" indent="0" algn="l" defTabSz="914400" rtl="0" eaLnBrk="1" fontAlgn="auto" latinLnBrk="0" hangingPunct="1">
              <a:lnSpc>
                <a:spcPct val="107000"/>
              </a:lnSpc>
              <a:spcBef>
                <a:spcPts val="0"/>
              </a:spcBef>
              <a:spcAft>
                <a:spcPts val="0"/>
              </a:spcAft>
              <a:buClrTx/>
              <a:buSzTx/>
              <a:buFont typeface="Arial" panose="020B0604020202020204" pitchFamily="34" charset="0"/>
              <a:buNone/>
              <a:tabLst/>
              <a:defRPr/>
            </a:pPr>
            <a:endParaRPr lang="en-GB" sz="1300" dirty="0">
              <a:ea typeface="Calibri" panose="020F0502020204030204" pitchFamily="34" charset="0"/>
              <a:cs typeface="Calibri" panose="020F0502020204030204" pitchFamily="34" charset="0"/>
            </a:endParaRPr>
          </a:p>
          <a:p>
            <a:pPr marL="119062" marR="0" lvl="2" indent="0" algn="l" defTabSz="914400" rtl="0" eaLnBrk="1" fontAlgn="auto" latinLnBrk="0" hangingPunct="1">
              <a:lnSpc>
                <a:spcPct val="107000"/>
              </a:lnSpc>
              <a:spcBef>
                <a:spcPts val="0"/>
              </a:spcBef>
              <a:spcAft>
                <a:spcPts val="0"/>
              </a:spcAft>
              <a:buClrTx/>
              <a:buSzTx/>
              <a:buFont typeface="Arial" panose="020B0604020202020204" pitchFamily="34" charset="0"/>
              <a:buNone/>
              <a:tabLst/>
              <a:defRPr/>
            </a:pPr>
            <a:r>
              <a:rPr lang="en-GB" sz="3100" b="1" dirty="0">
                <a:cs typeface="Calibri" panose="020F0502020204030204" pitchFamily="34" charset="0"/>
              </a:rPr>
              <a:t>Facts:</a:t>
            </a:r>
            <a:endParaRPr lang="en-GB" sz="3100" dirty="0">
              <a:effectLst/>
              <a:ea typeface="Calibri" panose="020F0502020204030204" pitchFamily="34" charset="0"/>
              <a:cs typeface="Times New Roman" panose="02020603050405020304" pitchFamily="18" charset="0"/>
            </a:endParaRPr>
          </a:p>
          <a:p>
            <a:pPr marL="576262" lvl="2" indent="-457200">
              <a:lnSpc>
                <a:spcPct val="107000"/>
              </a:lnSpc>
              <a:spcBef>
                <a:spcPts val="0"/>
              </a:spcBef>
              <a:defRPr/>
            </a:pPr>
            <a:r>
              <a:rPr lang="en-GB" sz="2900" dirty="0">
                <a:effectLst/>
                <a:ea typeface="Calibri" panose="020F0502020204030204" pitchFamily="34" charset="0"/>
                <a:cs typeface="Times New Roman" panose="02020603050405020304" pitchFamily="18" charset="0"/>
              </a:rPr>
              <a:t>The County Sheriff's Department (Department) operates two correctional facilities with 24-hour staffing, seven days a week. The Union represents correctional officers.</a:t>
            </a:r>
          </a:p>
          <a:p>
            <a:pPr marL="576262" lvl="2" indent="-457200">
              <a:lnSpc>
                <a:spcPct val="107000"/>
              </a:lnSpc>
              <a:spcBef>
                <a:spcPts val="0"/>
              </a:spcBef>
              <a:defRPr/>
            </a:pPr>
            <a:r>
              <a:rPr lang="en-GB" sz="2900" dirty="0">
                <a:effectLst/>
                <a:ea typeface="Calibri" panose="020F0502020204030204" pitchFamily="34" charset="0"/>
                <a:cs typeface="Times New Roman" panose="02020603050405020304" pitchFamily="18" charset="0"/>
              </a:rPr>
              <a:t>The Department requires correctional staff to work overtime. When there are insufficient volunteers, the Department relies on mandatory overtime to maintain minimum staffing. Historically, mandatory overtime is assigned by reverse seniority.</a:t>
            </a:r>
          </a:p>
          <a:p>
            <a:pPr marL="576262" lvl="2" indent="-457200">
              <a:lnSpc>
                <a:spcPct val="107000"/>
              </a:lnSpc>
              <a:spcBef>
                <a:spcPts val="0"/>
              </a:spcBef>
              <a:defRPr/>
            </a:pPr>
            <a:r>
              <a:rPr lang="en-GB" sz="2900" dirty="0">
                <a:ea typeface="Calibri" panose="020F0502020204030204" pitchFamily="34" charset="0"/>
                <a:cs typeface="Times New Roman" panose="02020603050405020304" pitchFamily="18" charset="0"/>
              </a:rPr>
              <a:t>In 2010, the parties negotiated overtime standard operating procedures.</a:t>
            </a:r>
          </a:p>
          <a:p>
            <a:pPr marL="576262" lvl="2" indent="-457200">
              <a:lnSpc>
                <a:spcPct val="107000"/>
              </a:lnSpc>
              <a:spcBef>
                <a:spcPts val="0"/>
              </a:spcBef>
              <a:defRPr/>
            </a:pPr>
            <a:r>
              <a:rPr lang="en-GB" sz="2900" dirty="0">
                <a:effectLst/>
                <a:ea typeface="Calibri" panose="020F0502020204030204" pitchFamily="34" charset="0"/>
                <a:cs typeface="Times New Roman" panose="02020603050405020304" pitchFamily="18" charset="0"/>
              </a:rPr>
              <a:t>In 2014, the parties agreed to a MOU.</a:t>
            </a:r>
          </a:p>
          <a:p>
            <a:pPr marL="576262" lvl="2" indent="-457200">
              <a:lnSpc>
                <a:spcPct val="107000"/>
              </a:lnSpc>
              <a:spcBef>
                <a:spcPts val="0"/>
              </a:spcBef>
              <a:defRPr/>
            </a:pPr>
            <a:r>
              <a:rPr lang="en-GB" sz="2900" dirty="0">
                <a:effectLst/>
                <a:ea typeface="Calibri" panose="020F0502020204030204" pitchFamily="34" charset="0"/>
                <a:cs typeface="Times New Roman" panose="02020603050405020304" pitchFamily="18" charset="0"/>
              </a:rPr>
              <a:t>Around October 2016, concern regarding the mandatory overtime policy's impact on female officers with less seniority</a:t>
            </a:r>
            <a:r>
              <a:rPr lang="en-GB" sz="2900" dirty="0">
                <a:ea typeface="Calibri" panose="020F0502020204030204" pitchFamily="34" charset="0"/>
                <a:cs typeface="Times New Roman" panose="02020603050405020304" pitchFamily="18" charset="0"/>
              </a:rPr>
              <a:t>. County employed relatively few female officers, making it more difficult to comply with the Penal Code's requirement that at least one female correctional officer be present during each shift at all facilities confining one or more female prisoners. As a result, female officers with less seniority were required to work a disproportionate and burdensome amount of overtime.</a:t>
            </a:r>
          </a:p>
        </p:txBody>
      </p:sp>
      <p:sp>
        <p:nvSpPr>
          <p:cNvPr id="4" name="Slide Number Placeholder 3">
            <a:extLst>
              <a:ext uri="{FF2B5EF4-FFF2-40B4-BE49-F238E27FC236}">
                <a16:creationId xmlns:a16="http://schemas.microsoft.com/office/drawing/2014/main" id="{B7086732-70D0-7745-9AD2-7A47C5D9F7A7}"/>
              </a:ext>
            </a:extLst>
          </p:cNvPr>
          <p:cNvSpPr>
            <a:spLocks noGrp="1"/>
          </p:cNvSpPr>
          <p:nvPr>
            <p:ph type="sldNum" sz="quarter" idx="12"/>
          </p:nvPr>
        </p:nvSpPr>
        <p:spPr/>
        <p:txBody>
          <a:bodyPr/>
          <a:lstStyle/>
          <a:p>
            <a:fld id="{76EFBEE3-2A9E-304D-B391-B568C310982A}" type="slidenum">
              <a:rPr lang="en-US" smtClean="0"/>
              <a:pPr/>
              <a:t>36</a:t>
            </a:fld>
            <a:endParaRPr lang="en-US"/>
          </a:p>
        </p:txBody>
      </p:sp>
    </p:spTree>
    <p:extLst>
      <p:ext uri="{BB962C8B-B14F-4D97-AF65-F5344CB8AC3E}">
        <p14:creationId xmlns:p14="http://schemas.microsoft.com/office/powerpoint/2010/main" val="44301702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4FC472B-6047-C446-895B-6D63DB7804EE}"/>
              </a:ext>
            </a:extLst>
          </p:cNvPr>
          <p:cNvSpPr>
            <a:spLocks noGrp="1"/>
          </p:cNvSpPr>
          <p:nvPr>
            <p:ph idx="1"/>
          </p:nvPr>
        </p:nvSpPr>
        <p:spPr>
          <a:xfrm>
            <a:off x="2318657" y="697833"/>
            <a:ext cx="9861667" cy="5851248"/>
          </a:xfrm>
        </p:spPr>
        <p:txBody>
          <a:bodyPr>
            <a:normAutofit fontScale="92500" lnSpcReduction="10000"/>
          </a:bodyPr>
          <a:lstStyle/>
          <a:p>
            <a:pPr marL="119062" marR="0" lvl="2" indent="0" algn="l" defTabSz="914400" rtl="0" eaLnBrk="1" fontAlgn="auto" latinLnBrk="0" hangingPunct="1">
              <a:lnSpc>
                <a:spcPct val="107000"/>
              </a:lnSpc>
              <a:spcBef>
                <a:spcPts val="0"/>
              </a:spcBef>
              <a:spcAft>
                <a:spcPts val="0"/>
              </a:spcAft>
              <a:buClrTx/>
              <a:buSzTx/>
              <a:buFont typeface="Arial" panose="020B0604020202020204" pitchFamily="34" charset="0"/>
              <a:buNone/>
              <a:tabLst/>
              <a:defRPr/>
            </a:pPr>
            <a:r>
              <a:rPr kumimoji="0" lang="en-GB" sz="2800" b="0" i="1" u="none" strike="noStrike" kern="1200" cap="none" spc="0" normalizeH="0" baseline="0" noProof="0" dirty="0">
                <a:ln>
                  <a:noFill/>
                </a:ln>
                <a:effectLst/>
                <a:uLnTx/>
                <a:uFillTx/>
                <a:ea typeface="Calibri" panose="020F0502020204030204" pitchFamily="34" charset="0"/>
                <a:cs typeface="Calibri" panose="020F0502020204030204" pitchFamily="34" charset="0"/>
              </a:rPr>
              <a:t>Teamsters Local 856 v. County of Merced, </a:t>
            </a:r>
          </a:p>
          <a:p>
            <a:pPr marL="119062" marR="0" lvl="2" indent="0" algn="l" defTabSz="914400" rtl="0" eaLnBrk="1" fontAlgn="auto" latinLnBrk="0" hangingPunct="1">
              <a:lnSpc>
                <a:spcPct val="107000"/>
              </a:lnSpc>
              <a:spcBef>
                <a:spcPts val="0"/>
              </a:spcBef>
              <a:spcAft>
                <a:spcPts val="0"/>
              </a:spcAft>
              <a:buClrTx/>
              <a:buSzTx/>
              <a:buFont typeface="Arial" panose="020B0604020202020204" pitchFamily="34" charset="0"/>
              <a:buNone/>
              <a:tabLst/>
              <a:defRPr/>
            </a:pPr>
            <a:r>
              <a:rPr kumimoji="0" lang="en-GB" sz="2800" b="0" i="0" u="none" strike="noStrike" kern="1200" cap="none" spc="0" normalizeH="0" baseline="0" noProof="0" dirty="0">
                <a:ln>
                  <a:noFill/>
                </a:ln>
                <a:effectLst/>
                <a:uLnTx/>
                <a:uFillTx/>
                <a:ea typeface="Calibri" panose="020F0502020204030204" pitchFamily="34" charset="0"/>
                <a:cs typeface="Calibri" panose="020F0502020204030204" pitchFamily="34" charset="0"/>
              </a:rPr>
              <a:t>Decision 2740-M (Issued 8/10/20)</a:t>
            </a:r>
          </a:p>
          <a:p>
            <a:pPr marL="119062" marR="0" lvl="2" indent="0" algn="l" defTabSz="914400" rtl="0" eaLnBrk="1" fontAlgn="auto" latinLnBrk="0" hangingPunct="1">
              <a:lnSpc>
                <a:spcPct val="107000"/>
              </a:lnSpc>
              <a:spcBef>
                <a:spcPts val="0"/>
              </a:spcBef>
              <a:spcAft>
                <a:spcPts val="0"/>
              </a:spcAft>
              <a:buClrTx/>
              <a:buSzTx/>
              <a:buFont typeface="Arial" panose="020B0604020202020204" pitchFamily="34" charset="0"/>
              <a:buNone/>
              <a:tabLst/>
              <a:defRPr/>
            </a:pPr>
            <a:endParaRPr lang="en-GB" sz="1300" dirty="0">
              <a:ea typeface="Calibri" panose="020F0502020204030204" pitchFamily="34" charset="0"/>
              <a:cs typeface="Calibri" panose="020F0502020204030204" pitchFamily="34" charset="0"/>
            </a:endParaRPr>
          </a:p>
          <a:p>
            <a:pPr marL="119062" marR="0" lvl="2" indent="0" algn="l" defTabSz="914400" rtl="0" eaLnBrk="1" fontAlgn="auto" latinLnBrk="0" hangingPunct="1">
              <a:lnSpc>
                <a:spcPct val="107000"/>
              </a:lnSpc>
              <a:spcBef>
                <a:spcPts val="0"/>
              </a:spcBef>
              <a:spcAft>
                <a:spcPts val="0"/>
              </a:spcAft>
              <a:buClrTx/>
              <a:buSzTx/>
              <a:buFont typeface="Arial" panose="020B0604020202020204" pitchFamily="34" charset="0"/>
              <a:buNone/>
              <a:tabLst/>
              <a:defRPr/>
            </a:pPr>
            <a:r>
              <a:rPr lang="en-GB" sz="2400" b="1" dirty="0">
                <a:cs typeface="Calibri" panose="020F0502020204030204" pitchFamily="34" charset="0"/>
              </a:rPr>
              <a:t>Facts (cont.):</a:t>
            </a:r>
            <a:endParaRPr lang="en-GB" sz="2400" dirty="0">
              <a:effectLst/>
              <a:ea typeface="Calibri" panose="020F0502020204030204" pitchFamily="34" charset="0"/>
              <a:cs typeface="Times New Roman" panose="02020603050405020304" pitchFamily="18" charset="0"/>
            </a:endParaRPr>
          </a:p>
          <a:p>
            <a:pPr marL="576262" lvl="2" indent="-457200">
              <a:lnSpc>
                <a:spcPct val="107000"/>
              </a:lnSpc>
              <a:spcBef>
                <a:spcPts val="0"/>
              </a:spcBef>
              <a:defRPr/>
            </a:pPr>
            <a:r>
              <a:rPr lang="en-GB" sz="1900" dirty="0">
                <a:effectLst/>
                <a:ea typeface="Calibri" panose="020F0502020204030204" pitchFamily="34" charset="0"/>
                <a:cs typeface="Times New Roman" panose="02020603050405020304" pitchFamily="18" charset="0"/>
              </a:rPr>
              <a:t>The parties agreed to me</a:t>
            </a:r>
            <a:r>
              <a:rPr lang="en-GB" sz="1900" dirty="0">
                <a:ea typeface="Calibri" panose="020F0502020204030204" pitchFamily="34" charset="0"/>
                <a:cs typeface="Times New Roman" panose="02020603050405020304" pitchFamily="18" charset="0"/>
              </a:rPr>
              <a:t>et and confer, but after the first meeting, County unilaterally proposed a policy change and proceeded to implement the new policy. </a:t>
            </a:r>
          </a:p>
          <a:p>
            <a:pPr marL="576262" lvl="2" indent="-457200">
              <a:lnSpc>
                <a:spcPct val="107000"/>
              </a:lnSpc>
              <a:spcBef>
                <a:spcPts val="0"/>
              </a:spcBef>
              <a:defRPr/>
            </a:pPr>
            <a:r>
              <a:rPr lang="en-GB" sz="1900" dirty="0">
                <a:ea typeface="Calibri" panose="020F0502020204030204" pitchFamily="34" charset="0"/>
                <a:cs typeface="Times New Roman" panose="02020603050405020304" pitchFamily="18" charset="0"/>
              </a:rPr>
              <a:t>Subsequently, the parties began negotiating a successor MOU. </a:t>
            </a:r>
          </a:p>
          <a:p>
            <a:pPr marL="1033462" lvl="3" indent="-457200">
              <a:lnSpc>
                <a:spcPct val="107000"/>
              </a:lnSpc>
              <a:spcBef>
                <a:spcPts val="0"/>
              </a:spcBef>
              <a:buFont typeface="Courier New" panose="02070309020205020404" pitchFamily="49" charset="0"/>
              <a:buChar char="o"/>
              <a:defRPr/>
            </a:pPr>
            <a:r>
              <a:rPr lang="en-GB" sz="1900" dirty="0">
                <a:ea typeface="Calibri" panose="020F0502020204030204" pitchFamily="34" charset="0"/>
                <a:cs typeface="Times New Roman" panose="02020603050405020304" pitchFamily="18" charset="0"/>
              </a:rPr>
              <a:t>Unable to reach agreement on their overtime dispute, they agreed to close a deal on all other issues, while reserving the overtime dispute for subsequent negotiations pursuant to a reopener provision. </a:t>
            </a:r>
          </a:p>
          <a:p>
            <a:pPr marL="1033462" lvl="3" indent="-457200">
              <a:lnSpc>
                <a:spcPct val="107000"/>
              </a:lnSpc>
              <a:spcBef>
                <a:spcPts val="0"/>
              </a:spcBef>
              <a:buFont typeface="Courier New" panose="02070309020205020404" pitchFamily="49" charset="0"/>
              <a:buChar char="o"/>
              <a:defRPr/>
            </a:pPr>
            <a:r>
              <a:rPr lang="en-GB" sz="1900" dirty="0">
                <a:ea typeface="Calibri" panose="020F0502020204030204" pitchFamily="34" charset="0"/>
                <a:cs typeface="Times New Roman" panose="02020603050405020304" pitchFamily="18" charset="0"/>
              </a:rPr>
              <a:t>The County invoked the reopener provision, and negotiations were underway as of the close of the formal evidentiary hearing in this matter. </a:t>
            </a:r>
          </a:p>
          <a:p>
            <a:pPr marL="1033462" lvl="3" indent="-457200">
              <a:lnSpc>
                <a:spcPct val="107000"/>
              </a:lnSpc>
              <a:spcBef>
                <a:spcPts val="0"/>
              </a:spcBef>
              <a:buFont typeface="Courier New" panose="02070309020205020404" pitchFamily="49" charset="0"/>
              <a:buChar char="o"/>
              <a:defRPr/>
            </a:pPr>
            <a:r>
              <a:rPr lang="en-GB" sz="1900" dirty="0">
                <a:ea typeface="Calibri" panose="020F0502020204030204" pitchFamily="34" charset="0"/>
                <a:cs typeface="Times New Roman" panose="02020603050405020304" pitchFamily="18" charset="0"/>
              </a:rPr>
              <a:t>Two months later, the parties submitted their post-hearing briefs to the ALJ. </a:t>
            </a:r>
          </a:p>
          <a:p>
            <a:pPr marL="576262" lvl="2" indent="-457200">
              <a:lnSpc>
                <a:spcPct val="107000"/>
              </a:lnSpc>
              <a:spcBef>
                <a:spcPts val="0"/>
              </a:spcBef>
              <a:defRPr/>
            </a:pPr>
            <a:r>
              <a:rPr lang="en-GB" sz="1900" dirty="0">
                <a:ea typeface="Calibri" panose="020F0502020204030204" pitchFamily="34" charset="0"/>
                <a:cs typeface="Times New Roman" panose="02020603050405020304" pitchFamily="18" charset="0"/>
              </a:rPr>
              <a:t>More than two months after that, the County filed a request that PERB take official notice of a County Board of Supervisors resolution passed on June 18, 2019. In that resolution, the County imposed its Last, Best, and Final Offer (LBFO), a mandatory overtime policy substantially similar to the new policy the Department had adopted in 2017.</a:t>
            </a:r>
          </a:p>
          <a:p>
            <a:pPr marL="576262" lvl="2" indent="-457200">
              <a:lnSpc>
                <a:spcPct val="107000"/>
              </a:lnSpc>
              <a:spcBef>
                <a:spcPts val="0"/>
              </a:spcBef>
              <a:buFont typeface="Wingdings" panose="05000000000000000000" pitchFamily="2" charset="2"/>
              <a:buChar char="§"/>
              <a:defRPr/>
            </a:pPr>
            <a:endParaRPr lang="en-GB" sz="2600" dirty="0">
              <a:ea typeface="Calibri" panose="020F050202020403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B7086732-70D0-7745-9AD2-7A47C5D9F7A7}"/>
              </a:ext>
            </a:extLst>
          </p:cNvPr>
          <p:cNvSpPr>
            <a:spLocks noGrp="1"/>
          </p:cNvSpPr>
          <p:nvPr>
            <p:ph type="sldNum" sz="quarter" idx="12"/>
          </p:nvPr>
        </p:nvSpPr>
        <p:spPr/>
        <p:txBody>
          <a:bodyPr/>
          <a:lstStyle/>
          <a:p>
            <a:fld id="{76EFBEE3-2A9E-304D-B391-B568C310982A}" type="slidenum">
              <a:rPr lang="en-US" smtClean="0"/>
              <a:pPr/>
              <a:t>37</a:t>
            </a:fld>
            <a:endParaRPr lang="en-US"/>
          </a:p>
        </p:txBody>
      </p:sp>
      <p:sp>
        <p:nvSpPr>
          <p:cNvPr id="7" name="Title 1">
            <a:extLst>
              <a:ext uri="{FF2B5EF4-FFF2-40B4-BE49-F238E27FC236}">
                <a16:creationId xmlns:a16="http://schemas.microsoft.com/office/drawing/2014/main" id="{40C81B97-E63D-4140-B688-E3E76AB71B06}"/>
              </a:ext>
            </a:extLst>
          </p:cNvPr>
          <p:cNvSpPr>
            <a:spLocks noGrp="1"/>
          </p:cNvSpPr>
          <p:nvPr>
            <p:ph type="title"/>
          </p:nvPr>
        </p:nvSpPr>
        <p:spPr>
          <a:xfrm>
            <a:off x="2318657" y="114110"/>
            <a:ext cx="9861667" cy="681037"/>
          </a:xfrm>
        </p:spPr>
        <p:txBody>
          <a:bodyPr>
            <a:noAutofit/>
          </a:bodyPr>
          <a:lstStyle/>
          <a:p>
            <a:pPr marR="0" lvl="0">
              <a:lnSpc>
                <a:spcPct val="107000"/>
              </a:lnSpc>
              <a:spcBef>
                <a:spcPts val="0"/>
              </a:spcBef>
              <a:spcAft>
                <a:spcPts val="800"/>
              </a:spcAft>
            </a:pPr>
            <a:r>
              <a:rPr lang="en-GB" sz="3200" b="1" dirty="0">
                <a:effectLst/>
                <a:ea typeface="Calibri" panose="020F0502020204030204" pitchFamily="34" charset="0"/>
                <a:cs typeface="Calibri" panose="020F0502020204030204" pitchFamily="34" charset="0"/>
              </a:rPr>
              <a:t>UNILATERAL CHANGE TO OVERTIME POLICY IS U</a:t>
            </a:r>
            <a:r>
              <a:rPr lang="en-GB" sz="3200" b="1" dirty="0">
                <a:ea typeface="Calibri" panose="020F0502020204030204" pitchFamily="34" charset="0"/>
                <a:cs typeface="Calibri" panose="020F0502020204030204" pitchFamily="34" charset="0"/>
              </a:rPr>
              <a:t>LP</a:t>
            </a:r>
            <a:endParaRPr lang="en-US" sz="2800" dirty="0">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91234857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4FC472B-6047-C446-895B-6D63DB7804EE}"/>
              </a:ext>
            </a:extLst>
          </p:cNvPr>
          <p:cNvSpPr>
            <a:spLocks noGrp="1"/>
          </p:cNvSpPr>
          <p:nvPr>
            <p:ph idx="1"/>
          </p:nvPr>
        </p:nvSpPr>
        <p:spPr>
          <a:xfrm>
            <a:off x="2318657" y="681038"/>
            <a:ext cx="9873343" cy="5495926"/>
          </a:xfrm>
        </p:spPr>
        <p:txBody>
          <a:bodyPr>
            <a:normAutofit fontScale="85000" lnSpcReduction="10000"/>
          </a:bodyPr>
          <a:lstStyle/>
          <a:p>
            <a:pPr marL="119062" marR="0" lvl="2" indent="0" algn="l" defTabSz="914400" rtl="0" eaLnBrk="1" fontAlgn="auto" latinLnBrk="0" hangingPunct="1">
              <a:lnSpc>
                <a:spcPct val="107000"/>
              </a:lnSpc>
              <a:spcBef>
                <a:spcPts val="0"/>
              </a:spcBef>
              <a:spcAft>
                <a:spcPts val="0"/>
              </a:spcAft>
              <a:buClrTx/>
              <a:buSzTx/>
              <a:buFont typeface="Arial" panose="020B0604020202020204" pitchFamily="34" charset="0"/>
              <a:buNone/>
              <a:tabLst/>
              <a:defRPr/>
            </a:pPr>
            <a:r>
              <a:rPr kumimoji="0" lang="en-GB" sz="3100" b="0" i="1" u="none" strike="noStrike" kern="1200" cap="none" spc="0" normalizeH="0" baseline="0" noProof="0" dirty="0">
                <a:ln>
                  <a:noFill/>
                </a:ln>
                <a:effectLst/>
                <a:uLnTx/>
                <a:uFillTx/>
                <a:ea typeface="Calibri" panose="020F0502020204030204" pitchFamily="34" charset="0"/>
                <a:cs typeface="Calibri" panose="020F0502020204030204" pitchFamily="34" charset="0"/>
              </a:rPr>
              <a:t>Teamsters Local 856 v. County of Merced, </a:t>
            </a:r>
          </a:p>
          <a:p>
            <a:pPr marL="119062" marR="0" lvl="2" indent="0" algn="l" defTabSz="914400" rtl="0" eaLnBrk="1" fontAlgn="auto" latinLnBrk="0" hangingPunct="1">
              <a:lnSpc>
                <a:spcPct val="107000"/>
              </a:lnSpc>
              <a:spcBef>
                <a:spcPts val="0"/>
              </a:spcBef>
              <a:spcAft>
                <a:spcPts val="0"/>
              </a:spcAft>
              <a:buClrTx/>
              <a:buSzTx/>
              <a:buFont typeface="Arial" panose="020B0604020202020204" pitchFamily="34" charset="0"/>
              <a:buNone/>
              <a:tabLst/>
              <a:defRPr/>
            </a:pPr>
            <a:r>
              <a:rPr kumimoji="0" lang="en-GB" sz="3100" b="0" i="0" u="none" strike="noStrike" kern="1200" cap="none" spc="0" normalizeH="0" baseline="0" noProof="0" dirty="0">
                <a:ln>
                  <a:noFill/>
                </a:ln>
                <a:effectLst/>
                <a:uLnTx/>
                <a:uFillTx/>
                <a:ea typeface="Calibri" panose="020F0502020204030204" pitchFamily="34" charset="0"/>
                <a:cs typeface="Calibri" panose="020F0502020204030204" pitchFamily="34" charset="0"/>
              </a:rPr>
              <a:t>Decision 2740-M (Issued 8/10/20)</a:t>
            </a:r>
          </a:p>
          <a:p>
            <a:pPr marL="576262" lvl="3" indent="0">
              <a:lnSpc>
                <a:spcPct val="107000"/>
              </a:lnSpc>
              <a:spcBef>
                <a:spcPts val="0"/>
              </a:spcBef>
              <a:buNone/>
            </a:pPr>
            <a:endParaRPr lang="en-GB" sz="1700" dirty="0">
              <a:ea typeface="Calibri" panose="020F0502020204030204" pitchFamily="34" charset="0"/>
              <a:cs typeface="Calibri" panose="020F0502020204030204" pitchFamily="34" charset="0"/>
            </a:endParaRPr>
          </a:p>
          <a:p>
            <a:pPr marL="111125" lvl="3" indent="0">
              <a:lnSpc>
                <a:spcPct val="107000"/>
              </a:lnSpc>
              <a:spcBef>
                <a:spcPts val="0"/>
              </a:spcBef>
              <a:buNone/>
            </a:pPr>
            <a:r>
              <a:rPr lang="en-GB" sz="2600" b="1" dirty="0">
                <a:ea typeface="Calibri" panose="020F0502020204030204" pitchFamily="34" charset="0"/>
                <a:cs typeface="Calibri" panose="020F0502020204030204" pitchFamily="34" charset="0"/>
              </a:rPr>
              <a:t>Issue: </a:t>
            </a:r>
          </a:p>
          <a:p>
            <a:pPr marL="454025" lvl="3" indent="-342900">
              <a:lnSpc>
                <a:spcPct val="107000"/>
              </a:lnSpc>
              <a:spcBef>
                <a:spcPts val="0"/>
              </a:spcBef>
            </a:pPr>
            <a:r>
              <a:rPr lang="en-GB" sz="2400" dirty="0">
                <a:ea typeface="Calibri" panose="020F0502020204030204" pitchFamily="34" charset="0"/>
                <a:cs typeface="Calibri" panose="020F0502020204030204" pitchFamily="34" charset="0"/>
              </a:rPr>
              <a:t>Whether the County violated its duty under MMBA to meet and confer in good faith with Union prior to implementing overtime policy. </a:t>
            </a:r>
          </a:p>
          <a:p>
            <a:pPr marL="454025" lvl="3" indent="-342900">
              <a:lnSpc>
                <a:spcPct val="107000"/>
              </a:lnSpc>
              <a:spcBef>
                <a:spcPts val="0"/>
              </a:spcBef>
            </a:pPr>
            <a:endParaRPr lang="en-GB" sz="2400" dirty="0">
              <a:ea typeface="Calibri" panose="020F0502020204030204" pitchFamily="34" charset="0"/>
              <a:cs typeface="Calibri" panose="020F0502020204030204" pitchFamily="34" charset="0"/>
            </a:endParaRPr>
          </a:p>
          <a:p>
            <a:pPr marL="111125" lvl="3" indent="0">
              <a:lnSpc>
                <a:spcPct val="107000"/>
              </a:lnSpc>
              <a:spcBef>
                <a:spcPts val="0"/>
              </a:spcBef>
              <a:buNone/>
            </a:pPr>
            <a:r>
              <a:rPr lang="en-GB" sz="2600" b="1" dirty="0">
                <a:ea typeface="Calibri" panose="020F0502020204030204" pitchFamily="34" charset="0"/>
                <a:cs typeface="Calibri" panose="020F0502020204030204" pitchFamily="34" charset="0"/>
              </a:rPr>
              <a:t>Decision</a:t>
            </a:r>
            <a:r>
              <a:rPr lang="en-GB" sz="2600" dirty="0">
                <a:ea typeface="Calibri" panose="020F0502020204030204" pitchFamily="34" charset="0"/>
                <a:cs typeface="Calibri" panose="020F0502020204030204" pitchFamily="34" charset="0"/>
              </a:rPr>
              <a:t>: </a:t>
            </a:r>
            <a:endParaRPr lang="en-GB" sz="2600" dirty="0">
              <a:effectLst/>
              <a:ea typeface="Calibri" panose="020F0502020204030204" pitchFamily="34" charset="0"/>
              <a:cs typeface="Times New Roman" panose="02020603050405020304" pitchFamily="18" charset="0"/>
            </a:endParaRPr>
          </a:p>
          <a:p>
            <a:pPr marL="461962" lvl="1" indent="-342900">
              <a:lnSpc>
                <a:spcPct val="107000"/>
              </a:lnSpc>
              <a:spcBef>
                <a:spcPts val="0"/>
              </a:spcBef>
            </a:pPr>
            <a:r>
              <a:rPr lang="en-GB" dirty="0">
                <a:effectLst/>
                <a:ea typeface="Calibri" panose="020F0502020204030204" pitchFamily="34" charset="0"/>
                <a:cs typeface="Times New Roman" panose="02020603050405020304" pitchFamily="18" charset="0"/>
              </a:rPr>
              <a:t>PERB affirmed ALJ's proposed decision regarding an unfair practice charge, as subject to an additional discussion. </a:t>
            </a:r>
          </a:p>
          <a:p>
            <a:pPr marL="461962" lvl="1" indent="-342900">
              <a:lnSpc>
                <a:spcPct val="107000"/>
              </a:lnSpc>
              <a:spcBef>
                <a:spcPts val="0"/>
              </a:spcBef>
            </a:pPr>
            <a:r>
              <a:rPr lang="en-GB" dirty="0">
                <a:effectLst/>
                <a:ea typeface="Calibri" panose="020F0502020204030204" pitchFamily="34" charset="0"/>
                <a:cs typeface="Times New Roman" panose="02020603050405020304" pitchFamily="18" charset="0"/>
              </a:rPr>
              <a:t>PERB upheld the ALJ's conclusion that a county violated several MMBA provisions by implementing its new mandatory overtime policy for county correctional officers without first satisfying its meet and confer obligation. </a:t>
            </a:r>
          </a:p>
          <a:p>
            <a:pPr marL="461962" lvl="1" indent="-342900">
              <a:lnSpc>
                <a:spcPct val="107000"/>
              </a:lnSpc>
              <a:spcBef>
                <a:spcPts val="0"/>
              </a:spcBef>
            </a:pPr>
            <a:r>
              <a:rPr lang="en-GB" dirty="0">
                <a:effectLst/>
                <a:ea typeface="Calibri" panose="020F0502020204030204" pitchFamily="34" charset="0"/>
                <a:cs typeface="Times New Roman" panose="02020603050405020304" pitchFamily="18" charset="0"/>
              </a:rPr>
              <a:t>PERB determined that the Union did not waive its bargaining rights, where the employer had presented the policy change as a fait accompli.</a:t>
            </a:r>
          </a:p>
          <a:p>
            <a:pPr marL="461962" lvl="1" indent="-342900">
              <a:lnSpc>
                <a:spcPct val="107000"/>
              </a:lnSpc>
              <a:spcBef>
                <a:spcPts val="0"/>
              </a:spcBef>
            </a:pPr>
            <a:r>
              <a:rPr lang="en-GB" dirty="0">
                <a:ea typeface="Calibri" panose="020F0502020204030204" pitchFamily="34" charset="0"/>
                <a:cs typeface="Times New Roman" panose="02020603050405020304" pitchFamily="18" charset="0"/>
              </a:rPr>
              <a:t>PERB </a:t>
            </a:r>
            <a:r>
              <a:rPr lang="en-GB" dirty="0">
                <a:effectLst/>
                <a:ea typeface="Calibri" panose="020F0502020204030204" pitchFamily="34" charset="0"/>
                <a:cs typeface="Times New Roman" panose="02020603050405020304" pitchFamily="18" charset="0"/>
              </a:rPr>
              <a:t>concluded that the employer unlawfully undermined subsequent reopener negotiations by unilaterally implementing its 2017 policy.</a:t>
            </a:r>
            <a:endParaRPr lang="en-US" sz="2400" dirty="0">
              <a:effectLst/>
              <a:ea typeface="Calibri" panose="020F050202020403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B7086732-70D0-7745-9AD2-7A47C5D9F7A7}"/>
              </a:ext>
            </a:extLst>
          </p:cNvPr>
          <p:cNvSpPr>
            <a:spLocks noGrp="1"/>
          </p:cNvSpPr>
          <p:nvPr>
            <p:ph type="sldNum" sz="quarter" idx="12"/>
          </p:nvPr>
        </p:nvSpPr>
        <p:spPr/>
        <p:txBody>
          <a:bodyPr/>
          <a:lstStyle/>
          <a:p>
            <a:fld id="{76EFBEE3-2A9E-304D-B391-B568C310982A}" type="slidenum">
              <a:rPr lang="en-US" smtClean="0"/>
              <a:pPr/>
              <a:t>38</a:t>
            </a:fld>
            <a:endParaRPr lang="en-US"/>
          </a:p>
        </p:txBody>
      </p:sp>
      <p:sp>
        <p:nvSpPr>
          <p:cNvPr id="7" name="Title 1">
            <a:extLst>
              <a:ext uri="{FF2B5EF4-FFF2-40B4-BE49-F238E27FC236}">
                <a16:creationId xmlns:a16="http://schemas.microsoft.com/office/drawing/2014/main" id="{FA0E04E4-83EE-344D-A987-4EA2CF94A711}"/>
              </a:ext>
            </a:extLst>
          </p:cNvPr>
          <p:cNvSpPr>
            <a:spLocks noGrp="1"/>
          </p:cNvSpPr>
          <p:nvPr>
            <p:ph type="title"/>
          </p:nvPr>
        </p:nvSpPr>
        <p:spPr>
          <a:xfrm>
            <a:off x="2318657" y="114110"/>
            <a:ext cx="9861667" cy="681037"/>
          </a:xfrm>
        </p:spPr>
        <p:txBody>
          <a:bodyPr>
            <a:noAutofit/>
          </a:bodyPr>
          <a:lstStyle/>
          <a:p>
            <a:pPr marR="0" lvl="0">
              <a:lnSpc>
                <a:spcPct val="107000"/>
              </a:lnSpc>
              <a:spcBef>
                <a:spcPts val="0"/>
              </a:spcBef>
              <a:spcAft>
                <a:spcPts val="800"/>
              </a:spcAft>
            </a:pPr>
            <a:r>
              <a:rPr lang="en-GB" sz="3200" b="1" dirty="0">
                <a:effectLst/>
                <a:ea typeface="Calibri" panose="020F0502020204030204" pitchFamily="34" charset="0"/>
                <a:cs typeface="Calibri" panose="020F0502020204030204" pitchFamily="34" charset="0"/>
              </a:rPr>
              <a:t>UNILATERAL CHANGE TO OVERTIME POLICY IS U</a:t>
            </a:r>
            <a:r>
              <a:rPr lang="en-GB" sz="3200" b="1" dirty="0">
                <a:ea typeface="Calibri" panose="020F0502020204030204" pitchFamily="34" charset="0"/>
                <a:cs typeface="Calibri" panose="020F0502020204030204" pitchFamily="34" charset="0"/>
              </a:rPr>
              <a:t>LP</a:t>
            </a:r>
            <a:endParaRPr lang="en-US" sz="2800" dirty="0">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94120039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D2C981-8D2D-5542-B255-573A6CFCD206}"/>
              </a:ext>
            </a:extLst>
          </p:cNvPr>
          <p:cNvSpPr>
            <a:spLocks noGrp="1"/>
          </p:cNvSpPr>
          <p:nvPr>
            <p:ph type="title"/>
          </p:nvPr>
        </p:nvSpPr>
        <p:spPr>
          <a:xfrm>
            <a:off x="2446638" y="308919"/>
            <a:ext cx="9401432" cy="654909"/>
          </a:xfrm>
        </p:spPr>
        <p:txBody>
          <a:bodyPr>
            <a:noAutofit/>
          </a:bodyPr>
          <a:lstStyle/>
          <a:p>
            <a:pPr marR="0" lvl="0">
              <a:lnSpc>
                <a:spcPct val="107000"/>
              </a:lnSpc>
              <a:spcBef>
                <a:spcPts val="0"/>
              </a:spcBef>
              <a:spcAft>
                <a:spcPts val="800"/>
              </a:spcAft>
            </a:pPr>
            <a:r>
              <a:rPr lang="en-GB" sz="3000" b="1" dirty="0">
                <a:effectLst/>
                <a:ea typeface="Calibri" panose="020F0502020204030204" pitchFamily="34" charset="0"/>
                <a:cs typeface="Calibri" panose="020F0502020204030204" pitchFamily="34" charset="0"/>
              </a:rPr>
              <a:t>PROHIBITION AGAINST UNION INSIGNIA ON HARDHATS VIOLATES MMBA </a:t>
            </a:r>
            <a:endParaRPr lang="en-US" sz="3000" dirty="0">
              <a:effectLst/>
              <a:ea typeface="Calibri" panose="020F0502020204030204" pitchFamily="34"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14FC472B-6047-C446-895B-6D63DB7804EE}"/>
              </a:ext>
            </a:extLst>
          </p:cNvPr>
          <p:cNvSpPr>
            <a:spLocks noGrp="1"/>
          </p:cNvSpPr>
          <p:nvPr>
            <p:ph idx="1"/>
          </p:nvPr>
        </p:nvSpPr>
        <p:spPr>
          <a:xfrm>
            <a:off x="2318657" y="1112108"/>
            <a:ext cx="9699172" cy="5064855"/>
          </a:xfrm>
        </p:spPr>
        <p:txBody>
          <a:bodyPr>
            <a:normAutofit/>
          </a:bodyPr>
          <a:lstStyle/>
          <a:p>
            <a:pPr marL="119062" marR="0" lvl="2" indent="0" algn="l" defTabSz="914400" rtl="0" eaLnBrk="1" fontAlgn="auto" latinLnBrk="0" hangingPunct="1">
              <a:lnSpc>
                <a:spcPct val="107000"/>
              </a:lnSpc>
              <a:spcBef>
                <a:spcPts val="0"/>
              </a:spcBef>
              <a:spcAft>
                <a:spcPts val="0"/>
              </a:spcAft>
              <a:buClrTx/>
              <a:buSzTx/>
              <a:buFont typeface="Arial" panose="020B0604020202020204" pitchFamily="34" charset="0"/>
              <a:buNone/>
              <a:tabLst/>
              <a:defRPr/>
            </a:pPr>
            <a:r>
              <a:rPr kumimoji="0" lang="en-GB" sz="2400" b="0" i="1" u="none" strike="noStrike" kern="1200" cap="none" spc="0" normalizeH="0" baseline="0" noProof="0" dirty="0">
                <a:ln>
                  <a:noFill/>
                </a:ln>
                <a:effectLst/>
                <a:uLnTx/>
                <a:uFillTx/>
                <a:ea typeface="Calibri" panose="020F0502020204030204" pitchFamily="34" charset="0"/>
                <a:cs typeface="Calibri" panose="020F0502020204030204" pitchFamily="34" charset="0"/>
              </a:rPr>
              <a:t>Stationary Engineers Local 39 v. City of Sacramento, </a:t>
            </a:r>
          </a:p>
          <a:p>
            <a:pPr marL="119062" marR="0" lvl="2" indent="0" algn="l" defTabSz="914400" rtl="0" eaLnBrk="1" fontAlgn="auto" latinLnBrk="0" hangingPunct="1">
              <a:lnSpc>
                <a:spcPct val="107000"/>
              </a:lnSpc>
              <a:spcBef>
                <a:spcPts val="0"/>
              </a:spcBef>
              <a:spcAft>
                <a:spcPts val="0"/>
              </a:spcAft>
              <a:buClrTx/>
              <a:buSzTx/>
              <a:buFont typeface="Arial" panose="020B0604020202020204" pitchFamily="34" charset="0"/>
              <a:buNone/>
              <a:tabLst/>
              <a:defRPr/>
            </a:pPr>
            <a:r>
              <a:rPr kumimoji="0" lang="en-GB" sz="2400" b="0" i="0" u="none" strike="noStrike" kern="1200" cap="none" spc="0" normalizeH="0" baseline="0" noProof="0" dirty="0">
                <a:ln>
                  <a:noFill/>
                </a:ln>
                <a:effectLst/>
                <a:uLnTx/>
                <a:uFillTx/>
                <a:ea typeface="Calibri" panose="020F0502020204030204" pitchFamily="34" charset="0"/>
                <a:cs typeface="Calibri" panose="020F0502020204030204" pitchFamily="34" charset="0"/>
              </a:rPr>
              <a:t>Decision 2702-M (Issued 3/25/20)</a:t>
            </a:r>
          </a:p>
          <a:p>
            <a:pPr marL="119062" marR="0" lvl="2" indent="0" algn="l" defTabSz="914400" rtl="0" eaLnBrk="1" fontAlgn="auto" latinLnBrk="0" hangingPunct="1">
              <a:lnSpc>
                <a:spcPct val="107000"/>
              </a:lnSpc>
              <a:spcBef>
                <a:spcPts val="0"/>
              </a:spcBef>
              <a:spcAft>
                <a:spcPts val="0"/>
              </a:spcAft>
              <a:buClrTx/>
              <a:buSzTx/>
              <a:buFont typeface="Arial" panose="020B0604020202020204" pitchFamily="34" charset="0"/>
              <a:buNone/>
              <a:tabLst/>
              <a:defRPr/>
            </a:pPr>
            <a:endParaRPr kumimoji="0" lang="en-GB" b="1" i="0" u="none" strike="noStrike" kern="1200" cap="none" spc="0" normalizeH="0" baseline="0" noProof="0" dirty="0">
              <a:ln>
                <a:noFill/>
              </a:ln>
              <a:effectLst/>
              <a:uLnTx/>
              <a:uFillTx/>
              <a:cs typeface="Calibri" panose="020F0502020204030204" pitchFamily="34" charset="0"/>
            </a:endParaRPr>
          </a:p>
          <a:p>
            <a:pPr marL="119062" marR="0" lvl="2" indent="0" algn="l" defTabSz="914400" rtl="0" eaLnBrk="1" fontAlgn="auto" latinLnBrk="0" hangingPunct="1">
              <a:lnSpc>
                <a:spcPct val="107000"/>
              </a:lnSpc>
              <a:spcBef>
                <a:spcPts val="0"/>
              </a:spcBef>
              <a:spcAft>
                <a:spcPts val="0"/>
              </a:spcAft>
              <a:buClrTx/>
              <a:buSzTx/>
              <a:buFont typeface="Arial" panose="020B0604020202020204" pitchFamily="34" charset="0"/>
              <a:buNone/>
              <a:tabLst/>
              <a:defRPr/>
            </a:pPr>
            <a:r>
              <a:rPr kumimoji="0" lang="en-GB" sz="2200" b="1" i="0" u="none" strike="noStrike" kern="1200" cap="none" spc="0" normalizeH="0" baseline="0" noProof="0" dirty="0">
                <a:ln>
                  <a:noFill/>
                </a:ln>
                <a:effectLst/>
                <a:uLnTx/>
                <a:uFillTx/>
                <a:cs typeface="Calibri" panose="020F0502020204030204" pitchFamily="34" charset="0"/>
              </a:rPr>
              <a:t>Facts:</a:t>
            </a:r>
            <a:endParaRPr lang="en-GB" sz="2200" dirty="0">
              <a:cs typeface="Times New Roman" panose="02020603050405020304" pitchFamily="18" charset="0"/>
            </a:endParaRPr>
          </a:p>
          <a:p>
            <a:pPr marL="461962" marR="0" lvl="2" indent="-342900" algn="l" defTabSz="914400" rtl="0" eaLnBrk="1" fontAlgn="auto" latinLnBrk="0" hangingPunct="1">
              <a:lnSpc>
                <a:spcPct val="107000"/>
              </a:lnSpc>
              <a:spcBef>
                <a:spcPts val="0"/>
              </a:spcBef>
              <a:spcAft>
                <a:spcPts val="0"/>
              </a:spcAft>
              <a:buClrTx/>
              <a:buSzTx/>
              <a:tabLst/>
              <a:defRPr/>
            </a:pPr>
            <a:r>
              <a:rPr kumimoji="0" lang="en-GB" sz="2000" b="0" i="0" u="none" strike="noStrike" kern="1200" cap="none" spc="0" normalizeH="0" baseline="0" noProof="0" dirty="0">
                <a:ln>
                  <a:noFill/>
                </a:ln>
                <a:effectLst/>
                <a:uLnTx/>
                <a:uFillTx/>
                <a:ea typeface="Calibri" panose="020F0502020204030204" pitchFamily="34" charset="0"/>
                <a:cs typeface="Times New Roman" panose="02020603050405020304" pitchFamily="18" charset="0"/>
              </a:rPr>
              <a:t>City’s operations and maintenance employees wear employer-issued uniforms, safety vests, steel-toed shoes, and personal protective equipment, including hardhats and safety glasses. </a:t>
            </a:r>
          </a:p>
          <a:p>
            <a:pPr marL="461962" lvl="1" indent="-342900">
              <a:lnSpc>
                <a:spcPct val="107000"/>
              </a:lnSpc>
              <a:spcBef>
                <a:spcPts val="0"/>
              </a:spcBef>
              <a:defRPr/>
            </a:pPr>
            <a:r>
              <a:rPr kumimoji="0" lang="en-GB" sz="2000" b="0" i="0" u="none" strike="noStrike" kern="1200" cap="none" spc="0" normalizeH="0" baseline="0" noProof="0" dirty="0">
                <a:ln>
                  <a:noFill/>
                </a:ln>
                <a:effectLst/>
                <a:uLnTx/>
                <a:uFillTx/>
                <a:ea typeface="Calibri" panose="020F0502020204030204" pitchFamily="34" charset="0"/>
                <a:cs typeface="Times New Roman" panose="02020603050405020304" pitchFamily="18" charset="0"/>
              </a:rPr>
              <a:t>Municipal employees may wear union pins or other insignia on their work uniforms and personal property. </a:t>
            </a:r>
          </a:p>
          <a:p>
            <a:pPr marL="461962" lvl="1" indent="-342900">
              <a:lnSpc>
                <a:spcPct val="107000"/>
              </a:lnSpc>
              <a:spcBef>
                <a:spcPts val="0"/>
              </a:spcBef>
              <a:defRPr/>
            </a:pPr>
            <a:r>
              <a:rPr kumimoji="0" lang="en-GB" sz="2000" b="0" i="0" u="none" strike="noStrike" kern="1200" cap="none" spc="0" normalizeH="0" baseline="0" noProof="0" dirty="0">
                <a:ln>
                  <a:noFill/>
                </a:ln>
                <a:effectLst/>
                <a:uLnTx/>
                <a:uFillTx/>
                <a:ea typeface="Calibri" panose="020F0502020204030204" pitchFamily="34" charset="0"/>
                <a:cs typeface="Times New Roman" panose="02020603050405020304" pitchFamily="18" charset="0"/>
              </a:rPr>
              <a:t>In April 2017, a city supervisor issued memoranda stating that city-issued hardhats must be free of stickers, decals or other markings in order to avoid “compromise of the integrity of the protective shell.” </a:t>
            </a:r>
          </a:p>
          <a:p>
            <a:pPr marL="461962" lvl="1" indent="-342900">
              <a:lnSpc>
                <a:spcPct val="107000"/>
              </a:lnSpc>
              <a:spcBef>
                <a:spcPts val="0"/>
              </a:spcBef>
              <a:defRPr/>
            </a:pPr>
            <a:r>
              <a:rPr kumimoji="0" lang="en-GB" sz="2000" b="0" i="0" u="none" strike="noStrike" kern="1200" cap="none" spc="0" normalizeH="0" baseline="0" noProof="0" dirty="0">
                <a:ln>
                  <a:noFill/>
                </a:ln>
                <a:effectLst/>
                <a:uLnTx/>
                <a:uFillTx/>
                <a:ea typeface="Calibri" panose="020F0502020204030204" pitchFamily="34" charset="0"/>
                <a:cs typeface="Times New Roman" panose="02020603050405020304" pitchFamily="18" charset="0"/>
              </a:rPr>
              <a:t>The union brought an unfair practice charge against the employer. </a:t>
            </a:r>
            <a:endParaRPr kumimoji="0" lang="en-GB" sz="2000" b="0" i="0" u="none" strike="noStrike" kern="1200" cap="none" spc="0" normalizeH="0" baseline="0" noProof="0" dirty="0">
              <a:ln>
                <a:noFill/>
              </a:ln>
              <a:effectLst/>
              <a:uLnTx/>
              <a:uFillTx/>
              <a:ea typeface="Calibri" panose="020F0502020204030204" pitchFamily="34" charset="0"/>
              <a:cs typeface="Calibri" panose="020F0502020204030204" pitchFamily="34" charset="0"/>
            </a:endParaRPr>
          </a:p>
        </p:txBody>
      </p:sp>
      <p:sp>
        <p:nvSpPr>
          <p:cNvPr id="4" name="Slide Number Placeholder 3">
            <a:extLst>
              <a:ext uri="{FF2B5EF4-FFF2-40B4-BE49-F238E27FC236}">
                <a16:creationId xmlns:a16="http://schemas.microsoft.com/office/drawing/2014/main" id="{B7086732-70D0-7745-9AD2-7A47C5D9F7A7}"/>
              </a:ext>
            </a:extLst>
          </p:cNvPr>
          <p:cNvSpPr>
            <a:spLocks noGrp="1"/>
          </p:cNvSpPr>
          <p:nvPr>
            <p:ph type="sldNum" sz="quarter" idx="12"/>
          </p:nvPr>
        </p:nvSpPr>
        <p:spPr/>
        <p:txBody>
          <a:bodyPr/>
          <a:lstStyle/>
          <a:p>
            <a:fld id="{76EFBEE3-2A9E-304D-B391-B568C310982A}" type="slidenum">
              <a:rPr lang="en-US" smtClean="0"/>
              <a:pPr/>
              <a:t>39</a:t>
            </a:fld>
            <a:endParaRPr lang="en-US"/>
          </a:p>
        </p:txBody>
      </p:sp>
    </p:spTree>
    <p:extLst>
      <p:ext uri="{BB962C8B-B14F-4D97-AF65-F5344CB8AC3E}">
        <p14:creationId xmlns:p14="http://schemas.microsoft.com/office/powerpoint/2010/main" val="2894767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9A6BAAA-3307-AC44-B491-F17CB1CC160D}"/>
              </a:ext>
            </a:extLst>
          </p:cNvPr>
          <p:cNvSpPr>
            <a:spLocks noGrp="1"/>
          </p:cNvSpPr>
          <p:nvPr>
            <p:ph type="sldNum" sz="quarter" idx="12"/>
          </p:nvPr>
        </p:nvSpPr>
        <p:spPr/>
        <p:txBody>
          <a:bodyPr/>
          <a:lstStyle/>
          <a:p>
            <a:fld id="{76EFBEE3-2A9E-304D-B391-B568C310982A}" type="slidenum">
              <a:rPr lang="en-US" smtClean="0"/>
              <a:pPr/>
              <a:t>4</a:t>
            </a:fld>
            <a:endParaRPr lang="en-US"/>
          </a:p>
        </p:txBody>
      </p:sp>
      <p:sp>
        <p:nvSpPr>
          <p:cNvPr id="5" name="Title 1">
            <a:extLst>
              <a:ext uri="{FF2B5EF4-FFF2-40B4-BE49-F238E27FC236}">
                <a16:creationId xmlns:a16="http://schemas.microsoft.com/office/drawing/2014/main" id="{55834AC5-F307-4441-B8FF-06BF48234BB0}"/>
              </a:ext>
            </a:extLst>
          </p:cNvPr>
          <p:cNvSpPr txBox="1">
            <a:spLocks/>
          </p:cNvSpPr>
          <p:nvPr/>
        </p:nvSpPr>
        <p:spPr>
          <a:xfrm>
            <a:off x="2790568" y="2830298"/>
            <a:ext cx="9401432" cy="598702"/>
          </a:xfrm>
          <a:prstGeom prst="rect">
            <a:avLst/>
          </a:prstGeom>
        </p:spPr>
        <p:txBody>
          <a:bodyPr vert="horz" lIns="91440" tIns="45720" rIns="91440" bIns="45720" rtlCol="0" anchor="ct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Century Gothic" panose="020B0502020202020204" pitchFamily="34" charset="0"/>
                <a:ea typeface="+mj-ea"/>
                <a:cs typeface="+mj-cs"/>
              </a:defRPr>
            </a:lvl1pPr>
          </a:lstStyle>
          <a:p>
            <a:r>
              <a:rPr lang="en-US" b="1" dirty="0">
                <a:solidFill>
                  <a:srgbClr val="0053A7"/>
                </a:solidFill>
              </a:rPr>
              <a:t>PERB INITIATIVES AND LEGISLATION</a:t>
            </a:r>
          </a:p>
        </p:txBody>
      </p:sp>
    </p:spTree>
    <p:extLst>
      <p:ext uri="{BB962C8B-B14F-4D97-AF65-F5344CB8AC3E}">
        <p14:creationId xmlns:p14="http://schemas.microsoft.com/office/powerpoint/2010/main" val="306628886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4FC472B-6047-C446-895B-6D63DB7804EE}"/>
              </a:ext>
            </a:extLst>
          </p:cNvPr>
          <p:cNvSpPr>
            <a:spLocks noGrp="1"/>
          </p:cNvSpPr>
          <p:nvPr>
            <p:ph idx="1"/>
          </p:nvPr>
        </p:nvSpPr>
        <p:spPr>
          <a:xfrm>
            <a:off x="2318656" y="1112108"/>
            <a:ext cx="9873343" cy="5064855"/>
          </a:xfrm>
        </p:spPr>
        <p:txBody>
          <a:bodyPr>
            <a:normAutofit fontScale="47500" lnSpcReduction="20000"/>
          </a:bodyPr>
          <a:lstStyle/>
          <a:p>
            <a:pPr marL="119062" marR="0" lvl="2" indent="0" algn="l" defTabSz="914400" rtl="0" eaLnBrk="1" fontAlgn="auto" latinLnBrk="0" hangingPunct="1">
              <a:lnSpc>
                <a:spcPct val="107000"/>
              </a:lnSpc>
              <a:spcBef>
                <a:spcPts val="0"/>
              </a:spcBef>
              <a:spcAft>
                <a:spcPts val="0"/>
              </a:spcAft>
              <a:buClrTx/>
              <a:buSzTx/>
              <a:buFont typeface="Arial" panose="020B0604020202020204" pitchFamily="34" charset="0"/>
              <a:buNone/>
              <a:tabLst/>
              <a:defRPr/>
            </a:pPr>
            <a:r>
              <a:rPr kumimoji="0" lang="en-GB" sz="4400" b="0" i="1" u="none" strike="noStrike" kern="1200" cap="none" spc="0" normalizeH="0" baseline="0" noProof="0" dirty="0">
                <a:ln>
                  <a:noFill/>
                </a:ln>
                <a:effectLst/>
                <a:uLnTx/>
                <a:uFillTx/>
                <a:ea typeface="Calibri" panose="020F0502020204030204" pitchFamily="34" charset="0"/>
                <a:cs typeface="Calibri" panose="020F0502020204030204" pitchFamily="34" charset="0"/>
              </a:rPr>
              <a:t>Stationary Engineers Local 39 v. City of Sacramento, </a:t>
            </a:r>
          </a:p>
          <a:p>
            <a:pPr marL="119062" marR="0" lvl="2" indent="0" algn="l" defTabSz="914400" rtl="0" eaLnBrk="1" fontAlgn="auto" latinLnBrk="0" hangingPunct="1">
              <a:lnSpc>
                <a:spcPct val="107000"/>
              </a:lnSpc>
              <a:spcBef>
                <a:spcPts val="0"/>
              </a:spcBef>
              <a:spcAft>
                <a:spcPts val="0"/>
              </a:spcAft>
              <a:buClrTx/>
              <a:buSzTx/>
              <a:buFont typeface="Arial" panose="020B0604020202020204" pitchFamily="34" charset="0"/>
              <a:buNone/>
              <a:tabLst/>
              <a:defRPr/>
            </a:pPr>
            <a:r>
              <a:rPr kumimoji="0" lang="en-GB" sz="4400" b="0" i="0" u="none" strike="noStrike" kern="1200" cap="none" spc="0" normalizeH="0" baseline="0" noProof="0" dirty="0">
                <a:ln>
                  <a:noFill/>
                </a:ln>
                <a:effectLst/>
                <a:uLnTx/>
                <a:uFillTx/>
                <a:ea typeface="Calibri" panose="020F0502020204030204" pitchFamily="34" charset="0"/>
                <a:cs typeface="Calibri" panose="020F0502020204030204" pitchFamily="34" charset="0"/>
              </a:rPr>
              <a:t>Decision 2702-M (Issued 3/25/20)</a:t>
            </a:r>
          </a:p>
          <a:p>
            <a:pPr marL="119062" marR="0" lvl="2" indent="0" algn="l" defTabSz="914400" rtl="0" eaLnBrk="1" fontAlgn="auto" latinLnBrk="0" hangingPunct="1">
              <a:lnSpc>
                <a:spcPct val="107000"/>
              </a:lnSpc>
              <a:spcBef>
                <a:spcPts val="0"/>
              </a:spcBef>
              <a:spcAft>
                <a:spcPts val="0"/>
              </a:spcAft>
              <a:buClrTx/>
              <a:buSzTx/>
              <a:buFont typeface="Arial" panose="020B0604020202020204" pitchFamily="34" charset="0"/>
              <a:buNone/>
              <a:tabLst/>
              <a:defRPr/>
            </a:pPr>
            <a:endParaRPr kumimoji="0" lang="en-GB" b="1" i="0" u="none" strike="noStrike" kern="1200" cap="none" spc="0" normalizeH="0" baseline="0" noProof="0" dirty="0">
              <a:ln>
                <a:noFill/>
              </a:ln>
              <a:effectLst/>
              <a:uLnTx/>
              <a:uFillTx/>
              <a:cs typeface="Calibri" panose="020F0502020204030204" pitchFamily="34" charset="0"/>
            </a:endParaRPr>
          </a:p>
          <a:p>
            <a:pPr marL="119062" marR="0" lvl="2" indent="0" algn="l" defTabSz="914400" rtl="0" eaLnBrk="1" fontAlgn="auto" latinLnBrk="0" hangingPunct="1">
              <a:lnSpc>
                <a:spcPct val="107000"/>
              </a:lnSpc>
              <a:spcBef>
                <a:spcPts val="0"/>
              </a:spcBef>
              <a:spcAft>
                <a:spcPts val="0"/>
              </a:spcAft>
              <a:buClrTx/>
              <a:buSzTx/>
              <a:buFont typeface="Arial" panose="020B0604020202020204" pitchFamily="34" charset="0"/>
              <a:buNone/>
              <a:tabLst/>
              <a:defRPr/>
            </a:pPr>
            <a:r>
              <a:rPr kumimoji="0" lang="en-GB" sz="4200" b="1" i="0" u="none" strike="noStrike" kern="1200" cap="none" spc="0" normalizeH="0" baseline="0" noProof="0" dirty="0">
                <a:ln>
                  <a:noFill/>
                </a:ln>
                <a:effectLst/>
                <a:uLnTx/>
                <a:uFillTx/>
                <a:cs typeface="Calibri" panose="020F0502020204030204" pitchFamily="34" charset="0"/>
              </a:rPr>
              <a:t>Issue:</a:t>
            </a:r>
            <a:endParaRPr lang="en-GB" sz="4200" dirty="0">
              <a:cs typeface="Times New Roman" panose="02020603050405020304" pitchFamily="18" charset="0"/>
            </a:endParaRPr>
          </a:p>
          <a:p>
            <a:pPr marL="576262" marR="0" lvl="2" indent="-457200" algn="l" defTabSz="914400" rtl="0" eaLnBrk="1" fontAlgn="auto" latinLnBrk="0" hangingPunct="1">
              <a:lnSpc>
                <a:spcPct val="107000"/>
              </a:lnSpc>
              <a:spcBef>
                <a:spcPts val="0"/>
              </a:spcBef>
              <a:spcAft>
                <a:spcPts val="0"/>
              </a:spcAft>
              <a:buClrTx/>
              <a:buSzTx/>
              <a:tabLst/>
              <a:defRPr/>
            </a:pPr>
            <a:r>
              <a:rPr lang="en-GB" sz="4000" dirty="0">
                <a:ea typeface="Calibri" panose="020F0502020204030204" pitchFamily="34" charset="0"/>
                <a:cs typeface="Times New Roman" panose="02020603050405020304" pitchFamily="18" charset="0"/>
              </a:rPr>
              <a:t>Whether City violated MMBA provisions by implementing a policy prohibiting its maintenance services employees from placing stickers or decals on their hardhats. </a:t>
            </a:r>
          </a:p>
          <a:p>
            <a:pPr marL="119062" marR="0" lvl="1" indent="0" algn="l" defTabSz="914400" rtl="0" eaLnBrk="1" fontAlgn="auto" latinLnBrk="0" hangingPunct="1">
              <a:lnSpc>
                <a:spcPct val="107000"/>
              </a:lnSpc>
              <a:spcBef>
                <a:spcPts val="0"/>
              </a:spcBef>
              <a:spcAft>
                <a:spcPts val="0"/>
              </a:spcAft>
              <a:buClrTx/>
              <a:buSzTx/>
              <a:buNone/>
              <a:tabLst/>
              <a:defRPr/>
            </a:pPr>
            <a:endParaRPr lang="en-GB" sz="2900" dirty="0">
              <a:ea typeface="Calibri" panose="020F0502020204030204" pitchFamily="34" charset="0"/>
              <a:cs typeface="Times New Roman" panose="02020603050405020304" pitchFamily="18" charset="0"/>
            </a:endParaRPr>
          </a:p>
          <a:p>
            <a:pPr marL="119062" marR="0" lvl="2" indent="0" algn="l" defTabSz="914400" rtl="0" eaLnBrk="1" fontAlgn="auto" latinLnBrk="0" hangingPunct="1">
              <a:lnSpc>
                <a:spcPct val="107000"/>
              </a:lnSpc>
              <a:spcBef>
                <a:spcPts val="0"/>
              </a:spcBef>
              <a:spcAft>
                <a:spcPts val="0"/>
              </a:spcAft>
              <a:buClrTx/>
              <a:buSzTx/>
              <a:buFont typeface="Arial" panose="020B0604020202020204" pitchFamily="34" charset="0"/>
              <a:buNone/>
              <a:tabLst/>
              <a:defRPr/>
            </a:pPr>
            <a:r>
              <a:rPr kumimoji="0" lang="en-GB" sz="4200" b="1" i="0" u="none" strike="noStrike" kern="1200" cap="none" spc="0" normalizeH="0" baseline="0" noProof="0" dirty="0">
                <a:ln>
                  <a:noFill/>
                </a:ln>
                <a:effectLst/>
                <a:uLnTx/>
                <a:uFillTx/>
                <a:cs typeface="Calibri" panose="020F0502020204030204" pitchFamily="34" charset="0"/>
              </a:rPr>
              <a:t>Decision:</a:t>
            </a:r>
            <a:endParaRPr kumimoji="0" lang="en-GB" sz="4200" b="0" i="0" u="none" strike="noStrike" kern="1200" cap="none" spc="0" normalizeH="0" baseline="0" noProof="0" dirty="0">
              <a:ln>
                <a:noFill/>
              </a:ln>
              <a:effectLst/>
              <a:uLnTx/>
              <a:uFillTx/>
              <a:ea typeface="Calibri" panose="020F0502020204030204" pitchFamily="34" charset="0"/>
              <a:cs typeface="Times New Roman" panose="02020603050405020304" pitchFamily="18" charset="0"/>
            </a:endParaRPr>
          </a:p>
          <a:p>
            <a:pPr marL="520700" marR="0" lvl="1" indent="-401638">
              <a:lnSpc>
                <a:spcPct val="107000"/>
              </a:lnSpc>
              <a:spcBef>
                <a:spcPts val="0"/>
              </a:spcBef>
              <a:spcAft>
                <a:spcPts val="0"/>
              </a:spcAft>
            </a:pPr>
            <a:r>
              <a:rPr lang="en-GB" sz="3800" dirty="0">
                <a:ea typeface="Calibri" panose="020F0502020204030204" pitchFamily="34" charset="0"/>
                <a:cs typeface="Times New Roman" panose="02020603050405020304" pitchFamily="18" charset="0"/>
              </a:rPr>
              <a:t>E</a:t>
            </a:r>
            <a:r>
              <a:rPr lang="en-GB" sz="3800" dirty="0">
                <a:effectLst/>
                <a:ea typeface="Calibri" panose="020F0502020204030204" pitchFamily="34" charset="0"/>
                <a:cs typeface="Times New Roman" panose="02020603050405020304" pitchFamily="18" charset="0"/>
              </a:rPr>
              <a:t>mployer violated MMBA provisions by implementing a policy prohibiting its maintenance services employees from placing stickers or decals on their hardhats or helmets. </a:t>
            </a:r>
          </a:p>
          <a:p>
            <a:pPr marL="520700" lvl="1" indent="-401638">
              <a:lnSpc>
                <a:spcPct val="107000"/>
              </a:lnSpc>
              <a:spcBef>
                <a:spcPts val="0"/>
              </a:spcBef>
            </a:pPr>
            <a:r>
              <a:rPr lang="en-GB" sz="3800" dirty="0">
                <a:effectLst/>
                <a:ea typeface="Calibri" panose="020F0502020204030204" pitchFamily="34" charset="0"/>
                <a:cs typeface="Times New Roman" panose="02020603050405020304" pitchFamily="18" charset="0"/>
              </a:rPr>
              <a:t>An employer may prohibit employees from displaying Union insignia and messages in the workplace only if “special circumstances” justify the prohibition. In order to establish safety-based special circumstances that would support a ban on Union insignia, the employer must present concrete evidence that employee safety is foreseeably threatened by the display.</a:t>
            </a:r>
          </a:p>
          <a:p>
            <a:pPr marL="520700" lvl="1" indent="-401638">
              <a:lnSpc>
                <a:spcPct val="107000"/>
              </a:lnSpc>
              <a:spcBef>
                <a:spcPts val="0"/>
              </a:spcBef>
            </a:pPr>
            <a:r>
              <a:rPr lang="en-GB" sz="3800" dirty="0">
                <a:effectLst/>
                <a:ea typeface="Calibri" panose="020F0502020204030204" pitchFamily="34" charset="0"/>
                <a:cs typeface="Times New Roman" panose="02020603050405020304" pitchFamily="18" charset="0"/>
              </a:rPr>
              <a:t>PERB found that the employer failed to demonstrate the existence of special circumstances that would justify its total prohibition of union insignia on employees’ hardhats. </a:t>
            </a:r>
          </a:p>
          <a:p>
            <a:pPr marL="685800" marR="0" lvl="1" indent="-566738"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endParaRPr kumimoji="0" lang="en-GB" sz="2000" b="0" i="0" u="none" strike="noStrike" kern="1200" cap="none" spc="0" normalizeH="0" baseline="0" noProof="0" dirty="0">
              <a:ln>
                <a:noFill/>
              </a:ln>
              <a:effectLst/>
              <a:uLnTx/>
              <a:uFillTx/>
              <a:ea typeface="Calibri" panose="020F0502020204030204" pitchFamily="34" charset="0"/>
              <a:cs typeface="Calibri" panose="020F0502020204030204" pitchFamily="34" charset="0"/>
            </a:endParaRPr>
          </a:p>
        </p:txBody>
      </p:sp>
      <p:sp>
        <p:nvSpPr>
          <p:cNvPr id="4" name="Slide Number Placeholder 3">
            <a:extLst>
              <a:ext uri="{FF2B5EF4-FFF2-40B4-BE49-F238E27FC236}">
                <a16:creationId xmlns:a16="http://schemas.microsoft.com/office/drawing/2014/main" id="{B7086732-70D0-7745-9AD2-7A47C5D9F7A7}"/>
              </a:ext>
            </a:extLst>
          </p:cNvPr>
          <p:cNvSpPr>
            <a:spLocks noGrp="1"/>
          </p:cNvSpPr>
          <p:nvPr>
            <p:ph type="sldNum" sz="quarter" idx="12"/>
          </p:nvPr>
        </p:nvSpPr>
        <p:spPr/>
        <p:txBody>
          <a:bodyPr/>
          <a:lstStyle/>
          <a:p>
            <a:fld id="{76EFBEE3-2A9E-304D-B391-B568C310982A}" type="slidenum">
              <a:rPr lang="en-US" smtClean="0"/>
              <a:pPr/>
              <a:t>40</a:t>
            </a:fld>
            <a:endParaRPr lang="en-US"/>
          </a:p>
        </p:txBody>
      </p:sp>
      <p:sp>
        <p:nvSpPr>
          <p:cNvPr id="7" name="Title 1">
            <a:extLst>
              <a:ext uri="{FF2B5EF4-FFF2-40B4-BE49-F238E27FC236}">
                <a16:creationId xmlns:a16="http://schemas.microsoft.com/office/drawing/2014/main" id="{7B54B563-C4D0-5241-AF8A-D8B0A9196541}"/>
              </a:ext>
            </a:extLst>
          </p:cNvPr>
          <p:cNvSpPr>
            <a:spLocks noGrp="1"/>
          </p:cNvSpPr>
          <p:nvPr>
            <p:ph type="title"/>
          </p:nvPr>
        </p:nvSpPr>
        <p:spPr>
          <a:xfrm>
            <a:off x="2446638" y="308919"/>
            <a:ext cx="9401432" cy="654909"/>
          </a:xfrm>
        </p:spPr>
        <p:txBody>
          <a:bodyPr>
            <a:noAutofit/>
          </a:bodyPr>
          <a:lstStyle/>
          <a:p>
            <a:pPr marR="0" lvl="0">
              <a:lnSpc>
                <a:spcPct val="107000"/>
              </a:lnSpc>
              <a:spcBef>
                <a:spcPts val="0"/>
              </a:spcBef>
              <a:spcAft>
                <a:spcPts val="800"/>
              </a:spcAft>
            </a:pPr>
            <a:r>
              <a:rPr lang="en-GB" sz="3000" b="1" dirty="0">
                <a:effectLst/>
                <a:ea typeface="Calibri" panose="020F0502020204030204" pitchFamily="34" charset="0"/>
                <a:cs typeface="Calibri" panose="020F0502020204030204" pitchFamily="34" charset="0"/>
              </a:rPr>
              <a:t>PROHIBITION AGAINST UNION INSIGNIA ON HARDHATS VIOLATES MMBA </a:t>
            </a:r>
            <a:endParaRPr lang="en-US" sz="3000" dirty="0">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76148668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D2C981-8D2D-5542-B255-573A6CFCD206}"/>
              </a:ext>
            </a:extLst>
          </p:cNvPr>
          <p:cNvSpPr>
            <a:spLocks noGrp="1"/>
          </p:cNvSpPr>
          <p:nvPr>
            <p:ph type="title"/>
          </p:nvPr>
        </p:nvSpPr>
        <p:spPr>
          <a:xfrm>
            <a:off x="2446638" y="110532"/>
            <a:ext cx="9401432" cy="853296"/>
          </a:xfrm>
        </p:spPr>
        <p:txBody>
          <a:bodyPr>
            <a:noAutofit/>
          </a:bodyPr>
          <a:lstStyle/>
          <a:p>
            <a:pPr marR="0" lvl="0">
              <a:lnSpc>
                <a:spcPct val="107000"/>
              </a:lnSpc>
              <a:spcBef>
                <a:spcPts val="0"/>
              </a:spcBef>
              <a:spcAft>
                <a:spcPts val="800"/>
              </a:spcAft>
            </a:pPr>
            <a:r>
              <a:rPr lang="en-GB" sz="3000" b="1" dirty="0">
                <a:ea typeface="Calibri" panose="020F0502020204030204" pitchFamily="34" charset="0"/>
                <a:cs typeface="Calibri" panose="020F0502020204030204" pitchFamily="34" charset="0"/>
              </a:rPr>
              <a:t>REDACTION OF </a:t>
            </a:r>
            <a:r>
              <a:rPr lang="en-GB" sz="3000" b="1" dirty="0">
                <a:effectLst/>
                <a:ea typeface="Calibri" panose="020F0502020204030204" pitchFamily="34" charset="0"/>
                <a:cs typeface="Calibri" panose="020F0502020204030204" pitchFamily="34" charset="0"/>
              </a:rPr>
              <a:t>INFORMATION IN INVESTIGATION REPORT WITHOUT </a:t>
            </a:r>
            <a:r>
              <a:rPr lang="en-GB" sz="3000" b="1" dirty="0">
                <a:ea typeface="Calibri" panose="020F0502020204030204" pitchFamily="34" charset="0"/>
                <a:cs typeface="Calibri" panose="020F0502020204030204" pitchFamily="34" charset="0"/>
              </a:rPr>
              <a:t>M&amp;C IS ULP</a:t>
            </a:r>
            <a:endParaRPr lang="en-US" sz="3000" dirty="0">
              <a:effectLst/>
              <a:ea typeface="Calibri" panose="020F0502020204030204" pitchFamily="34"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14FC472B-6047-C446-895B-6D63DB7804EE}"/>
              </a:ext>
            </a:extLst>
          </p:cNvPr>
          <p:cNvSpPr>
            <a:spLocks noGrp="1"/>
          </p:cNvSpPr>
          <p:nvPr>
            <p:ph idx="1"/>
          </p:nvPr>
        </p:nvSpPr>
        <p:spPr>
          <a:xfrm>
            <a:off x="2318656" y="901199"/>
            <a:ext cx="9873343" cy="3632886"/>
          </a:xfrm>
        </p:spPr>
        <p:txBody>
          <a:bodyPr>
            <a:normAutofit/>
          </a:bodyPr>
          <a:lstStyle/>
          <a:p>
            <a:pPr marL="119062" marR="0" lvl="2" indent="0" algn="l" defTabSz="914400" rtl="0" eaLnBrk="1" fontAlgn="auto" latinLnBrk="0" hangingPunct="1">
              <a:lnSpc>
                <a:spcPct val="107000"/>
              </a:lnSpc>
              <a:spcBef>
                <a:spcPts val="0"/>
              </a:spcBef>
              <a:spcAft>
                <a:spcPts val="0"/>
              </a:spcAft>
              <a:buClrTx/>
              <a:buSzTx/>
              <a:buFont typeface="Arial" panose="020B0604020202020204" pitchFamily="34" charset="0"/>
              <a:buNone/>
              <a:tabLst/>
              <a:defRPr/>
            </a:pPr>
            <a:r>
              <a:rPr kumimoji="0" lang="en-GB" sz="2500" b="0" i="1" u="none" strike="noStrike" kern="1200" cap="none" spc="0" normalizeH="0" baseline="0" noProof="0" dirty="0">
                <a:ln>
                  <a:noFill/>
                </a:ln>
                <a:effectLst/>
                <a:uLnTx/>
                <a:uFillTx/>
                <a:ea typeface="Calibri" panose="020F0502020204030204" pitchFamily="34" charset="0"/>
                <a:cs typeface="Calibri" panose="020F0502020204030204" pitchFamily="34" charset="0"/>
              </a:rPr>
              <a:t>Service Employees International Union, Local 1021 v. City and County of San Francisco, </a:t>
            </a:r>
            <a:r>
              <a:rPr kumimoji="0" lang="en-GB" sz="2500" b="0" i="0" u="none" strike="noStrike" kern="1200" cap="none" spc="0" normalizeH="0" baseline="0" noProof="0" dirty="0">
                <a:ln>
                  <a:noFill/>
                </a:ln>
                <a:effectLst/>
                <a:uLnTx/>
                <a:uFillTx/>
                <a:ea typeface="Calibri" panose="020F0502020204030204" pitchFamily="34" charset="0"/>
                <a:cs typeface="Calibri" panose="020F0502020204030204" pitchFamily="34" charset="0"/>
              </a:rPr>
              <a:t>Decision 2698-M (Issued 2/24/20)</a:t>
            </a:r>
          </a:p>
          <a:p>
            <a:pPr marL="119062" marR="0" lvl="2" indent="0" algn="l" defTabSz="914400" rtl="0" eaLnBrk="1" fontAlgn="auto" latinLnBrk="0" hangingPunct="1">
              <a:lnSpc>
                <a:spcPct val="107000"/>
              </a:lnSpc>
              <a:spcBef>
                <a:spcPts val="0"/>
              </a:spcBef>
              <a:spcAft>
                <a:spcPts val="0"/>
              </a:spcAft>
              <a:buClrTx/>
              <a:buSzTx/>
              <a:buFont typeface="Arial" panose="020B0604020202020204" pitchFamily="34" charset="0"/>
              <a:buNone/>
              <a:tabLst/>
              <a:defRPr/>
            </a:pPr>
            <a:endParaRPr kumimoji="0" lang="en-GB" sz="900" b="1" i="0" u="none" strike="noStrike" kern="1200" cap="none" spc="0" normalizeH="0" baseline="0" noProof="0" dirty="0">
              <a:ln>
                <a:noFill/>
              </a:ln>
              <a:effectLst/>
              <a:uLnTx/>
              <a:uFillTx/>
              <a:cs typeface="Calibri" panose="020F0502020204030204" pitchFamily="34" charset="0"/>
            </a:endParaRPr>
          </a:p>
          <a:p>
            <a:pPr marL="119062" marR="0" lvl="2" indent="0" algn="l" defTabSz="914400" rtl="0" eaLnBrk="1" fontAlgn="auto" latinLnBrk="0" hangingPunct="1">
              <a:lnSpc>
                <a:spcPct val="107000"/>
              </a:lnSpc>
              <a:spcBef>
                <a:spcPts val="0"/>
              </a:spcBef>
              <a:spcAft>
                <a:spcPts val="0"/>
              </a:spcAft>
              <a:buClrTx/>
              <a:buSzTx/>
              <a:buFont typeface="Arial" panose="020B0604020202020204" pitchFamily="34" charset="0"/>
              <a:buNone/>
              <a:tabLst/>
              <a:defRPr/>
            </a:pPr>
            <a:r>
              <a:rPr kumimoji="0" lang="en-GB" sz="2200" b="1" i="0" u="none" strike="noStrike" kern="1200" cap="none" spc="0" normalizeH="0" baseline="0" noProof="0" dirty="0">
                <a:ln>
                  <a:noFill/>
                </a:ln>
                <a:effectLst/>
                <a:uLnTx/>
                <a:uFillTx/>
                <a:cs typeface="Calibri" panose="020F0502020204030204" pitchFamily="34" charset="0"/>
              </a:rPr>
              <a:t>Facts:</a:t>
            </a:r>
            <a:endParaRPr lang="en-GB" sz="2200" dirty="0">
              <a:cs typeface="Times New Roman" panose="02020603050405020304" pitchFamily="18" charset="0"/>
            </a:endParaRPr>
          </a:p>
          <a:p>
            <a:pPr marL="804862" lvl="2" indent="-685800">
              <a:lnSpc>
                <a:spcPct val="107000"/>
              </a:lnSpc>
              <a:spcBef>
                <a:spcPts val="0"/>
              </a:spcBef>
              <a:tabLst>
                <a:tab pos="8802688" algn="l"/>
              </a:tabLst>
              <a:defRPr/>
            </a:pPr>
            <a:r>
              <a:rPr kumimoji="0" lang="en-GB" sz="1800" b="0" i="0" u="none" strike="noStrike" kern="1200" cap="none" spc="0" normalizeH="0" baseline="0" noProof="0" dirty="0">
                <a:ln>
                  <a:noFill/>
                </a:ln>
                <a:effectLst/>
                <a:uLnTx/>
                <a:uFillTx/>
                <a:ea typeface="Calibri" panose="020F0502020204030204" pitchFamily="34" charset="0"/>
                <a:cs typeface="Times New Roman" panose="02020603050405020304" pitchFamily="18" charset="0"/>
              </a:rPr>
              <a:t>The City's Ethics Commission (Commission) issued a 17-page investigation </a:t>
            </a:r>
          </a:p>
          <a:p>
            <a:pPr marL="806450" lvl="2" indent="0">
              <a:lnSpc>
                <a:spcPct val="107000"/>
              </a:lnSpc>
              <a:spcBef>
                <a:spcPts val="0"/>
              </a:spcBef>
              <a:buNone/>
              <a:tabLst>
                <a:tab pos="8802688" algn="l"/>
              </a:tabLst>
              <a:defRPr/>
            </a:pPr>
            <a:r>
              <a:rPr kumimoji="0" lang="en-GB" sz="1800" b="0" i="0" u="none" strike="noStrike" kern="1200" cap="none" spc="0" normalizeH="0" baseline="0" noProof="0" dirty="0">
                <a:ln>
                  <a:noFill/>
                </a:ln>
                <a:effectLst/>
                <a:uLnTx/>
                <a:uFillTx/>
                <a:ea typeface="Calibri" panose="020F0502020204030204" pitchFamily="34" charset="0"/>
                <a:cs typeface="Times New Roman" panose="02020603050405020304" pitchFamily="18" charset="0"/>
              </a:rPr>
              <a:t>report relating to alleged use of obscene hand gestures while Employee A </a:t>
            </a:r>
          </a:p>
          <a:p>
            <a:pPr marL="806450" lvl="2" indent="0">
              <a:lnSpc>
                <a:spcPct val="107000"/>
              </a:lnSpc>
              <a:spcBef>
                <a:spcPts val="0"/>
              </a:spcBef>
              <a:buNone/>
              <a:tabLst>
                <a:tab pos="8802688" algn="l"/>
              </a:tabLst>
              <a:defRPr/>
            </a:pPr>
            <a:r>
              <a:rPr kumimoji="0" lang="en-GB" sz="1800" b="0" i="0" u="none" strike="noStrike" kern="1200" cap="none" spc="0" normalizeH="0" baseline="0" noProof="0" dirty="0">
                <a:ln>
                  <a:noFill/>
                </a:ln>
                <a:effectLst/>
                <a:uLnTx/>
                <a:uFillTx/>
                <a:ea typeface="Calibri" panose="020F0502020204030204" pitchFamily="34" charset="0"/>
                <a:cs typeface="Times New Roman" panose="02020603050405020304" pitchFamily="18" charset="0"/>
              </a:rPr>
              <a:t>was employed with the </a:t>
            </a:r>
            <a:r>
              <a:rPr lang="en-GB" sz="1800" dirty="0">
                <a:ea typeface="Calibri" panose="020F0502020204030204" pitchFamily="34" charset="0"/>
                <a:cs typeface="Times New Roman" panose="02020603050405020304" pitchFamily="18" charset="0"/>
              </a:rPr>
              <a:t>Commission. </a:t>
            </a:r>
            <a:r>
              <a:rPr kumimoji="0" lang="en-GB" sz="1800" b="0" i="0" u="none" strike="noStrike" kern="1200" cap="none" spc="0" normalizeH="0" baseline="0" noProof="0" dirty="0">
                <a:ln>
                  <a:noFill/>
                </a:ln>
                <a:effectLst/>
                <a:uLnTx/>
                <a:uFillTx/>
                <a:ea typeface="Calibri" panose="020F0502020204030204" pitchFamily="34" charset="0"/>
                <a:cs typeface="Times New Roman" panose="02020603050405020304" pitchFamily="18" charset="0"/>
              </a:rPr>
              <a:t>Generally, the report concluded that Employee A's conduct violated City policy.</a:t>
            </a:r>
          </a:p>
          <a:p>
            <a:pPr marL="804863" marR="0" lvl="1" indent="-685800" algn="l" defTabSz="914400" rtl="0" eaLnBrk="1" fontAlgn="auto" latinLnBrk="0" hangingPunct="1">
              <a:lnSpc>
                <a:spcPct val="107000"/>
              </a:lnSpc>
              <a:spcBef>
                <a:spcPts val="0"/>
              </a:spcBef>
              <a:spcAft>
                <a:spcPts val="0"/>
              </a:spcAft>
              <a:buClrTx/>
              <a:buSzTx/>
              <a:tabLst/>
              <a:defRPr/>
            </a:pPr>
            <a:r>
              <a:rPr kumimoji="0" lang="en-GB" sz="1800" b="0" i="0" u="none" strike="noStrike" kern="1200" cap="none" spc="0" normalizeH="0" baseline="0" noProof="0" dirty="0">
                <a:ln>
                  <a:noFill/>
                </a:ln>
                <a:effectLst/>
                <a:uLnTx/>
                <a:uFillTx/>
                <a:ea typeface="Calibri" panose="020F0502020204030204" pitchFamily="34" charset="0"/>
                <a:cs typeface="Times New Roman" panose="02020603050405020304" pitchFamily="18" charset="0"/>
              </a:rPr>
              <a:t>SEIU made a a “formal” request for information pertaining to Employee A's grievance, specifically requesting:</a:t>
            </a:r>
          </a:p>
        </p:txBody>
      </p:sp>
      <p:sp>
        <p:nvSpPr>
          <p:cNvPr id="4" name="Slide Number Placeholder 3">
            <a:extLst>
              <a:ext uri="{FF2B5EF4-FFF2-40B4-BE49-F238E27FC236}">
                <a16:creationId xmlns:a16="http://schemas.microsoft.com/office/drawing/2014/main" id="{B7086732-70D0-7745-9AD2-7A47C5D9F7A7}"/>
              </a:ext>
            </a:extLst>
          </p:cNvPr>
          <p:cNvSpPr>
            <a:spLocks noGrp="1"/>
          </p:cNvSpPr>
          <p:nvPr>
            <p:ph type="sldNum" sz="quarter" idx="12"/>
          </p:nvPr>
        </p:nvSpPr>
        <p:spPr/>
        <p:txBody>
          <a:bodyPr/>
          <a:lstStyle/>
          <a:p>
            <a:fld id="{76EFBEE3-2A9E-304D-B391-B568C310982A}" type="slidenum">
              <a:rPr lang="en-US" smtClean="0"/>
              <a:pPr/>
              <a:t>41</a:t>
            </a:fld>
            <a:endParaRPr lang="en-US"/>
          </a:p>
        </p:txBody>
      </p:sp>
      <p:sp>
        <p:nvSpPr>
          <p:cNvPr id="5" name="TextBox 4">
            <a:extLst>
              <a:ext uri="{FF2B5EF4-FFF2-40B4-BE49-F238E27FC236}">
                <a16:creationId xmlns:a16="http://schemas.microsoft.com/office/drawing/2014/main" id="{F6A108AF-2328-544C-AB77-46C043C8BBC9}"/>
              </a:ext>
            </a:extLst>
          </p:cNvPr>
          <p:cNvSpPr txBox="1"/>
          <p:nvPr/>
        </p:nvSpPr>
        <p:spPr>
          <a:xfrm>
            <a:off x="2886715" y="4250996"/>
            <a:ext cx="7933151" cy="2147511"/>
          </a:xfrm>
          <a:prstGeom prst="rect">
            <a:avLst/>
          </a:prstGeom>
          <a:noFill/>
        </p:spPr>
        <p:txBody>
          <a:bodyPr wrap="square" rtlCol="0">
            <a:spAutoFit/>
          </a:bodyPr>
          <a:lstStyle/>
          <a:p>
            <a:pPr lvl="2" algn="just">
              <a:lnSpc>
                <a:spcPct val="107000"/>
              </a:lnSpc>
              <a:defRPr/>
            </a:pPr>
            <a:r>
              <a:rPr lang="en-GB" dirty="0">
                <a:solidFill>
                  <a:srgbClr val="000000"/>
                </a:solidFill>
                <a:latin typeface="Century Gothic" panose="020B0502020202020204" pitchFamily="34" charset="0"/>
                <a:ea typeface="Calibri" panose="020F0502020204030204" pitchFamily="34" charset="0"/>
                <a:cs typeface="Times New Roman" panose="02020603050405020304" pitchFamily="18" charset="0"/>
              </a:rPr>
              <a:t>“a copy of interview questions to all witnesses named in the written warning . . . a copy of the interview answers of all witnesses of [sic] the written warning . . . [and] [a]</a:t>
            </a:r>
            <a:r>
              <a:rPr lang="en-GB" dirty="0" err="1">
                <a:solidFill>
                  <a:srgbClr val="000000"/>
                </a:solidFill>
                <a:latin typeface="Century Gothic" panose="020B0502020202020204" pitchFamily="34" charset="0"/>
                <a:ea typeface="Calibri" panose="020F0502020204030204" pitchFamily="34" charset="0"/>
                <a:cs typeface="Times New Roman" panose="02020603050405020304" pitchFamily="18" charset="0"/>
              </a:rPr>
              <a:t>ny</a:t>
            </a:r>
            <a:r>
              <a:rPr lang="en-GB" dirty="0">
                <a:solidFill>
                  <a:srgbClr val="000000"/>
                </a:solidFill>
                <a:latin typeface="Century Gothic" panose="020B0502020202020204" pitchFamily="34" charset="0"/>
                <a:ea typeface="Calibri" panose="020F0502020204030204" pitchFamily="34" charset="0"/>
                <a:cs typeface="Times New Roman" panose="02020603050405020304" pitchFamily="18" charset="0"/>
              </a:rPr>
              <a:t> other evidence, such as notes, internal complaints, email communications, etc.,” noting that the information was needed to “investigate the grievance.”</a:t>
            </a:r>
          </a:p>
          <a:p>
            <a:endParaRPr lang="en-US" dirty="0"/>
          </a:p>
        </p:txBody>
      </p:sp>
    </p:spTree>
    <p:extLst>
      <p:ext uri="{BB962C8B-B14F-4D97-AF65-F5344CB8AC3E}">
        <p14:creationId xmlns:p14="http://schemas.microsoft.com/office/powerpoint/2010/main" val="194477789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4FC472B-6047-C446-895B-6D63DB7804EE}"/>
              </a:ext>
            </a:extLst>
          </p:cNvPr>
          <p:cNvSpPr>
            <a:spLocks noGrp="1"/>
          </p:cNvSpPr>
          <p:nvPr>
            <p:ph idx="1"/>
          </p:nvPr>
        </p:nvSpPr>
        <p:spPr>
          <a:xfrm>
            <a:off x="2318656" y="1007176"/>
            <a:ext cx="9873343" cy="5730998"/>
          </a:xfrm>
        </p:spPr>
        <p:txBody>
          <a:bodyPr>
            <a:normAutofit fontScale="40000" lnSpcReduction="20000"/>
          </a:bodyPr>
          <a:lstStyle/>
          <a:p>
            <a:pPr marL="119062" marR="0" lvl="2" indent="0" algn="l" defTabSz="914400" rtl="0" eaLnBrk="1" fontAlgn="auto" latinLnBrk="0" hangingPunct="1">
              <a:lnSpc>
                <a:spcPct val="107000"/>
              </a:lnSpc>
              <a:spcBef>
                <a:spcPts val="0"/>
              </a:spcBef>
              <a:spcAft>
                <a:spcPts val="0"/>
              </a:spcAft>
              <a:buClrTx/>
              <a:buSzTx/>
              <a:buFont typeface="Arial" panose="020B0604020202020204" pitchFamily="34" charset="0"/>
              <a:buNone/>
              <a:tabLst/>
              <a:defRPr/>
            </a:pPr>
            <a:r>
              <a:rPr kumimoji="0" lang="en-GB" sz="6200" b="0" i="1" u="none" strike="noStrike" kern="1200" cap="none" spc="0" normalizeH="0" baseline="0" noProof="0" dirty="0">
                <a:ln>
                  <a:noFill/>
                </a:ln>
                <a:effectLst/>
                <a:uLnTx/>
                <a:uFillTx/>
                <a:ea typeface="Calibri" panose="020F0502020204030204" pitchFamily="34" charset="0"/>
                <a:cs typeface="Calibri" panose="020F0502020204030204" pitchFamily="34" charset="0"/>
              </a:rPr>
              <a:t>Service Employees International Union, Local 1021 v. City and County of San Francisco, </a:t>
            </a:r>
            <a:r>
              <a:rPr kumimoji="0" lang="en-GB" sz="6200" b="0" i="0" u="none" strike="noStrike" kern="1200" cap="none" spc="0" normalizeH="0" baseline="0" noProof="0" dirty="0">
                <a:ln>
                  <a:noFill/>
                </a:ln>
                <a:effectLst/>
                <a:uLnTx/>
                <a:uFillTx/>
                <a:ea typeface="Calibri" panose="020F0502020204030204" pitchFamily="34" charset="0"/>
                <a:cs typeface="Calibri" panose="020F0502020204030204" pitchFamily="34" charset="0"/>
              </a:rPr>
              <a:t>Decision 2698-M (Issued 2/24/20)</a:t>
            </a:r>
          </a:p>
          <a:p>
            <a:pPr marL="119062" marR="0" lvl="2" indent="0" algn="l" defTabSz="914400" rtl="0" eaLnBrk="1" fontAlgn="auto" latinLnBrk="0" hangingPunct="1">
              <a:lnSpc>
                <a:spcPct val="107000"/>
              </a:lnSpc>
              <a:spcBef>
                <a:spcPts val="0"/>
              </a:spcBef>
              <a:spcAft>
                <a:spcPts val="0"/>
              </a:spcAft>
              <a:buClrTx/>
              <a:buSzTx/>
              <a:buFont typeface="Arial" panose="020B0604020202020204" pitchFamily="34" charset="0"/>
              <a:buNone/>
              <a:tabLst/>
              <a:defRPr/>
            </a:pPr>
            <a:endParaRPr kumimoji="0" lang="en-GB" sz="2500" b="0" i="0" u="none" strike="noStrike" kern="1200" cap="none" spc="0" normalizeH="0" baseline="0" noProof="0" dirty="0">
              <a:ln>
                <a:noFill/>
              </a:ln>
              <a:effectLst/>
              <a:uLnTx/>
              <a:uFillTx/>
              <a:ea typeface="Calibri" panose="020F0502020204030204" pitchFamily="34" charset="0"/>
              <a:cs typeface="Calibri" panose="020F0502020204030204" pitchFamily="34" charset="0"/>
            </a:endParaRPr>
          </a:p>
          <a:p>
            <a:pPr marL="119062" marR="0" lvl="2" indent="0" algn="l" defTabSz="914400" rtl="0" eaLnBrk="1" fontAlgn="auto" latinLnBrk="0" hangingPunct="1">
              <a:lnSpc>
                <a:spcPct val="107000"/>
              </a:lnSpc>
              <a:spcBef>
                <a:spcPts val="0"/>
              </a:spcBef>
              <a:spcAft>
                <a:spcPts val="0"/>
              </a:spcAft>
              <a:buClrTx/>
              <a:buSzTx/>
              <a:buFont typeface="Arial" panose="020B0604020202020204" pitchFamily="34" charset="0"/>
              <a:buNone/>
              <a:tabLst/>
              <a:defRPr/>
            </a:pPr>
            <a:endParaRPr kumimoji="0" lang="en-GB" sz="1300" b="0" i="0" u="none" strike="noStrike" kern="1200" cap="none" spc="0" normalizeH="0" baseline="0" noProof="0" dirty="0">
              <a:ln>
                <a:noFill/>
              </a:ln>
              <a:effectLst/>
              <a:uLnTx/>
              <a:uFillTx/>
              <a:ea typeface="Calibri" panose="020F0502020204030204" pitchFamily="34" charset="0"/>
              <a:cs typeface="Calibri" panose="020F0502020204030204" pitchFamily="34" charset="0"/>
            </a:endParaRPr>
          </a:p>
          <a:p>
            <a:pPr marL="119062" marR="0" lvl="2" indent="0" algn="l" defTabSz="914400" rtl="0" eaLnBrk="1" fontAlgn="auto" latinLnBrk="0" hangingPunct="1">
              <a:lnSpc>
                <a:spcPct val="107000"/>
              </a:lnSpc>
              <a:spcBef>
                <a:spcPts val="0"/>
              </a:spcBef>
              <a:spcAft>
                <a:spcPts val="0"/>
              </a:spcAft>
              <a:buClrTx/>
              <a:buSzTx/>
              <a:buFont typeface="Arial" panose="020B0604020202020204" pitchFamily="34" charset="0"/>
              <a:buNone/>
              <a:tabLst/>
              <a:defRPr/>
            </a:pPr>
            <a:r>
              <a:rPr kumimoji="0" lang="en-GB" sz="5500" b="1" i="0" u="none" strike="noStrike" kern="1200" cap="none" spc="0" normalizeH="0" baseline="0" noProof="0" dirty="0">
                <a:ln>
                  <a:noFill/>
                </a:ln>
                <a:effectLst/>
                <a:uLnTx/>
                <a:uFillTx/>
                <a:cs typeface="Calibri" panose="020F0502020204030204" pitchFamily="34" charset="0"/>
              </a:rPr>
              <a:t>Facts (cont.):</a:t>
            </a:r>
            <a:endParaRPr kumimoji="0" lang="en-GB" sz="5500" b="0" i="0" u="none" strike="noStrike" kern="1200" cap="none" spc="0" normalizeH="0" baseline="0" noProof="0" dirty="0">
              <a:ln>
                <a:noFill/>
              </a:ln>
              <a:effectLst/>
              <a:uLnTx/>
              <a:uFillTx/>
              <a:ea typeface="Calibri" panose="020F0502020204030204" pitchFamily="34" charset="0"/>
              <a:cs typeface="Times New Roman" panose="02020603050405020304" pitchFamily="18" charset="0"/>
            </a:endParaRPr>
          </a:p>
          <a:p>
            <a:pPr marL="461963" lvl="1" indent="-342900">
              <a:lnSpc>
                <a:spcPct val="107000"/>
              </a:lnSpc>
              <a:spcBef>
                <a:spcPts val="0"/>
              </a:spcBef>
              <a:buFont typeface="Wingdings" panose="05000000000000000000" pitchFamily="2" charset="2"/>
              <a:buChar char="§"/>
              <a:defRPr/>
            </a:pPr>
            <a:r>
              <a:rPr kumimoji="0" lang="en-GB" sz="5000" b="0" i="0" u="none" strike="noStrike" kern="1200" cap="none" spc="0" normalizeH="0" baseline="0" noProof="0" dirty="0">
                <a:ln>
                  <a:noFill/>
                </a:ln>
                <a:effectLst/>
                <a:uLnTx/>
                <a:uFillTx/>
                <a:ea typeface="Calibri" panose="020F0502020204030204" pitchFamily="34" charset="0"/>
                <a:cs typeface="Times New Roman" panose="02020603050405020304" pitchFamily="18" charset="0"/>
              </a:rPr>
              <a:t>On November 20, 2018, a senior human resources consultant sent the Union rep a copy of the investigation report with a total of seven pages redacted. The City did not offer any explanation for the redactions.</a:t>
            </a:r>
          </a:p>
          <a:p>
            <a:pPr marL="461963" marR="0" lvl="1"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en-GB" sz="5000" b="0" i="0" u="none" strike="noStrike" kern="1200" cap="none" spc="0" normalizeH="0" baseline="0" noProof="0" dirty="0">
                <a:ln>
                  <a:noFill/>
                </a:ln>
                <a:effectLst/>
                <a:uLnTx/>
                <a:uFillTx/>
                <a:ea typeface="Calibri" panose="020F0502020204030204" pitchFamily="34" charset="0"/>
                <a:cs typeface="Times New Roman" panose="02020603050405020304" pitchFamily="18" charset="0"/>
              </a:rPr>
              <a:t>On December 19, 2018, </a:t>
            </a:r>
            <a:r>
              <a:rPr lang="en-GB" sz="5000" dirty="0">
                <a:ea typeface="Calibri" panose="020F0502020204030204" pitchFamily="34" charset="0"/>
                <a:cs typeface="Times New Roman" panose="02020603050405020304" pitchFamily="18" charset="0"/>
              </a:rPr>
              <a:t>the Union rep </a:t>
            </a:r>
            <a:r>
              <a:rPr kumimoji="0" lang="en-GB" sz="5000" b="0" i="0" u="none" strike="noStrike" kern="1200" cap="none" spc="0" normalizeH="0" baseline="0" noProof="0" dirty="0">
                <a:ln>
                  <a:noFill/>
                </a:ln>
                <a:effectLst/>
                <a:uLnTx/>
                <a:uFillTx/>
                <a:ea typeface="Calibri" panose="020F0502020204030204" pitchFamily="34" charset="0"/>
                <a:cs typeface="Times New Roman" panose="02020603050405020304" pitchFamily="18" charset="0"/>
              </a:rPr>
              <a:t>requested a description of the redacted information and the City's reasoning for the redactions. On the same day,</a:t>
            </a:r>
            <a:r>
              <a:rPr lang="en-GB" sz="5000" dirty="0">
                <a:ea typeface="Calibri" panose="020F0502020204030204" pitchFamily="34" charset="0"/>
                <a:cs typeface="Times New Roman" panose="02020603050405020304" pitchFamily="18" charset="0"/>
              </a:rPr>
              <a:t> the human resources consultant responded </a:t>
            </a:r>
            <a:r>
              <a:rPr kumimoji="0" lang="en-GB" sz="5000" b="0" i="0" u="none" strike="noStrike" kern="1200" cap="none" spc="0" normalizeH="0" baseline="0" noProof="0" dirty="0">
                <a:ln>
                  <a:noFill/>
                </a:ln>
                <a:effectLst/>
                <a:uLnTx/>
                <a:uFillTx/>
                <a:ea typeface="Calibri" panose="020F0502020204030204" pitchFamily="34" charset="0"/>
                <a:cs typeface="Times New Roman" panose="02020603050405020304" pitchFamily="18" charset="0"/>
              </a:rPr>
              <a:t>that “[t]he redacted information was not used in the determination of the Written Reprimand and not related.” No further explanation, nor a summary of the redacted content was provided.</a:t>
            </a:r>
          </a:p>
          <a:p>
            <a:pPr marL="461963" marR="0" lvl="1"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en-GB" sz="5000" b="0" i="0" u="none" strike="noStrike" kern="1200" cap="none" spc="0" normalizeH="0" baseline="0" noProof="0" dirty="0">
                <a:ln>
                  <a:noFill/>
                </a:ln>
                <a:effectLst/>
                <a:uLnTx/>
                <a:uFillTx/>
                <a:ea typeface="Calibri" panose="020F0502020204030204" pitchFamily="34" charset="0"/>
                <a:cs typeface="Times New Roman" panose="02020603050405020304" pitchFamily="18" charset="0"/>
              </a:rPr>
              <a:t>On December 21, 2018, the Union requested an unredacted, “full version” of the investigation report. The human resources </a:t>
            </a:r>
            <a:r>
              <a:rPr lang="en-GB" sz="5000" dirty="0">
                <a:ea typeface="Calibri" panose="020F0502020204030204" pitchFamily="34" charset="0"/>
                <a:cs typeface="Times New Roman" panose="02020603050405020304" pitchFamily="18" charset="0"/>
              </a:rPr>
              <a:t>consultant responded that the </a:t>
            </a:r>
            <a:r>
              <a:rPr kumimoji="0" lang="en-GB" sz="5000" b="0" i="0" u="none" strike="noStrike" kern="1200" cap="none" spc="0" normalizeH="0" baseline="0" noProof="0" dirty="0">
                <a:ln>
                  <a:noFill/>
                </a:ln>
                <a:effectLst/>
                <a:uLnTx/>
                <a:uFillTx/>
                <a:ea typeface="Calibri" panose="020F0502020204030204" pitchFamily="34" charset="0"/>
                <a:cs typeface="Times New Roman" panose="02020603050405020304" pitchFamily="18" charset="0"/>
              </a:rPr>
              <a:t>report belonged to the City Attorney's Office and that he had forwarded the request to them. He stated that he would apprise the Union of the City Attorney’s response.</a:t>
            </a:r>
          </a:p>
        </p:txBody>
      </p:sp>
      <p:sp>
        <p:nvSpPr>
          <p:cNvPr id="4" name="Slide Number Placeholder 3">
            <a:extLst>
              <a:ext uri="{FF2B5EF4-FFF2-40B4-BE49-F238E27FC236}">
                <a16:creationId xmlns:a16="http://schemas.microsoft.com/office/drawing/2014/main" id="{B7086732-70D0-7745-9AD2-7A47C5D9F7A7}"/>
              </a:ext>
            </a:extLst>
          </p:cNvPr>
          <p:cNvSpPr>
            <a:spLocks noGrp="1"/>
          </p:cNvSpPr>
          <p:nvPr>
            <p:ph type="sldNum" sz="quarter" idx="12"/>
          </p:nvPr>
        </p:nvSpPr>
        <p:spPr/>
        <p:txBody>
          <a:bodyPr/>
          <a:lstStyle/>
          <a:p>
            <a:fld id="{76EFBEE3-2A9E-304D-B391-B568C310982A}" type="slidenum">
              <a:rPr lang="en-US" smtClean="0"/>
              <a:pPr/>
              <a:t>42</a:t>
            </a:fld>
            <a:endParaRPr lang="en-US"/>
          </a:p>
        </p:txBody>
      </p:sp>
      <p:sp>
        <p:nvSpPr>
          <p:cNvPr id="7" name="Title 1">
            <a:extLst>
              <a:ext uri="{FF2B5EF4-FFF2-40B4-BE49-F238E27FC236}">
                <a16:creationId xmlns:a16="http://schemas.microsoft.com/office/drawing/2014/main" id="{6410D764-6B32-5341-9A69-3BB13633EFCC}"/>
              </a:ext>
            </a:extLst>
          </p:cNvPr>
          <p:cNvSpPr>
            <a:spLocks noGrp="1"/>
          </p:cNvSpPr>
          <p:nvPr>
            <p:ph type="title"/>
          </p:nvPr>
        </p:nvSpPr>
        <p:spPr>
          <a:xfrm>
            <a:off x="2446638" y="110532"/>
            <a:ext cx="9401432" cy="853296"/>
          </a:xfrm>
        </p:spPr>
        <p:txBody>
          <a:bodyPr>
            <a:noAutofit/>
          </a:bodyPr>
          <a:lstStyle/>
          <a:p>
            <a:pPr marR="0" lvl="0">
              <a:lnSpc>
                <a:spcPct val="107000"/>
              </a:lnSpc>
              <a:spcBef>
                <a:spcPts val="0"/>
              </a:spcBef>
              <a:spcAft>
                <a:spcPts val="800"/>
              </a:spcAft>
            </a:pPr>
            <a:r>
              <a:rPr lang="en-GB" sz="3000" b="1" dirty="0">
                <a:ea typeface="Calibri" panose="020F0502020204030204" pitchFamily="34" charset="0"/>
                <a:cs typeface="Calibri" panose="020F0502020204030204" pitchFamily="34" charset="0"/>
              </a:rPr>
              <a:t>REDACTION OF </a:t>
            </a:r>
            <a:r>
              <a:rPr lang="en-GB" sz="3000" b="1" dirty="0">
                <a:effectLst/>
                <a:ea typeface="Calibri" panose="020F0502020204030204" pitchFamily="34" charset="0"/>
                <a:cs typeface="Calibri" panose="020F0502020204030204" pitchFamily="34" charset="0"/>
              </a:rPr>
              <a:t>INFORMATION IN INVESTIGATION REPORT WITHOUT </a:t>
            </a:r>
            <a:r>
              <a:rPr lang="en-GB" sz="3000" b="1" dirty="0">
                <a:ea typeface="Calibri" panose="020F0502020204030204" pitchFamily="34" charset="0"/>
                <a:cs typeface="Calibri" panose="020F0502020204030204" pitchFamily="34" charset="0"/>
              </a:rPr>
              <a:t>M&amp;C IS ULP</a:t>
            </a:r>
            <a:endParaRPr lang="en-US" sz="3000" dirty="0">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96792938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4FC472B-6047-C446-895B-6D63DB7804EE}"/>
              </a:ext>
            </a:extLst>
          </p:cNvPr>
          <p:cNvSpPr>
            <a:spLocks noGrp="1"/>
          </p:cNvSpPr>
          <p:nvPr>
            <p:ph idx="1"/>
          </p:nvPr>
        </p:nvSpPr>
        <p:spPr>
          <a:xfrm>
            <a:off x="2318656" y="1007176"/>
            <a:ext cx="9873343" cy="5730998"/>
          </a:xfrm>
        </p:spPr>
        <p:txBody>
          <a:bodyPr>
            <a:normAutofit fontScale="40000" lnSpcReduction="20000"/>
          </a:bodyPr>
          <a:lstStyle/>
          <a:p>
            <a:pPr marL="119062" marR="0" lvl="2" indent="0" algn="l" defTabSz="914400" rtl="0" eaLnBrk="1" fontAlgn="auto" latinLnBrk="0" hangingPunct="1">
              <a:lnSpc>
                <a:spcPct val="107000"/>
              </a:lnSpc>
              <a:spcBef>
                <a:spcPts val="0"/>
              </a:spcBef>
              <a:spcAft>
                <a:spcPts val="0"/>
              </a:spcAft>
              <a:buClrTx/>
              <a:buSzTx/>
              <a:buFont typeface="Arial" panose="020B0604020202020204" pitchFamily="34" charset="0"/>
              <a:buNone/>
              <a:tabLst/>
              <a:defRPr/>
            </a:pPr>
            <a:r>
              <a:rPr kumimoji="0" lang="en-GB" sz="6200" b="0" i="1" u="none" strike="noStrike" kern="1200" cap="none" spc="0" normalizeH="0" baseline="0" noProof="0" dirty="0">
                <a:ln>
                  <a:noFill/>
                </a:ln>
                <a:effectLst/>
                <a:uLnTx/>
                <a:uFillTx/>
                <a:ea typeface="Calibri" panose="020F0502020204030204" pitchFamily="34" charset="0"/>
                <a:cs typeface="Calibri" panose="020F0502020204030204" pitchFamily="34" charset="0"/>
              </a:rPr>
              <a:t>Service Employees International Union, Local 1021 v. City and County of San Francisco, </a:t>
            </a:r>
            <a:r>
              <a:rPr kumimoji="0" lang="en-GB" sz="6200" b="0" i="0" u="none" strike="noStrike" kern="1200" cap="none" spc="0" normalizeH="0" baseline="0" noProof="0" dirty="0">
                <a:ln>
                  <a:noFill/>
                </a:ln>
                <a:effectLst/>
                <a:uLnTx/>
                <a:uFillTx/>
                <a:ea typeface="Calibri" panose="020F0502020204030204" pitchFamily="34" charset="0"/>
                <a:cs typeface="Calibri" panose="020F0502020204030204" pitchFamily="34" charset="0"/>
              </a:rPr>
              <a:t>Decision 2698-M </a:t>
            </a:r>
            <a:r>
              <a:rPr lang="en-GB" sz="6200" dirty="0">
                <a:ea typeface="Calibri" panose="020F0502020204030204" pitchFamily="34" charset="0"/>
                <a:cs typeface="Calibri" panose="020F0502020204030204" pitchFamily="34" charset="0"/>
              </a:rPr>
              <a:t>(</a:t>
            </a:r>
            <a:r>
              <a:rPr kumimoji="0" lang="en-GB" sz="6200" b="0" i="0" u="none" strike="noStrike" kern="1200" cap="none" spc="0" normalizeH="0" baseline="0" noProof="0" dirty="0">
                <a:ln>
                  <a:noFill/>
                </a:ln>
                <a:effectLst/>
                <a:uLnTx/>
                <a:uFillTx/>
                <a:ea typeface="Calibri" panose="020F0502020204030204" pitchFamily="34" charset="0"/>
                <a:cs typeface="Calibri" panose="020F0502020204030204" pitchFamily="34" charset="0"/>
              </a:rPr>
              <a:t>Issued 2/24/20)</a:t>
            </a:r>
          </a:p>
          <a:p>
            <a:pPr marL="119062" marR="0" lvl="2" indent="0" algn="l" defTabSz="914400" rtl="0" eaLnBrk="1" fontAlgn="auto" latinLnBrk="0" hangingPunct="1">
              <a:lnSpc>
                <a:spcPct val="107000"/>
              </a:lnSpc>
              <a:spcBef>
                <a:spcPts val="0"/>
              </a:spcBef>
              <a:spcAft>
                <a:spcPts val="0"/>
              </a:spcAft>
              <a:buClrTx/>
              <a:buSzTx/>
              <a:buFont typeface="Arial" panose="020B0604020202020204" pitchFamily="34" charset="0"/>
              <a:buNone/>
              <a:tabLst/>
              <a:defRPr/>
            </a:pPr>
            <a:endParaRPr kumimoji="0" lang="en-GB" sz="2500" b="0" i="0" u="none" strike="noStrike" kern="1200" cap="none" spc="0" normalizeH="0" baseline="0" noProof="0" dirty="0">
              <a:ln>
                <a:noFill/>
              </a:ln>
              <a:effectLst/>
              <a:uLnTx/>
              <a:uFillTx/>
              <a:ea typeface="Calibri" panose="020F0502020204030204" pitchFamily="34" charset="0"/>
              <a:cs typeface="Calibri" panose="020F0502020204030204" pitchFamily="34" charset="0"/>
            </a:endParaRPr>
          </a:p>
          <a:p>
            <a:pPr marL="119062" marR="0" lvl="2" indent="0" algn="l" defTabSz="914400" rtl="0" eaLnBrk="1" fontAlgn="auto" latinLnBrk="0" hangingPunct="1">
              <a:lnSpc>
                <a:spcPct val="107000"/>
              </a:lnSpc>
              <a:spcBef>
                <a:spcPts val="0"/>
              </a:spcBef>
              <a:spcAft>
                <a:spcPts val="0"/>
              </a:spcAft>
              <a:buClrTx/>
              <a:buSzTx/>
              <a:buFont typeface="Arial" panose="020B0604020202020204" pitchFamily="34" charset="0"/>
              <a:buNone/>
              <a:tabLst/>
              <a:defRPr/>
            </a:pPr>
            <a:endParaRPr kumimoji="0" lang="en-GB" sz="1300" b="0" i="0" u="none" strike="noStrike" kern="1200" cap="none" spc="0" normalizeH="0" baseline="0" noProof="0" dirty="0">
              <a:ln>
                <a:noFill/>
              </a:ln>
              <a:effectLst/>
              <a:uLnTx/>
              <a:uFillTx/>
              <a:ea typeface="Calibri" panose="020F0502020204030204" pitchFamily="34" charset="0"/>
              <a:cs typeface="Calibri" panose="020F0502020204030204" pitchFamily="34" charset="0"/>
            </a:endParaRPr>
          </a:p>
          <a:p>
            <a:pPr marL="119062" marR="0" lvl="2" indent="0" algn="l" defTabSz="914400" rtl="0" eaLnBrk="1" fontAlgn="auto" latinLnBrk="0" hangingPunct="1">
              <a:lnSpc>
                <a:spcPct val="107000"/>
              </a:lnSpc>
              <a:spcBef>
                <a:spcPts val="0"/>
              </a:spcBef>
              <a:spcAft>
                <a:spcPts val="0"/>
              </a:spcAft>
              <a:buClrTx/>
              <a:buSzTx/>
              <a:buFont typeface="Arial" panose="020B0604020202020204" pitchFamily="34" charset="0"/>
              <a:buNone/>
              <a:tabLst/>
              <a:defRPr/>
            </a:pPr>
            <a:r>
              <a:rPr kumimoji="0" lang="en-GB" sz="5500" b="1" i="0" u="none" strike="noStrike" kern="1200" cap="none" spc="0" normalizeH="0" baseline="0" noProof="0" dirty="0">
                <a:ln>
                  <a:noFill/>
                </a:ln>
                <a:effectLst/>
                <a:uLnTx/>
                <a:uFillTx/>
                <a:cs typeface="Calibri" panose="020F0502020204030204" pitchFamily="34" charset="0"/>
              </a:rPr>
              <a:t>Facts (cont.):</a:t>
            </a:r>
          </a:p>
          <a:p>
            <a:pPr marL="119062" marR="0" lvl="2" indent="0" algn="l" defTabSz="914400" rtl="0" eaLnBrk="1" fontAlgn="auto" latinLnBrk="0" hangingPunct="1">
              <a:lnSpc>
                <a:spcPct val="107000"/>
              </a:lnSpc>
              <a:spcBef>
                <a:spcPts val="0"/>
              </a:spcBef>
              <a:spcAft>
                <a:spcPts val="0"/>
              </a:spcAft>
              <a:buClrTx/>
              <a:buSzTx/>
              <a:buFont typeface="Arial" panose="020B0604020202020204" pitchFamily="34" charset="0"/>
              <a:buNone/>
              <a:tabLst/>
              <a:defRPr/>
            </a:pPr>
            <a:endParaRPr kumimoji="0" lang="en-GB" sz="5500" b="0" i="0" u="none" strike="noStrike" kern="1200" cap="none" spc="0" normalizeH="0" baseline="0" noProof="0" dirty="0">
              <a:ln>
                <a:noFill/>
              </a:ln>
              <a:effectLst/>
              <a:uLnTx/>
              <a:uFillTx/>
              <a:ea typeface="Calibri" panose="020F0502020204030204" pitchFamily="34" charset="0"/>
              <a:cs typeface="Times New Roman" panose="02020603050405020304" pitchFamily="18" charset="0"/>
            </a:endParaRPr>
          </a:p>
          <a:p>
            <a:pPr marL="804863" marR="0" lvl="1" indent="-685800" algn="l" defTabSz="914400" rtl="0" eaLnBrk="1" fontAlgn="auto" latinLnBrk="0" hangingPunct="1">
              <a:lnSpc>
                <a:spcPct val="107000"/>
              </a:lnSpc>
              <a:spcBef>
                <a:spcPts val="0"/>
              </a:spcBef>
              <a:spcAft>
                <a:spcPts val="0"/>
              </a:spcAft>
              <a:buClrTx/>
              <a:buSzTx/>
              <a:tabLst/>
              <a:defRPr/>
            </a:pPr>
            <a:r>
              <a:rPr kumimoji="0" lang="en-GB" sz="4900" b="0" i="0" u="none" strike="noStrike" kern="1200" cap="none" spc="0" normalizeH="0" baseline="0" noProof="0" dirty="0">
                <a:ln>
                  <a:noFill/>
                </a:ln>
                <a:effectLst/>
                <a:uLnTx/>
                <a:uFillTx/>
                <a:ea typeface="Calibri" panose="020F0502020204030204" pitchFamily="34" charset="0"/>
                <a:cs typeface="Times New Roman" panose="02020603050405020304" pitchFamily="18" charset="0"/>
              </a:rPr>
              <a:t>The City e-mailed the Union a version of the investigation report with two pages redacted. The entirety of the Additional Summaries of Witness Statements section was no longer redacted. The e-mail stated: </a:t>
            </a:r>
            <a:endParaRPr lang="en-GB" sz="4900" dirty="0">
              <a:ea typeface="Calibri" panose="020F0502020204030204" pitchFamily="34" charset="0"/>
              <a:cs typeface="Times New Roman" panose="02020603050405020304" pitchFamily="18" charset="0"/>
            </a:endParaRPr>
          </a:p>
          <a:p>
            <a:pPr marL="461963" marR="0" lvl="1"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endParaRPr kumimoji="0" lang="en-GB" sz="4900" b="0" i="0" u="none" strike="noStrike" kern="1200" cap="none" spc="0" normalizeH="0" baseline="0" noProof="0" dirty="0">
              <a:ln>
                <a:noFill/>
              </a:ln>
              <a:effectLst/>
              <a:uLnTx/>
              <a:uFillTx/>
              <a:ea typeface="Calibri" panose="020F0502020204030204" pitchFamily="34" charset="0"/>
              <a:cs typeface="Times New Roman" panose="02020603050405020304" pitchFamily="18" charset="0"/>
            </a:endParaRPr>
          </a:p>
          <a:p>
            <a:pPr marL="119063" marR="0" lvl="1" indent="0" algn="l" defTabSz="914400" rtl="0" eaLnBrk="1" fontAlgn="auto" latinLnBrk="0" hangingPunct="1">
              <a:lnSpc>
                <a:spcPct val="107000"/>
              </a:lnSpc>
              <a:spcBef>
                <a:spcPts val="0"/>
              </a:spcBef>
              <a:spcAft>
                <a:spcPts val="0"/>
              </a:spcAft>
              <a:buClrTx/>
              <a:buSzTx/>
              <a:buNone/>
              <a:tabLst/>
              <a:defRPr/>
            </a:pPr>
            <a:r>
              <a:rPr lang="en-GB" sz="4900" dirty="0">
                <a:ea typeface="Calibri" panose="020F0502020204030204" pitchFamily="34" charset="0"/>
                <a:cs typeface="Times New Roman" panose="02020603050405020304" pitchFamily="18" charset="0"/>
              </a:rPr>
              <a:t>	</a:t>
            </a:r>
            <a:r>
              <a:rPr kumimoji="0" lang="en-GB" sz="4500" b="0" i="0" u="none" strike="noStrike" kern="1200" cap="none" spc="0" normalizeH="0" baseline="0" noProof="0" dirty="0">
                <a:ln>
                  <a:noFill/>
                </a:ln>
                <a:effectLst/>
                <a:uLnTx/>
                <a:uFillTx/>
                <a:ea typeface="Calibri" panose="020F0502020204030204" pitchFamily="34" charset="0"/>
                <a:cs typeface="Times New Roman" panose="02020603050405020304" pitchFamily="18" charset="0"/>
              </a:rPr>
              <a:t>“We are producing this section on a non-precedent setting basis, after 	carefully weighing the privacy interest of the witnesses. We have maintained 	the redactions in the Background section because the redacted information 	pertains to another investigation that is not the subject of this discipline, and 	[</a:t>
            </a:r>
            <a:r>
              <a:rPr kumimoji="0" lang="en-GB" sz="4500" b="0" i="0" u="none" strike="noStrike" kern="1200" cap="none" spc="0" normalizeH="0" baseline="0" noProof="0" dirty="0" err="1">
                <a:ln>
                  <a:noFill/>
                </a:ln>
                <a:effectLst/>
                <a:uLnTx/>
                <a:uFillTx/>
                <a:ea typeface="Calibri" panose="020F0502020204030204" pitchFamily="34" charset="0"/>
                <a:cs typeface="Times New Roman" panose="02020603050405020304" pitchFamily="18" charset="0"/>
              </a:rPr>
              <a:t>unredacting</a:t>
            </a:r>
            <a:r>
              <a:rPr kumimoji="0" lang="en-GB" sz="4500" b="0" i="0" u="none" strike="noStrike" kern="1200" cap="none" spc="0" normalizeH="0" baseline="0" noProof="0" dirty="0">
                <a:ln>
                  <a:noFill/>
                </a:ln>
                <a:effectLst/>
                <a:uLnTx/>
                <a:uFillTx/>
                <a:ea typeface="Calibri" panose="020F0502020204030204" pitchFamily="34" charset="0"/>
                <a:cs typeface="Times New Roman" panose="02020603050405020304" pitchFamily="18" charset="0"/>
              </a:rPr>
              <a:t>] it would violate the privacy interest of another employee.” </a:t>
            </a:r>
          </a:p>
          <a:p>
            <a:pPr marL="914400" marR="0" lvl="1" indent="0" algn="just" defTabSz="914400" rtl="0" eaLnBrk="1" fontAlgn="auto" latinLnBrk="0" hangingPunct="1">
              <a:lnSpc>
                <a:spcPct val="107000"/>
              </a:lnSpc>
              <a:spcBef>
                <a:spcPts val="0"/>
              </a:spcBef>
              <a:spcAft>
                <a:spcPts val="0"/>
              </a:spcAft>
              <a:buClrTx/>
              <a:buSzTx/>
              <a:buNone/>
              <a:tabLst/>
              <a:defRPr/>
            </a:pPr>
            <a:endParaRPr kumimoji="0" lang="en-GB" sz="4500" b="0" i="0" u="none" strike="noStrike" kern="1200" cap="none" spc="0" normalizeH="0" baseline="0" noProof="0" dirty="0">
              <a:ln>
                <a:noFill/>
              </a:ln>
              <a:effectLst/>
              <a:uLnTx/>
              <a:uFillTx/>
              <a:ea typeface="Calibri" panose="020F0502020204030204" pitchFamily="34" charset="0"/>
              <a:cs typeface="Times New Roman" panose="02020603050405020304" pitchFamily="18" charset="0"/>
            </a:endParaRPr>
          </a:p>
          <a:p>
            <a:pPr marL="914400" marR="0" lvl="1" indent="0" algn="just" defTabSz="914400" rtl="0" eaLnBrk="1" fontAlgn="auto" latinLnBrk="0" hangingPunct="1">
              <a:lnSpc>
                <a:spcPct val="107000"/>
              </a:lnSpc>
              <a:spcBef>
                <a:spcPts val="0"/>
              </a:spcBef>
              <a:spcAft>
                <a:spcPts val="0"/>
              </a:spcAft>
              <a:buClrTx/>
              <a:buSzTx/>
              <a:buNone/>
              <a:tabLst/>
              <a:defRPr/>
            </a:pPr>
            <a:endParaRPr kumimoji="0" lang="en-GB" sz="2000" b="0" i="0" u="none" strike="noStrike" kern="1200" cap="none" spc="0" normalizeH="0" baseline="0" noProof="0" dirty="0">
              <a:ln>
                <a:noFill/>
              </a:ln>
              <a:effectLst/>
              <a:uLnTx/>
              <a:uFillTx/>
              <a:ea typeface="Calibri" panose="020F0502020204030204" pitchFamily="34" charset="0"/>
              <a:cs typeface="Times New Roman" panose="02020603050405020304" pitchFamily="18" charset="0"/>
            </a:endParaRPr>
          </a:p>
          <a:p>
            <a:pPr marL="804863" marR="0" lvl="1" indent="-685800" algn="l" defTabSz="914400" rtl="0" eaLnBrk="1" fontAlgn="auto" latinLnBrk="0" hangingPunct="1">
              <a:lnSpc>
                <a:spcPct val="107000"/>
              </a:lnSpc>
              <a:spcBef>
                <a:spcPts val="0"/>
              </a:spcBef>
              <a:spcAft>
                <a:spcPts val="0"/>
              </a:spcAft>
              <a:buClrTx/>
              <a:buSzTx/>
              <a:tabLst/>
              <a:defRPr/>
            </a:pPr>
            <a:r>
              <a:rPr kumimoji="0" lang="en-GB" sz="4900" b="0" i="0" u="none" strike="noStrike" kern="1200" cap="none" spc="0" normalizeH="0" baseline="0" noProof="0" dirty="0">
                <a:ln>
                  <a:noFill/>
                </a:ln>
                <a:effectLst/>
                <a:uLnTx/>
                <a:uFillTx/>
                <a:ea typeface="Calibri" panose="020F0502020204030204" pitchFamily="34" charset="0"/>
                <a:cs typeface="Times New Roman" panose="02020603050405020304" pitchFamily="18" charset="0"/>
              </a:rPr>
              <a:t>The City did not offer to meet and confer over the redactions or otherwise indicate that </a:t>
            </a:r>
            <a:r>
              <a:rPr lang="en-GB" sz="4900" dirty="0">
                <a:ea typeface="Calibri" panose="020F0502020204030204" pitchFamily="34" charset="0"/>
                <a:cs typeface="Times New Roman" panose="02020603050405020304" pitchFamily="18" charset="0"/>
              </a:rPr>
              <a:t>it </a:t>
            </a:r>
            <a:r>
              <a:rPr kumimoji="0" lang="en-GB" sz="4900" b="0" i="0" u="none" strike="noStrike" kern="1200" cap="none" spc="0" normalizeH="0" baseline="0" noProof="0" dirty="0">
                <a:ln>
                  <a:noFill/>
                </a:ln>
                <a:effectLst/>
                <a:uLnTx/>
                <a:uFillTx/>
                <a:ea typeface="Calibri" panose="020F0502020204030204" pitchFamily="34" charset="0"/>
                <a:cs typeface="Times New Roman" panose="02020603050405020304" pitchFamily="18" charset="0"/>
              </a:rPr>
              <a:t>would be willing to negotiate over them.</a:t>
            </a:r>
          </a:p>
        </p:txBody>
      </p:sp>
      <p:sp>
        <p:nvSpPr>
          <p:cNvPr id="4" name="Slide Number Placeholder 3">
            <a:extLst>
              <a:ext uri="{FF2B5EF4-FFF2-40B4-BE49-F238E27FC236}">
                <a16:creationId xmlns:a16="http://schemas.microsoft.com/office/drawing/2014/main" id="{B7086732-70D0-7745-9AD2-7A47C5D9F7A7}"/>
              </a:ext>
            </a:extLst>
          </p:cNvPr>
          <p:cNvSpPr>
            <a:spLocks noGrp="1"/>
          </p:cNvSpPr>
          <p:nvPr>
            <p:ph type="sldNum" sz="quarter" idx="12"/>
          </p:nvPr>
        </p:nvSpPr>
        <p:spPr/>
        <p:txBody>
          <a:bodyPr/>
          <a:lstStyle/>
          <a:p>
            <a:fld id="{76EFBEE3-2A9E-304D-B391-B568C310982A}" type="slidenum">
              <a:rPr lang="en-US" smtClean="0"/>
              <a:pPr/>
              <a:t>43</a:t>
            </a:fld>
            <a:endParaRPr lang="en-US"/>
          </a:p>
        </p:txBody>
      </p:sp>
      <p:sp>
        <p:nvSpPr>
          <p:cNvPr id="7" name="Title 1">
            <a:extLst>
              <a:ext uri="{FF2B5EF4-FFF2-40B4-BE49-F238E27FC236}">
                <a16:creationId xmlns:a16="http://schemas.microsoft.com/office/drawing/2014/main" id="{198B848D-285E-544E-A539-9A526406CC99}"/>
              </a:ext>
            </a:extLst>
          </p:cNvPr>
          <p:cNvSpPr>
            <a:spLocks noGrp="1"/>
          </p:cNvSpPr>
          <p:nvPr>
            <p:ph type="title"/>
          </p:nvPr>
        </p:nvSpPr>
        <p:spPr>
          <a:xfrm>
            <a:off x="2446638" y="110532"/>
            <a:ext cx="9401432" cy="853296"/>
          </a:xfrm>
        </p:spPr>
        <p:txBody>
          <a:bodyPr>
            <a:noAutofit/>
          </a:bodyPr>
          <a:lstStyle/>
          <a:p>
            <a:pPr marR="0" lvl="0">
              <a:lnSpc>
                <a:spcPct val="107000"/>
              </a:lnSpc>
              <a:spcBef>
                <a:spcPts val="0"/>
              </a:spcBef>
              <a:spcAft>
                <a:spcPts val="800"/>
              </a:spcAft>
            </a:pPr>
            <a:r>
              <a:rPr lang="en-GB" sz="3000" b="1" dirty="0">
                <a:ea typeface="Calibri" panose="020F0502020204030204" pitchFamily="34" charset="0"/>
                <a:cs typeface="Calibri" panose="020F0502020204030204" pitchFamily="34" charset="0"/>
              </a:rPr>
              <a:t>REDACTION OF </a:t>
            </a:r>
            <a:r>
              <a:rPr lang="en-GB" sz="3000" b="1" dirty="0">
                <a:effectLst/>
                <a:ea typeface="Calibri" panose="020F0502020204030204" pitchFamily="34" charset="0"/>
                <a:cs typeface="Calibri" panose="020F0502020204030204" pitchFamily="34" charset="0"/>
              </a:rPr>
              <a:t>INFORMATION IN INVESTIGATION REPORT WITHOUT </a:t>
            </a:r>
            <a:r>
              <a:rPr lang="en-GB" sz="3000" b="1" dirty="0">
                <a:ea typeface="Calibri" panose="020F0502020204030204" pitchFamily="34" charset="0"/>
                <a:cs typeface="Calibri" panose="020F0502020204030204" pitchFamily="34" charset="0"/>
              </a:rPr>
              <a:t>M&amp;C IS ULP</a:t>
            </a:r>
            <a:endParaRPr lang="en-US" sz="3000" dirty="0">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67435060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4FC472B-6047-C446-895B-6D63DB7804EE}"/>
              </a:ext>
            </a:extLst>
          </p:cNvPr>
          <p:cNvSpPr>
            <a:spLocks noGrp="1"/>
          </p:cNvSpPr>
          <p:nvPr>
            <p:ph idx="1"/>
          </p:nvPr>
        </p:nvSpPr>
        <p:spPr>
          <a:xfrm>
            <a:off x="2318657" y="1069567"/>
            <a:ext cx="9873343" cy="5281129"/>
          </a:xfrm>
        </p:spPr>
        <p:txBody>
          <a:bodyPr>
            <a:normAutofit fontScale="70000" lnSpcReduction="20000"/>
          </a:bodyPr>
          <a:lstStyle/>
          <a:p>
            <a:pPr marL="119062" marR="0" lvl="2" indent="0" algn="l" defTabSz="914400" rtl="0" eaLnBrk="1" fontAlgn="auto" latinLnBrk="0" hangingPunct="1">
              <a:lnSpc>
                <a:spcPct val="107000"/>
              </a:lnSpc>
              <a:spcBef>
                <a:spcPts val="0"/>
              </a:spcBef>
              <a:spcAft>
                <a:spcPts val="0"/>
              </a:spcAft>
              <a:buClrTx/>
              <a:buSzTx/>
              <a:buFont typeface="Arial" panose="020B0604020202020204" pitchFamily="34" charset="0"/>
              <a:buNone/>
              <a:tabLst/>
              <a:defRPr/>
            </a:pPr>
            <a:r>
              <a:rPr kumimoji="0" lang="en-GB" sz="3600" b="0" i="1" u="none" strike="noStrike" kern="1200" cap="none" spc="0" normalizeH="0" baseline="0" noProof="0" dirty="0">
                <a:ln>
                  <a:noFill/>
                </a:ln>
                <a:effectLst/>
                <a:uLnTx/>
                <a:uFillTx/>
                <a:ea typeface="Calibri" panose="020F0502020204030204" pitchFamily="34" charset="0"/>
                <a:cs typeface="Calibri" panose="020F0502020204030204" pitchFamily="34" charset="0"/>
              </a:rPr>
              <a:t>Service Employees International Union, Local 1021 v. City and County of San Francisco, </a:t>
            </a:r>
            <a:r>
              <a:rPr kumimoji="0" lang="en-GB" sz="3600" b="0" i="0" u="none" strike="noStrike" kern="1200" cap="none" spc="0" normalizeH="0" baseline="0" noProof="0" dirty="0">
                <a:ln>
                  <a:noFill/>
                </a:ln>
                <a:effectLst/>
                <a:uLnTx/>
                <a:uFillTx/>
                <a:ea typeface="Calibri" panose="020F0502020204030204" pitchFamily="34" charset="0"/>
                <a:cs typeface="Calibri" panose="020F0502020204030204" pitchFamily="34" charset="0"/>
              </a:rPr>
              <a:t>Decision 2698-M (Issued 2/24/20)</a:t>
            </a:r>
          </a:p>
          <a:p>
            <a:pPr marL="119062" marR="0" lvl="2" indent="0" algn="l" defTabSz="914400" rtl="0" eaLnBrk="1" fontAlgn="auto" latinLnBrk="0" hangingPunct="1">
              <a:lnSpc>
                <a:spcPct val="107000"/>
              </a:lnSpc>
              <a:spcBef>
                <a:spcPts val="0"/>
              </a:spcBef>
              <a:spcAft>
                <a:spcPts val="0"/>
              </a:spcAft>
              <a:buClrTx/>
              <a:buSzTx/>
              <a:buFont typeface="Arial" panose="020B0604020202020204" pitchFamily="34" charset="0"/>
              <a:buNone/>
              <a:tabLst/>
              <a:defRPr/>
            </a:pPr>
            <a:endParaRPr kumimoji="0" lang="en-GB" sz="1300" b="0" i="0" u="none" strike="noStrike" kern="1200" cap="none" spc="0" normalizeH="0" baseline="0" noProof="0" dirty="0">
              <a:ln>
                <a:noFill/>
              </a:ln>
              <a:effectLst/>
              <a:uLnTx/>
              <a:uFillTx/>
              <a:ea typeface="Calibri" panose="020F0502020204030204" pitchFamily="34" charset="0"/>
              <a:cs typeface="Calibri" panose="020F0502020204030204" pitchFamily="34" charset="0"/>
            </a:endParaRPr>
          </a:p>
          <a:p>
            <a:pPr marL="119062" marR="0" lvl="2" indent="0" algn="l" defTabSz="914400" rtl="0" eaLnBrk="1" fontAlgn="auto" latinLnBrk="0" hangingPunct="1">
              <a:lnSpc>
                <a:spcPct val="107000"/>
              </a:lnSpc>
              <a:spcBef>
                <a:spcPts val="0"/>
              </a:spcBef>
              <a:spcAft>
                <a:spcPts val="0"/>
              </a:spcAft>
              <a:buClrTx/>
              <a:buSzTx/>
              <a:buFont typeface="Arial" panose="020B0604020202020204" pitchFamily="34" charset="0"/>
              <a:buNone/>
              <a:tabLst/>
              <a:defRPr/>
            </a:pPr>
            <a:r>
              <a:rPr kumimoji="0" lang="en-GB" sz="3100" b="1" i="0" u="none" strike="noStrike" kern="1200" cap="none" spc="0" normalizeH="0" baseline="0" noProof="0" dirty="0">
                <a:ln>
                  <a:noFill/>
                </a:ln>
                <a:effectLst/>
                <a:uLnTx/>
                <a:uFillTx/>
                <a:cs typeface="Calibri" panose="020F0502020204030204" pitchFamily="34" charset="0"/>
              </a:rPr>
              <a:t>Issue:</a:t>
            </a:r>
          </a:p>
          <a:p>
            <a:pPr marL="461962" marR="0" lvl="2" indent="-342900" algn="l" defTabSz="914400" rtl="0" eaLnBrk="1" fontAlgn="auto" latinLnBrk="0" hangingPunct="1">
              <a:lnSpc>
                <a:spcPct val="107000"/>
              </a:lnSpc>
              <a:spcBef>
                <a:spcPts val="0"/>
              </a:spcBef>
              <a:spcAft>
                <a:spcPts val="0"/>
              </a:spcAft>
              <a:buClrTx/>
              <a:buSzTx/>
              <a:tabLst/>
              <a:defRPr/>
            </a:pPr>
            <a:r>
              <a:rPr kumimoji="0" lang="en-GB" sz="2900" b="0" i="0" u="none" strike="noStrike" kern="1200" cap="none" spc="0" normalizeH="0" baseline="0" noProof="0" dirty="0">
                <a:ln>
                  <a:noFill/>
                </a:ln>
                <a:effectLst/>
                <a:uLnTx/>
                <a:uFillTx/>
                <a:ea typeface="Calibri" panose="020F0502020204030204" pitchFamily="34" charset="0"/>
                <a:cs typeface="Calibri" panose="020F0502020204030204" pitchFamily="34" charset="0"/>
              </a:rPr>
              <a:t>Whether City violated MMBA by refusing to provide Union with a timely and minimally redacted version of the investigation report. </a:t>
            </a:r>
          </a:p>
          <a:p>
            <a:pPr marL="682625" marR="0" lvl="1" indent="0" algn="l" defTabSz="914400" rtl="0" eaLnBrk="1" fontAlgn="auto" latinLnBrk="0" hangingPunct="1">
              <a:lnSpc>
                <a:spcPct val="107000"/>
              </a:lnSpc>
              <a:spcBef>
                <a:spcPts val="0"/>
              </a:spcBef>
              <a:spcAft>
                <a:spcPts val="0"/>
              </a:spcAft>
              <a:buClrTx/>
              <a:buSzTx/>
              <a:buNone/>
              <a:tabLst/>
              <a:defRPr/>
            </a:pPr>
            <a:endParaRPr kumimoji="0" lang="en-GB" sz="2300" b="0" i="0" u="none" strike="noStrike" kern="1200" cap="none" spc="0" normalizeH="0" baseline="0" noProof="0" dirty="0">
              <a:ln>
                <a:noFill/>
              </a:ln>
              <a:effectLst/>
              <a:uLnTx/>
              <a:uFillTx/>
              <a:ea typeface="Calibri" panose="020F0502020204030204" pitchFamily="34" charset="0"/>
              <a:cs typeface="Calibri" panose="020F0502020204030204" pitchFamily="34" charset="0"/>
            </a:endParaRPr>
          </a:p>
          <a:p>
            <a:pPr marL="119062" marR="0" lvl="2" indent="0" algn="l" defTabSz="914400" rtl="0" eaLnBrk="1" fontAlgn="auto" latinLnBrk="0" hangingPunct="1">
              <a:lnSpc>
                <a:spcPct val="107000"/>
              </a:lnSpc>
              <a:spcBef>
                <a:spcPts val="0"/>
              </a:spcBef>
              <a:spcAft>
                <a:spcPts val="0"/>
              </a:spcAft>
              <a:buClrTx/>
              <a:buSzTx/>
              <a:buFont typeface="Arial" panose="020B0604020202020204" pitchFamily="34" charset="0"/>
              <a:buNone/>
              <a:tabLst/>
              <a:defRPr/>
            </a:pPr>
            <a:r>
              <a:rPr lang="en-GB" sz="3100" b="1" dirty="0">
                <a:cs typeface="Calibri" panose="020F0502020204030204" pitchFamily="34" charset="0"/>
              </a:rPr>
              <a:t>Decision: </a:t>
            </a:r>
          </a:p>
          <a:p>
            <a:pPr marL="461962" lvl="2" indent="-342900">
              <a:lnSpc>
                <a:spcPct val="107000"/>
              </a:lnSpc>
              <a:spcBef>
                <a:spcPts val="0"/>
              </a:spcBef>
              <a:defRPr/>
            </a:pPr>
            <a:r>
              <a:rPr lang="en-GB" sz="2900" dirty="0">
                <a:ea typeface="Calibri" panose="020F0502020204030204" pitchFamily="34" charset="0"/>
                <a:cs typeface="Times New Roman" panose="02020603050405020304" pitchFamily="18" charset="0"/>
              </a:rPr>
              <a:t>Municipal e</a:t>
            </a:r>
            <a:r>
              <a:rPr lang="en-GB" sz="2900" dirty="0">
                <a:effectLst/>
                <a:ea typeface="Calibri" panose="020F0502020204030204" pitchFamily="34" charset="0"/>
                <a:cs typeface="Times New Roman" panose="02020603050405020304" pitchFamily="18" charset="0"/>
              </a:rPr>
              <a:t>mployer violated several MMBA provisions by refusing to provide Union with a </a:t>
            </a:r>
            <a:r>
              <a:rPr lang="en-GB" sz="2900" b="0" i="0" dirty="0">
                <a:effectLst/>
              </a:rPr>
              <a:t>with a timely and minimally redacted version of an investigation report</a:t>
            </a:r>
            <a:r>
              <a:rPr lang="en-GB" sz="2900" b="0" i="0" dirty="0">
                <a:cs typeface="Times New Roman" panose="02020603050405020304" pitchFamily="18" charset="0"/>
              </a:rPr>
              <a:t>, which </a:t>
            </a:r>
            <a:r>
              <a:rPr lang="en-GB" sz="2900" dirty="0">
                <a:effectLst/>
                <a:ea typeface="Calibri" panose="020F0502020204030204" pitchFamily="34" charset="0"/>
                <a:cs typeface="Times New Roman" panose="02020603050405020304" pitchFamily="18" charset="0"/>
              </a:rPr>
              <a:t>was necessary and relevant for it to represent a bargaining unit employee concerning a disciplinary grievance and failing to meet and confer with SEIU over privacy concerns relating to material in the investigation report.</a:t>
            </a:r>
          </a:p>
          <a:p>
            <a:pPr lvl="2" indent="-566738">
              <a:lnSpc>
                <a:spcPct val="107000"/>
              </a:lnSpc>
              <a:spcBef>
                <a:spcPts val="0"/>
              </a:spcBef>
              <a:buFont typeface="Courier New" panose="02070309020205020404" pitchFamily="49" charset="0"/>
              <a:buChar char="o"/>
            </a:pPr>
            <a:r>
              <a:rPr lang="en-GB" sz="2300" dirty="0">
                <a:effectLst/>
                <a:ea typeface="Calibri" panose="020F0502020204030204" pitchFamily="34" charset="0"/>
                <a:cs typeface="Times New Roman" panose="02020603050405020304" pitchFamily="18" charset="0"/>
              </a:rPr>
              <a:t>PERB observed that the duty to meet and confer under MMBA Section 3505 extends to requests for information during the contractual grievance process.</a:t>
            </a:r>
          </a:p>
          <a:p>
            <a:pPr lvl="2" indent="-566738">
              <a:lnSpc>
                <a:spcPct val="107000"/>
              </a:lnSpc>
              <a:spcBef>
                <a:spcPts val="0"/>
              </a:spcBef>
              <a:buFont typeface="Courier New" panose="02070309020205020404" pitchFamily="49" charset="0"/>
              <a:buChar char="o"/>
            </a:pPr>
            <a:r>
              <a:rPr lang="en-GB" sz="2300" dirty="0">
                <a:effectLst/>
                <a:ea typeface="Calibri" panose="020F0502020204030204" pitchFamily="34" charset="0"/>
                <a:cs typeface="Times New Roman" panose="02020603050405020304" pitchFamily="18" charset="0"/>
              </a:rPr>
              <a:t>PERB took note of its case law, in which it held that an employer's unilateral redaction of a document that was the subject of an information request constituted a violation of its duty to meet and negotiate in good faith over its privacy and confidentiality concerns.</a:t>
            </a:r>
          </a:p>
        </p:txBody>
      </p:sp>
      <p:sp>
        <p:nvSpPr>
          <p:cNvPr id="4" name="Slide Number Placeholder 3">
            <a:extLst>
              <a:ext uri="{FF2B5EF4-FFF2-40B4-BE49-F238E27FC236}">
                <a16:creationId xmlns:a16="http://schemas.microsoft.com/office/drawing/2014/main" id="{B7086732-70D0-7745-9AD2-7A47C5D9F7A7}"/>
              </a:ext>
            </a:extLst>
          </p:cNvPr>
          <p:cNvSpPr>
            <a:spLocks noGrp="1"/>
          </p:cNvSpPr>
          <p:nvPr>
            <p:ph type="sldNum" sz="quarter" idx="12"/>
          </p:nvPr>
        </p:nvSpPr>
        <p:spPr/>
        <p:txBody>
          <a:bodyPr/>
          <a:lstStyle/>
          <a:p>
            <a:fld id="{76EFBEE3-2A9E-304D-B391-B568C310982A}" type="slidenum">
              <a:rPr lang="en-US" smtClean="0"/>
              <a:pPr/>
              <a:t>44</a:t>
            </a:fld>
            <a:endParaRPr lang="en-US"/>
          </a:p>
        </p:txBody>
      </p:sp>
      <p:sp>
        <p:nvSpPr>
          <p:cNvPr id="7" name="Title 1">
            <a:extLst>
              <a:ext uri="{FF2B5EF4-FFF2-40B4-BE49-F238E27FC236}">
                <a16:creationId xmlns:a16="http://schemas.microsoft.com/office/drawing/2014/main" id="{8F8A81FB-FCC0-1340-BA1F-4AE66AA247FD}"/>
              </a:ext>
            </a:extLst>
          </p:cNvPr>
          <p:cNvSpPr>
            <a:spLocks noGrp="1"/>
          </p:cNvSpPr>
          <p:nvPr>
            <p:ph type="title"/>
          </p:nvPr>
        </p:nvSpPr>
        <p:spPr>
          <a:xfrm>
            <a:off x="2446638" y="110532"/>
            <a:ext cx="9401432" cy="853296"/>
          </a:xfrm>
        </p:spPr>
        <p:txBody>
          <a:bodyPr>
            <a:noAutofit/>
          </a:bodyPr>
          <a:lstStyle/>
          <a:p>
            <a:pPr marR="0" lvl="0">
              <a:lnSpc>
                <a:spcPct val="107000"/>
              </a:lnSpc>
              <a:spcBef>
                <a:spcPts val="0"/>
              </a:spcBef>
              <a:spcAft>
                <a:spcPts val="800"/>
              </a:spcAft>
            </a:pPr>
            <a:r>
              <a:rPr lang="en-GB" sz="3000" b="1" dirty="0">
                <a:ea typeface="Calibri" panose="020F0502020204030204" pitchFamily="34" charset="0"/>
                <a:cs typeface="Calibri" panose="020F0502020204030204" pitchFamily="34" charset="0"/>
              </a:rPr>
              <a:t>REDACTION OF </a:t>
            </a:r>
            <a:r>
              <a:rPr lang="en-GB" sz="3000" b="1" dirty="0">
                <a:effectLst/>
                <a:ea typeface="Calibri" panose="020F0502020204030204" pitchFamily="34" charset="0"/>
                <a:cs typeface="Calibri" panose="020F0502020204030204" pitchFamily="34" charset="0"/>
              </a:rPr>
              <a:t>INFORMATION IN INVESTIGATION REPORT WITHOUT </a:t>
            </a:r>
            <a:r>
              <a:rPr lang="en-GB" sz="3000" b="1" dirty="0">
                <a:ea typeface="Calibri" panose="020F0502020204030204" pitchFamily="34" charset="0"/>
                <a:cs typeface="Calibri" panose="020F0502020204030204" pitchFamily="34" charset="0"/>
              </a:rPr>
              <a:t>M&amp;C IS ULP</a:t>
            </a:r>
            <a:endParaRPr lang="en-US" sz="3000" dirty="0">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88402359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D2C981-8D2D-5542-B255-573A6CFCD206}"/>
              </a:ext>
            </a:extLst>
          </p:cNvPr>
          <p:cNvSpPr>
            <a:spLocks noGrp="1"/>
          </p:cNvSpPr>
          <p:nvPr>
            <p:ph type="title"/>
          </p:nvPr>
        </p:nvSpPr>
        <p:spPr>
          <a:xfrm>
            <a:off x="2446638" y="97972"/>
            <a:ext cx="9401432" cy="675752"/>
          </a:xfrm>
        </p:spPr>
        <p:txBody>
          <a:bodyPr>
            <a:noAutofit/>
          </a:bodyPr>
          <a:lstStyle/>
          <a:p>
            <a:pPr marR="0" lvl="0">
              <a:lnSpc>
                <a:spcPct val="107000"/>
              </a:lnSpc>
              <a:spcBef>
                <a:spcPts val="0"/>
              </a:spcBef>
              <a:spcAft>
                <a:spcPts val="800"/>
              </a:spcAft>
            </a:pPr>
            <a:r>
              <a:rPr lang="en-GB" sz="3000" b="1" dirty="0">
                <a:effectLst/>
                <a:ea typeface="Calibri" panose="020F0502020204030204" pitchFamily="34" charset="0"/>
                <a:cs typeface="Calibri" panose="020F0502020204030204" pitchFamily="34" charset="0"/>
              </a:rPr>
              <a:t>CONTINUING VIOLATION DOCTRINE</a:t>
            </a:r>
            <a:endParaRPr lang="en-US" sz="3000" dirty="0">
              <a:effectLst/>
              <a:ea typeface="Calibri" panose="020F0502020204030204" pitchFamily="34"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14FC472B-6047-C446-895B-6D63DB7804EE}"/>
              </a:ext>
            </a:extLst>
          </p:cNvPr>
          <p:cNvSpPr>
            <a:spLocks noGrp="1"/>
          </p:cNvSpPr>
          <p:nvPr>
            <p:ph idx="1"/>
          </p:nvPr>
        </p:nvSpPr>
        <p:spPr>
          <a:xfrm>
            <a:off x="2318657" y="773724"/>
            <a:ext cx="9633858" cy="5403239"/>
          </a:xfrm>
        </p:spPr>
        <p:txBody>
          <a:bodyPr>
            <a:normAutofit fontScale="85000" lnSpcReduction="20000"/>
          </a:bodyPr>
          <a:lstStyle/>
          <a:p>
            <a:pPr marL="119062" lvl="2" indent="0">
              <a:lnSpc>
                <a:spcPct val="107000"/>
              </a:lnSpc>
              <a:spcBef>
                <a:spcPts val="0"/>
              </a:spcBef>
              <a:buNone/>
              <a:defRPr/>
            </a:pPr>
            <a:r>
              <a:rPr kumimoji="0" lang="en-GB" sz="2900" b="0" i="1" u="none" strike="noStrike" kern="1200" cap="none" spc="0" normalizeH="0" baseline="0" noProof="0" dirty="0">
                <a:ln>
                  <a:noFill/>
                </a:ln>
                <a:effectLst/>
                <a:uLnTx/>
                <a:uFillTx/>
                <a:ea typeface="Calibri" panose="020F0502020204030204" pitchFamily="34" charset="0"/>
                <a:cs typeface="Calibri" panose="020F0502020204030204" pitchFamily="34" charset="0"/>
              </a:rPr>
              <a:t>Service Employees International Union, Local 221 v. County of </a:t>
            </a:r>
            <a:r>
              <a:rPr lang="en-GB" sz="2900" i="1" dirty="0">
                <a:ea typeface="Calibri" panose="020F0502020204030204" pitchFamily="34" charset="0"/>
                <a:cs typeface="Calibri" panose="020F0502020204030204" pitchFamily="34" charset="0"/>
              </a:rPr>
              <a:t>San Diego</a:t>
            </a:r>
            <a:r>
              <a:rPr kumimoji="0" lang="en-GB" sz="2900" b="0" i="1" u="none" strike="noStrike" kern="1200" cap="none" spc="0" normalizeH="0" baseline="0" noProof="0" dirty="0">
                <a:ln>
                  <a:noFill/>
                </a:ln>
                <a:effectLst/>
                <a:uLnTx/>
                <a:uFillTx/>
                <a:ea typeface="Calibri" panose="020F0502020204030204" pitchFamily="34" charset="0"/>
                <a:cs typeface="Calibri" panose="020F0502020204030204" pitchFamily="34" charset="0"/>
              </a:rPr>
              <a:t>, </a:t>
            </a:r>
            <a:r>
              <a:rPr kumimoji="0" lang="en-GB" sz="2900" b="0" i="0" u="none" strike="noStrike" kern="1200" cap="none" spc="0" normalizeH="0" baseline="0" noProof="0" dirty="0">
                <a:ln>
                  <a:noFill/>
                </a:ln>
                <a:effectLst/>
                <a:uLnTx/>
                <a:uFillTx/>
                <a:ea typeface="Calibri" panose="020F0502020204030204" pitchFamily="34" charset="0"/>
                <a:cs typeface="Calibri" panose="020F0502020204030204" pitchFamily="34" charset="0"/>
              </a:rPr>
              <a:t>Decision 2721-M (Issued 5/22/20)</a:t>
            </a:r>
          </a:p>
          <a:p>
            <a:pPr marL="119062" marR="0" lvl="2" indent="0" algn="l" defTabSz="914400" rtl="0" eaLnBrk="1" fontAlgn="auto" latinLnBrk="0" hangingPunct="1">
              <a:lnSpc>
                <a:spcPct val="107000"/>
              </a:lnSpc>
              <a:spcBef>
                <a:spcPts val="0"/>
              </a:spcBef>
              <a:spcAft>
                <a:spcPts val="0"/>
              </a:spcAft>
              <a:buClrTx/>
              <a:buSzTx/>
              <a:buFont typeface="Arial" panose="020B0604020202020204" pitchFamily="34" charset="0"/>
              <a:buNone/>
              <a:tabLst/>
              <a:defRPr/>
            </a:pPr>
            <a:endParaRPr kumimoji="0" lang="en-GB" sz="2800" b="0" i="0" u="none" strike="noStrike" kern="1200" cap="none" spc="0" normalizeH="0" baseline="0" noProof="0" dirty="0">
              <a:ln>
                <a:noFill/>
              </a:ln>
              <a:effectLst/>
              <a:uLnTx/>
              <a:uFillTx/>
              <a:ea typeface="Calibri" panose="020F0502020204030204" pitchFamily="34" charset="0"/>
              <a:cs typeface="Calibri" panose="020F0502020204030204" pitchFamily="34" charset="0"/>
            </a:endParaRPr>
          </a:p>
          <a:p>
            <a:pPr marL="119062" marR="0" lvl="2" indent="0" algn="l" defTabSz="914400" rtl="0" eaLnBrk="1" fontAlgn="auto" latinLnBrk="0" hangingPunct="1">
              <a:lnSpc>
                <a:spcPct val="107000"/>
              </a:lnSpc>
              <a:spcBef>
                <a:spcPts val="0"/>
              </a:spcBef>
              <a:spcAft>
                <a:spcPts val="0"/>
              </a:spcAft>
              <a:buClrTx/>
              <a:buSzTx/>
              <a:buFont typeface="Arial" panose="020B0604020202020204" pitchFamily="34" charset="0"/>
              <a:buNone/>
              <a:tabLst/>
              <a:defRPr/>
            </a:pPr>
            <a:r>
              <a:rPr lang="en-GB" sz="2600" b="1" dirty="0">
                <a:cs typeface="Calibri" panose="020F0502020204030204" pitchFamily="34" charset="0"/>
              </a:rPr>
              <a:t>Facts</a:t>
            </a:r>
            <a:r>
              <a:rPr kumimoji="0" lang="en-GB" sz="2600" b="0" i="0" u="none" strike="noStrike" kern="1200" cap="none" spc="0" normalizeH="0" baseline="0" noProof="0" dirty="0">
                <a:ln>
                  <a:noFill/>
                </a:ln>
                <a:effectLst/>
                <a:uLnTx/>
                <a:uFillTx/>
                <a:ea typeface="Calibri" panose="020F0502020204030204" pitchFamily="34" charset="0"/>
                <a:cs typeface="Calibri" panose="020F0502020204030204" pitchFamily="34" charset="0"/>
              </a:rPr>
              <a:t>:</a:t>
            </a:r>
          </a:p>
          <a:p>
            <a:pPr marL="461962" lvl="1" indent="-342900">
              <a:lnSpc>
                <a:spcPct val="107000"/>
              </a:lnSpc>
              <a:spcBef>
                <a:spcPts val="0"/>
              </a:spcBef>
            </a:pPr>
            <a:r>
              <a:rPr lang="en-GB" dirty="0">
                <a:effectLst/>
                <a:ea typeface="Calibri" panose="020F0502020204030204" pitchFamily="34" charset="0"/>
                <a:cs typeface="Times New Roman" panose="02020603050405020304" pitchFamily="18" charset="0"/>
              </a:rPr>
              <a:t>County policy prohibited Members of the Board of Supervisors from discussing with employees any matter that was also the subject to Union negotiations. </a:t>
            </a:r>
          </a:p>
          <a:p>
            <a:pPr marL="461962" lvl="1" indent="-342900">
              <a:lnSpc>
                <a:spcPct val="107000"/>
              </a:lnSpc>
              <a:spcBef>
                <a:spcPts val="0"/>
              </a:spcBef>
            </a:pPr>
            <a:r>
              <a:rPr lang="en-GB" dirty="0">
                <a:effectLst/>
                <a:ea typeface="Calibri" panose="020F0502020204030204" pitchFamily="34" charset="0"/>
                <a:cs typeface="Times New Roman" panose="02020603050405020304" pitchFamily="18" charset="0"/>
              </a:rPr>
              <a:t>The policy was adopted in 1977, and subsequently reviewed and reapproved without change, in 1988, 1994, 2006, 2008, and 2011, as well as most recently in the fall of 2018.</a:t>
            </a:r>
          </a:p>
          <a:p>
            <a:pPr marL="461962" lvl="1" indent="-342900">
              <a:lnSpc>
                <a:spcPct val="107000"/>
              </a:lnSpc>
              <a:spcBef>
                <a:spcPts val="0"/>
              </a:spcBef>
            </a:pPr>
            <a:r>
              <a:rPr lang="en-GB" dirty="0">
                <a:ea typeface="Calibri" panose="020F0502020204030204" pitchFamily="34" charset="0"/>
                <a:cs typeface="Times New Roman" panose="02020603050405020304" pitchFamily="18" charset="0"/>
              </a:rPr>
              <a:t>U</a:t>
            </a:r>
            <a:r>
              <a:rPr lang="en-GB" dirty="0">
                <a:effectLst/>
                <a:ea typeface="Calibri" panose="020F0502020204030204" pitchFamily="34" charset="0"/>
                <a:cs typeface="Times New Roman" panose="02020603050405020304" pitchFamily="18" charset="0"/>
              </a:rPr>
              <a:t>nion challenged the policy even though it had been in place for many years. </a:t>
            </a:r>
          </a:p>
          <a:p>
            <a:pPr marL="461962" lvl="1" indent="-342900">
              <a:lnSpc>
                <a:spcPct val="107000"/>
              </a:lnSpc>
              <a:spcBef>
                <a:spcPts val="0"/>
              </a:spcBef>
            </a:pPr>
            <a:r>
              <a:rPr lang="en-GB" dirty="0">
                <a:effectLst/>
                <a:ea typeface="Calibri" panose="020F0502020204030204" pitchFamily="34" charset="0"/>
                <a:cs typeface="Times New Roman" panose="02020603050405020304" pitchFamily="18" charset="0"/>
              </a:rPr>
              <a:t>The Office of the General Counsel dismissed the ULP charge as time-barred. </a:t>
            </a:r>
          </a:p>
          <a:p>
            <a:pPr marL="461962" lvl="1" indent="-342900">
              <a:lnSpc>
                <a:spcPct val="107000"/>
              </a:lnSpc>
              <a:spcBef>
                <a:spcPts val="0"/>
              </a:spcBef>
            </a:pPr>
            <a:r>
              <a:rPr lang="en-GB" dirty="0">
                <a:effectLst/>
                <a:ea typeface="Calibri" panose="020F0502020204030204" pitchFamily="34" charset="0"/>
                <a:cs typeface="Times New Roman" panose="02020603050405020304" pitchFamily="18" charset="0"/>
              </a:rPr>
              <a:t>The Union appealed.</a:t>
            </a:r>
          </a:p>
          <a:p>
            <a:pPr marR="0" lvl="1" indent="-566738">
              <a:lnSpc>
                <a:spcPct val="107000"/>
              </a:lnSpc>
              <a:spcBef>
                <a:spcPts val="0"/>
              </a:spcBef>
              <a:spcAft>
                <a:spcPts val="0"/>
              </a:spcAft>
              <a:buFont typeface="Wingdings" panose="05000000000000000000" pitchFamily="2" charset="2"/>
              <a:buChar char="§"/>
            </a:pPr>
            <a:endParaRPr lang="en-GB" dirty="0">
              <a:effectLst/>
              <a:ea typeface="Calibri" panose="020F0502020204030204" pitchFamily="34" charset="0"/>
              <a:cs typeface="Times New Roman" panose="02020603050405020304" pitchFamily="18" charset="0"/>
            </a:endParaRPr>
          </a:p>
          <a:p>
            <a:pPr marL="119062" marR="0" lvl="2" indent="0" algn="l" defTabSz="914400" rtl="0" eaLnBrk="1" fontAlgn="auto" latinLnBrk="0" hangingPunct="1">
              <a:lnSpc>
                <a:spcPct val="107000"/>
              </a:lnSpc>
              <a:spcBef>
                <a:spcPts val="0"/>
              </a:spcBef>
              <a:spcAft>
                <a:spcPts val="0"/>
              </a:spcAft>
              <a:buClrTx/>
              <a:buSzTx/>
              <a:buFont typeface="Arial" panose="020B0604020202020204" pitchFamily="34" charset="0"/>
              <a:buNone/>
              <a:tabLst/>
              <a:defRPr/>
            </a:pPr>
            <a:r>
              <a:rPr kumimoji="0" lang="en-GB" sz="2600" b="1" i="0" u="none" strike="noStrike" kern="1200" cap="none" spc="0" normalizeH="0" baseline="0" noProof="0" dirty="0">
                <a:ln>
                  <a:noFill/>
                </a:ln>
                <a:effectLst/>
                <a:uLnTx/>
                <a:uFillTx/>
                <a:cs typeface="Calibri" panose="020F0502020204030204" pitchFamily="34" charset="0"/>
              </a:rPr>
              <a:t>Issue:</a:t>
            </a:r>
            <a:endParaRPr lang="en-GB" sz="2600" dirty="0">
              <a:effectLst/>
              <a:ea typeface="Calibri" panose="020F0502020204030204" pitchFamily="34" charset="0"/>
              <a:cs typeface="Times New Roman" panose="02020603050405020304" pitchFamily="18" charset="0"/>
            </a:endParaRPr>
          </a:p>
          <a:p>
            <a:pPr marL="461962" lvl="1" indent="-342900">
              <a:lnSpc>
                <a:spcPct val="107000"/>
              </a:lnSpc>
              <a:spcBef>
                <a:spcPts val="0"/>
              </a:spcBef>
            </a:pPr>
            <a:r>
              <a:rPr lang="en-GB" dirty="0">
                <a:effectLst/>
                <a:ea typeface="Calibri" panose="020F0502020204030204" pitchFamily="34" charset="0"/>
                <a:cs typeface="Times New Roman" panose="02020603050405020304" pitchFamily="18" charset="0"/>
              </a:rPr>
              <a:t>Whether U</a:t>
            </a:r>
            <a:r>
              <a:rPr lang="en-GB" dirty="0">
                <a:ea typeface="Calibri" panose="020F0502020204030204" pitchFamily="34" charset="0"/>
                <a:cs typeface="Times New Roman" panose="02020603050405020304" pitchFamily="18" charset="0"/>
              </a:rPr>
              <a:t>nion’s claim is time-barred. </a:t>
            </a:r>
            <a:r>
              <a:rPr lang="en-GB" dirty="0">
                <a:effectLst/>
                <a:ea typeface="Calibri" panose="020F0502020204030204" pitchFamily="34" charset="0"/>
                <a:cs typeface="Times New Roman" panose="02020603050405020304" pitchFamily="18" charset="0"/>
              </a:rPr>
              <a:t> </a:t>
            </a:r>
          </a:p>
        </p:txBody>
      </p:sp>
      <p:sp>
        <p:nvSpPr>
          <p:cNvPr id="4" name="Slide Number Placeholder 3">
            <a:extLst>
              <a:ext uri="{FF2B5EF4-FFF2-40B4-BE49-F238E27FC236}">
                <a16:creationId xmlns:a16="http://schemas.microsoft.com/office/drawing/2014/main" id="{B7086732-70D0-7745-9AD2-7A47C5D9F7A7}"/>
              </a:ext>
            </a:extLst>
          </p:cNvPr>
          <p:cNvSpPr>
            <a:spLocks noGrp="1"/>
          </p:cNvSpPr>
          <p:nvPr>
            <p:ph type="sldNum" sz="quarter" idx="12"/>
          </p:nvPr>
        </p:nvSpPr>
        <p:spPr/>
        <p:txBody>
          <a:bodyPr/>
          <a:lstStyle/>
          <a:p>
            <a:fld id="{76EFBEE3-2A9E-304D-B391-B568C310982A}" type="slidenum">
              <a:rPr lang="en-US" smtClean="0"/>
              <a:pPr/>
              <a:t>45</a:t>
            </a:fld>
            <a:endParaRPr lang="en-US"/>
          </a:p>
        </p:txBody>
      </p:sp>
    </p:spTree>
    <p:extLst>
      <p:ext uri="{BB962C8B-B14F-4D97-AF65-F5344CB8AC3E}">
        <p14:creationId xmlns:p14="http://schemas.microsoft.com/office/powerpoint/2010/main" val="278277218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4FC472B-6047-C446-895B-6D63DB7804EE}"/>
              </a:ext>
            </a:extLst>
          </p:cNvPr>
          <p:cNvSpPr>
            <a:spLocks noGrp="1"/>
          </p:cNvSpPr>
          <p:nvPr>
            <p:ph idx="1"/>
          </p:nvPr>
        </p:nvSpPr>
        <p:spPr>
          <a:xfrm>
            <a:off x="2318656" y="773724"/>
            <a:ext cx="9873344" cy="5694970"/>
          </a:xfrm>
        </p:spPr>
        <p:txBody>
          <a:bodyPr>
            <a:normAutofit/>
          </a:bodyPr>
          <a:lstStyle/>
          <a:p>
            <a:pPr marL="119062" marR="0" lvl="2" indent="0" algn="l" defTabSz="914400" rtl="0" eaLnBrk="1" fontAlgn="auto" latinLnBrk="0" hangingPunct="1">
              <a:lnSpc>
                <a:spcPct val="107000"/>
              </a:lnSpc>
              <a:spcBef>
                <a:spcPts val="0"/>
              </a:spcBef>
              <a:spcAft>
                <a:spcPts val="0"/>
              </a:spcAft>
              <a:buClrTx/>
              <a:buSzTx/>
              <a:buFont typeface="Arial" panose="020B0604020202020204" pitchFamily="34" charset="0"/>
              <a:buNone/>
              <a:tabLst/>
              <a:defRPr/>
            </a:pPr>
            <a:r>
              <a:rPr kumimoji="0" lang="en-GB" sz="2500" b="0" i="1" u="none" strike="noStrike" kern="1200" cap="none" spc="0" normalizeH="0" baseline="0" noProof="0" dirty="0">
                <a:ln>
                  <a:noFill/>
                </a:ln>
                <a:effectLst/>
                <a:uLnTx/>
                <a:uFillTx/>
                <a:ea typeface="Calibri" panose="020F0502020204030204" pitchFamily="34" charset="0"/>
                <a:cs typeface="Calibri" panose="020F0502020204030204" pitchFamily="34" charset="0"/>
              </a:rPr>
              <a:t>Service Employees International Union, Local 221 v. County of </a:t>
            </a:r>
            <a:r>
              <a:rPr lang="en-GB" sz="2500" i="1" dirty="0">
                <a:ea typeface="Calibri" panose="020F0502020204030204" pitchFamily="34" charset="0"/>
                <a:cs typeface="Calibri" panose="020F0502020204030204" pitchFamily="34" charset="0"/>
              </a:rPr>
              <a:t>San Diego</a:t>
            </a:r>
            <a:r>
              <a:rPr kumimoji="0" lang="en-GB" sz="2500" b="0" i="1" u="none" strike="noStrike" kern="1200" cap="none" spc="0" normalizeH="0" baseline="0" noProof="0" dirty="0">
                <a:ln>
                  <a:noFill/>
                </a:ln>
                <a:effectLst/>
                <a:uLnTx/>
                <a:uFillTx/>
                <a:ea typeface="Calibri" panose="020F0502020204030204" pitchFamily="34" charset="0"/>
                <a:cs typeface="Calibri" panose="020F0502020204030204" pitchFamily="34" charset="0"/>
              </a:rPr>
              <a:t>, </a:t>
            </a:r>
            <a:r>
              <a:rPr kumimoji="0" lang="en-GB" sz="2500" b="0" i="0" u="none" strike="noStrike" kern="1200" cap="none" spc="0" normalizeH="0" baseline="0" noProof="0" dirty="0">
                <a:ln>
                  <a:noFill/>
                </a:ln>
                <a:effectLst/>
                <a:uLnTx/>
                <a:uFillTx/>
                <a:ea typeface="Calibri" panose="020F0502020204030204" pitchFamily="34" charset="0"/>
                <a:cs typeface="Calibri" panose="020F0502020204030204" pitchFamily="34" charset="0"/>
              </a:rPr>
              <a:t>Decision 2721-M (Issued 5/22/20)</a:t>
            </a:r>
          </a:p>
          <a:p>
            <a:pPr marL="119062" marR="0" lvl="2" indent="0" algn="l" defTabSz="914400" rtl="0" eaLnBrk="1" fontAlgn="auto" latinLnBrk="0" hangingPunct="1">
              <a:lnSpc>
                <a:spcPct val="107000"/>
              </a:lnSpc>
              <a:spcBef>
                <a:spcPts val="0"/>
              </a:spcBef>
              <a:spcAft>
                <a:spcPts val="0"/>
              </a:spcAft>
              <a:buClrTx/>
              <a:buSzTx/>
              <a:buFont typeface="Arial" panose="020B0604020202020204" pitchFamily="34" charset="0"/>
              <a:buNone/>
              <a:tabLst/>
              <a:defRPr/>
            </a:pPr>
            <a:endParaRPr kumimoji="0" lang="en-GB" sz="900" b="0" i="0" u="none" strike="noStrike" kern="1200" cap="none" spc="0" normalizeH="0" baseline="0" noProof="0" dirty="0">
              <a:ln>
                <a:noFill/>
              </a:ln>
              <a:effectLst/>
              <a:uLnTx/>
              <a:uFillTx/>
              <a:ea typeface="Calibri" panose="020F0502020204030204" pitchFamily="34" charset="0"/>
              <a:cs typeface="Calibri" panose="020F0502020204030204" pitchFamily="34" charset="0"/>
            </a:endParaRPr>
          </a:p>
          <a:p>
            <a:pPr marL="119062" lvl="2" indent="0">
              <a:lnSpc>
                <a:spcPct val="107000"/>
              </a:lnSpc>
              <a:spcBef>
                <a:spcPts val="0"/>
              </a:spcBef>
              <a:buNone/>
              <a:defRPr/>
            </a:pPr>
            <a:r>
              <a:rPr kumimoji="0" lang="en-GB" sz="2200" b="1" i="0" u="none" strike="noStrike" kern="1200" cap="none" spc="0" normalizeH="0" baseline="0" noProof="0" dirty="0">
                <a:ln>
                  <a:noFill/>
                </a:ln>
                <a:effectLst/>
                <a:uLnTx/>
                <a:uFillTx/>
                <a:cs typeface="Calibri" panose="020F0502020204030204" pitchFamily="34" charset="0"/>
              </a:rPr>
              <a:t>Rule:</a:t>
            </a:r>
            <a:endParaRPr kumimoji="0" lang="en-GB" sz="2200" b="0" i="0" u="none" strike="noStrike" kern="1200" cap="none" spc="0" normalizeH="0" baseline="0" noProof="0" dirty="0">
              <a:ln>
                <a:noFill/>
              </a:ln>
              <a:effectLst/>
              <a:uLnTx/>
              <a:uFillTx/>
              <a:ea typeface="Calibri" panose="020F0502020204030204" pitchFamily="34" charset="0"/>
              <a:cs typeface="Calibri" panose="020F0502020204030204" pitchFamily="34" charset="0"/>
            </a:endParaRPr>
          </a:p>
          <a:p>
            <a:pPr marL="461962" lvl="1" indent="-342900">
              <a:lnSpc>
                <a:spcPct val="107000"/>
              </a:lnSpc>
              <a:spcBef>
                <a:spcPts val="0"/>
              </a:spcBef>
            </a:pPr>
            <a:r>
              <a:rPr lang="en-GB" sz="2000" dirty="0">
                <a:effectLst/>
                <a:ea typeface="Calibri" panose="020F0502020204030204" pitchFamily="34" charset="0"/>
                <a:cs typeface="Times New Roman" panose="02020603050405020304" pitchFamily="18" charset="0"/>
              </a:rPr>
              <a:t>PERB acknowledged that it may not issue a complaint based upon an alleged unfair practice that occurred more than six months before the charge was filed. “The six-month statute of limitations period begins to run when the charging party knows, or should have known, of the conduct underlying the charge.” (</a:t>
            </a:r>
            <a:r>
              <a:rPr lang="en-GB" sz="2000" i="1" dirty="0">
                <a:effectLst/>
                <a:ea typeface="Calibri" panose="020F0502020204030204" pitchFamily="34" charset="0"/>
                <a:cs typeface="Times New Roman" panose="02020603050405020304" pitchFamily="18" charset="0"/>
              </a:rPr>
              <a:t>Gavilan Joint Community College District </a:t>
            </a:r>
            <a:r>
              <a:rPr lang="en-GB" sz="2000" dirty="0">
                <a:effectLst/>
                <a:ea typeface="Calibri" panose="020F0502020204030204" pitchFamily="34" charset="0"/>
                <a:cs typeface="Times New Roman" panose="02020603050405020304" pitchFamily="18" charset="0"/>
              </a:rPr>
              <a:t>(1996) Decision 1177.) </a:t>
            </a:r>
          </a:p>
          <a:p>
            <a:pPr marL="461962" lvl="1" indent="-342900">
              <a:lnSpc>
                <a:spcPct val="107000"/>
              </a:lnSpc>
              <a:spcBef>
                <a:spcPts val="0"/>
              </a:spcBef>
            </a:pPr>
            <a:r>
              <a:rPr lang="en-GB" sz="2000" dirty="0">
                <a:effectLst/>
                <a:ea typeface="Calibri" panose="020F0502020204030204" pitchFamily="34" charset="0"/>
                <a:cs typeface="Times New Roman" panose="02020603050405020304" pitchFamily="18" charset="0"/>
              </a:rPr>
              <a:t>The Board affirmed that there are </a:t>
            </a:r>
            <a:r>
              <a:rPr lang="en-GB" sz="2000" u="sng" dirty="0">
                <a:effectLst/>
                <a:ea typeface="Calibri" panose="020F0502020204030204" pitchFamily="34" charset="0"/>
                <a:cs typeface="Times New Roman" panose="02020603050405020304" pitchFamily="18" charset="0"/>
              </a:rPr>
              <a:t>three exceptions </a:t>
            </a:r>
            <a:r>
              <a:rPr lang="en-GB" sz="2000" dirty="0">
                <a:effectLst/>
                <a:ea typeface="Calibri" panose="020F0502020204030204" pitchFamily="34" charset="0"/>
                <a:cs typeface="Times New Roman" panose="02020603050405020304" pitchFamily="18" charset="0"/>
              </a:rPr>
              <a:t>to this rule: </a:t>
            </a:r>
          </a:p>
          <a:p>
            <a:pPr marL="1600200" lvl="2" indent="-457200">
              <a:lnSpc>
                <a:spcPct val="107000"/>
              </a:lnSpc>
              <a:spcBef>
                <a:spcPts val="0"/>
              </a:spcBef>
              <a:buFont typeface="+mj-lt"/>
              <a:buAutoNum type="arabicPeriod"/>
            </a:pPr>
            <a:r>
              <a:rPr lang="en-GB" sz="2200" dirty="0">
                <a:effectLst/>
                <a:ea typeface="Calibri" panose="020F0502020204030204" pitchFamily="34" charset="0"/>
                <a:cs typeface="Times New Roman" panose="02020603050405020304" pitchFamily="18" charset="0"/>
              </a:rPr>
              <a:t>where the violation is a continuing one, </a:t>
            </a:r>
          </a:p>
          <a:p>
            <a:pPr marL="1600200" lvl="2" indent="-457200">
              <a:lnSpc>
                <a:spcPct val="107000"/>
              </a:lnSpc>
              <a:spcBef>
                <a:spcPts val="0"/>
              </a:spcBef>
              <a:buFont typeface="+mj-lt"/>
              <a:buAutoNum type="arabicPeriod"/>
            </a:pPr>
            <a:r>
              <a:rPr lang="en-GB" sz="2200" dirty="0">
                <a:effectLst/>
                <a:ea typeface="Calibri" panose="020F0502020204030204" pitchFamily="34" charset="0"/>
                <a:cs typeface="Times New Roman" panose="02020603050405020304" pitchFamily="18" charset="0"/>
              </a:rPr>
              <a:t>where the violation has been revived by subsequent unlawful conduct within the limitations period, and </a:t>
            </a:r>
          </a:p>
          <a:p>
            <a:pPr marL="1600200" lvl="2" indent="-457200">
              <a:lnSpc>
                <a:spcPct val="107000"/>
              </a:lnSpc>
              <a:spcBef>
                <a:spcPts val="0"/>
              </a:spcBef>
              <a:buFont typeface="+mj-lt"/>
              <a:buAutoNum type="arabicPeriod"/>
            </a:pPr>
            <a:r>
              <a:rPr lang="en-GB" sz="2200" dirty="0">
                <a:effectLst/>
                <a:ea typeface="Calibri" panose="020F0502020204030204" pitchFamily="34" charset="0"/>
                <a:cs typeface="Times New Roman" panose="02020603050405020304" pitchFamily="18" charset="0"/>
              </a:rPr>
              <a:t>where the limitations period is tolled.</a:t>
            </a:r>
          </a:p>
          <a:p>
            <a:pPr marL="119062" marR="0" lvl="2" indent="0" algn="l" defTabSz="914400" rtl="0" eaLnBrk="1" fontAlgn="auto" latinLnBrk="0" hangingPunct="1">
              <a:lnSpc>
                <a:spcPct val="107000"/>
              </a:lnSpc>
              <a:spcBef>
                <a:spcPts val="0"/>
              </a:spcBef>
              <a:spcAft>
                <a:spcPts val="0"/>
              </a:spcAft>
              <a:buClrTx/>
              <a:buSzTx/>
              <a:buFont typeface="Arial" panose="020B0604020202020204" pitchFamily="34" charset="0"/>
              <a:buNone/>
              <a:tabLst/>
              <a:defRPr/>
            </a:pPr>
            <a:endParaRPr kumimoji="0" lang="en-GB" sz="1300" b="0" i="0" strike="noStrike" kern="1200" cap="none" spc="0" normalizeH="0" baseline="0" noProof="0" dirty="0">
              <a:ln>
                <a:noFill/>
              </a:ln>
              <a:effectLst/>
              <a:uLnTx/>
              <a:uFillTx/>
              <a:ea typeface="Calibri" panose="020F0502020204030204" pitchFamily="34" charset="0"/>
              <a:cs typeface="Calibri" panose="020F0502020204030204" pitchFamily="34" charset="0"/>
            </a:endParaRPr>
          </a:p>
          <a:p>
            <a:pPr marL="119062" marR="0" lvl="1" indent="0">
              <a:lnSpc>
                <a:spcPct val="107000"/>
              </a:lnSpc>
              <a:spcBef>
                <a:spcPts val="0"/>
              </a:spcBef>
              <a:spcAft>
                <a:spcPts val="0"/>
              </a:spcAft>
              <a:buNone/>
            </a:pPr>
            <a:endParaRPr lang="en-GB" dirty="0">
              <a:effectLst/>
              <a:ea typeface="Calibri" panose="020F0502020204030204" pitchFamily="34" charset="0"/>
              <a:cs typeface="Times New Roman" panose="02020603050405020304" pitchFamily="18" charset="0"/>
            </a:endParaRPr>
          </a:p>
          <a:p>
            <a:pPr marL="119062" marR="0" lvl="1" indent="0">
              <a:lnSpc>
                <a:spcPct val="107000"/>
              </a:lnSpc>
              <a:spcBef>
                <a:spcPts val="0"/>
              </a:spcBef>
              <a:spcAft>
                <a:spcPts val="0"/>
              </a:spcAft>
              <a:buNone/>
            </a:pPr>
            <a:endParaRPr lang="en-GB" dirty="0">
              <a:effectLst/>
              <a:ea typeface="Calibri" panose="020F050202020403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B7086732-70D0-7745-9AD2-7A47C5D9F7A7}"/>
              </a:ext>
            </a:extLst>
          </p:cNvPr>
          <p:cNvSpPr>
            <a:spLocks noGrp="1"/>
          </p:cNvSpPr>
          <p:nvPr>
            <p:ph type="sldNum" sz="quarter" idx="12"/>
          </p:nvPr>
        </p:nvSpPr>
        <p:spPr/>
        <p:txBody>
          <a:bodyPr/>
          <a:lstStyle/>
          <a:p>
            <a:fld id="{76EFBEE3-2A9E-304D-B391-B568C310982A}" type="slidenum">
              <a:rPr lang="en-US" smtClean="0"/>
              <a:pPr/>
              <a:t>46</a:t>
            </a:fld>
            <a:endParaRPr lang="en-US"/>
          </a:p>
        </p:txBody>
      </p:sp>
      <p:sp>
        <p:nvSpPr>
          <p:cNvPr id="7" name="Title 1">
            <a:extLst>
              <a:ext uri="{FF2B5EF4-FFF2-40B4-BE49-F238E27FC236}">
                <a16:creationId xmlns:a16="http://schemas.microsoft.com/office/drawing/2014/main" id="{13EA2311-7E80-144C-88A3-6D48F1B32F7F}"/>
              </a:ext>
            </a:extLst>
          </p:cNvPr>
          <p:cNvSpPr>
            <a:spLocks noGrp="1"/>
          </p:cNvSpPr>
          <p:nvPr>
            <p:ph type="title"/>
          </p:nvPr>
        </p:nvSpPr>
        <p:spPr>
          <a:xfrm>
            <a:off x="2446638" y="97972"/>
            <a:ext cx="9401432" cy="675752"/>
          </a:xfrm>
        </p:spPr>
        <p:txBody>
          <a:bodyPr>
            <a:noAutofit/>
          </a:bodyPr>
          <a:lstStyle/>
          <a:p>
            <a:pPr marR="0" lvl="0">
              <a:lnSpc>
                <a:spcPct val="107000"/>
              </a:lnSpc>
              <a:spcBef>
                <a:spcPts val="0"/>
              </a:spcBef>
              <a:spcAft>
                <a:spcPts val="800"/>
              </a:spcAft>
            </a:pPr>
            <a:r>
              <a:rPr lang="en-GB" sz="3000" b="1" dirty="0">
                <a:effectLst/>
                <a:ea typeface="Calibri" panose="020F0502020204030204" pitchFamily="34" charset="0"/>
                <a:cs typeface="Calibri" panose="020F0502020204030204" pitchFamily="34" charset="0"/>
              </a:rPr>
              <a:t>CONTINUING VIOLATION DOCTRINE</a:t>
            </a:r>
            <a:endParaRPr lang="en-US" sz="3000" dirty="0">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82004427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4FC472B-6047-C446-895B-6D63DB7804EE}"/>
              </a:ext>
            </a:extLst>
          </p:cNvPr>
          <p:cNvSpPr>
            <a:spLocks noGrp="1"/>
          </p:cNvSpPr>
          <p:nvPr>
            <p:ph idx="1"/>
          </p:nvPr>
        </p:nvSpPr>
        <p:spPr>
          <a:xfrm>
            <a:off x="2308653" y="620554"/>
            <a:ext cx="9883347" cy="5928527"/>
          </a:xfrm>
        </p:spPr>
        <p:txBody>
          <a:bodyPr>
            <a:normAutofit/>
          </a:bodyPr>
          <a:lstStyle/>
          <a:p>
            <a:pPr marL="119062" marR="0" lvl="2" indent="0" algn="l" defTabSz="914400" rtl="0" eaLnBrk="1" fontAlgn="auto" latinLnBrk="0" hangingPunct="1">
              <a:lnSpc>
                <a:spcPct val="107000"/>
              </a:lnSpc>
              <a:spcBef>
                <a:spcPts val="0"/>
              </a:spcBef>
              <a:spcAft>
                <a:spcPts val="0"/>
              </a:spcAft>
              <a:buClrTx/>
              <a:buSzTx/>
              <a:buFont typeface="Arial" panose="020B0604020202020204" pitchFamily="34" charset="0"/>
              <a:buNone/>
              <a:tabLst/>
              <a:defRPr/>
            </a:pPr>
            <a:r>
              <a:rPr kumimoji="0" lang="en-GB" sz="2500" b="0" i="1" u="none" strike="noStrike" kern="1200" cap="none" spc="0" normalizeH="0" baseline="0" noProof="0" dirty="0">
                <a:ln>
                  <a:noFill/>
                </a:ln>
                <a:effectLst/>
                <a:uLnTx/>
                <a:uFillTx/>
                <a:ea typeface="Calibri" panose="020F0502020204030204" pitchFamily="34" charset="0"/>
                <a:cs typeface="Calibri" panose="020F0502020204030204" pitchFamily="34" charset="0"/>
              </a:rPr>
              <a:t>Service Employees International Union, Local 221 v. County of </a:t>
            </a:r>
            <a:r>
              <a:rPr lang="en-GB" sz="2500" i="1" dirty="0">
                <a:ea typeface="Calibri" panose="020F0502020204030204" pitchFamily="34" charset="0"/>
                <a:cs typeface="Calibri" panose="020F0502020204030204" pitchFamily="34" charset="0"/>
              </a:rPr>
              <a:t>San Diego</a:t>
            </a:r>
            <a:r>
              <a:rPr kumimoji="0" lang="en-GB" sz="2500" b="0" i="1" u="none" strike="noStrike" kern="1200" cap="none" spc="0" normalizeH="0" baseline="0" noProof="0" dirty="0">
                <a:ln>
                  <a:noFill/>
                </a:ln>
                <a:effectLst/>
                <a:uLnTx/>
                <a:uFillTx/>
                <a:ea typeface="Calibri" panose="020F0502020204030204" pitchFamily="34" charset="0"/>
                <a:cs typeface="Calibri" panose="020F0502020204030204" pitchFamily="34" charset="0"/>
              </a:rPr>
              <a:t>, </a:t>
            </a:r>
            <a:r>
              <a:rPr kumimoji="0" lang="en-GB" sz="2500" b="0" i="0" u="none" strike="noStrike" kern="1200" cap="none" spc="0" normalizeH="0" baseline="0" noProof="0" dirty="0">
                <a:ln>
                  <a:noFill/>
                </a:ln>
                <a:effectLst/>
                <a:uLnTx/>
                <a:uFillTx/>
                <a:ea typeface="Calibri" panose="020F0502020204030204" pitchFamily="34" charset="0"/>
                <a:cs typeface="Calibri" panose="020F0502020204030204" pitchFamily="34" charset="0"/>
              </a:rPr>
              <a:t>Decision 2721-M (Issued 5/22/20)</a:t>
            </a:r>
          </a:p>
          <a:p>
            <a:pPr marL="119062" marR="0" lvl="2" indent="0" algn="l" defTabSz="914400" rtl="0" eaLnBrk="1" fontAlgn="auto" latinLnBrk="0" hangingPunct="1">
              <a:lnSpc>
                <a:spcPct val="107000"/>
              </a:lnSpc>
              <a:spcBef>
                <a:spcPts val="0"/>
              </a:spcBef>
              <a:spcAft>
                <a:spcPts val="0"/>
              </a:spcAft>
              <a:buClrTx/>
              <a:buSzTx/>
              <a:buFont typeface="Arial" panose="020B0604020202020204" pitchFamily="34" charset="0"/>
              <a:buNone/>
              <a:tabLst/>
              <a:defRPr/>
            </a:pPr>
            <a:endParaRPr kumimoji="0" lang="en-GB" sz="1300" b="0" i="0" u="none" strike="noStrike" kern="1200" cap="none" spc="0" normalizeH="0" baseline="0" noProof="0" dirty="0">
              <a:ln>
                <a:noFill/>
              </a:ln>
              <a:effectLst/>
              <a:uLnTx/>
              <a:uFillTx/>
              <a:ea typeface="Calibri" panose="020F0502020204030204" pitchFamily="34" charset="0"/>
              <a:cs typeface="Calibri" panose="020F0502020204030204" pitchFamily="34" charset="0"/>
            </a:endParaRPr>
          </a:p>
          <a:p>
            <a:pPr marL="119062" lvl="2" indent="0">
              <a:lnSpc>
                <a:spcPct val="107000"/>
              </a:lnSpc>
              <a:spcBef>
                <a:spcPts val="0"/>
              </a:spcBef>
              <a:buNone/>
              <a:defRPr/>
            </a:pPr>
            <a:r>
              <a:rPr kumimoji="0" lang="en-GB" sz="2200" b="1" i="0" u="none" strike="noStrike" kern="1200" cap="none" spc="0" normalizeH="0" baseline="0" noProof="0" dirty="0">
                <a:ln>
                  <a:noFill/>
                </a:ln>
                <a:effectLst/>
                <a:uLnTx/>
                <a:uFillTx/>
                <a:cs typeface="Calibri" panose="020F0502020204030204" pitchFamily="34" charset="0"/>
              </a:rPr>
              <a:t>Decision:</a:t>
            </a:r>
            <a:endParaRPr kumimoji="0" lang="en-GB" sz="1300" b="0" i="0" strike="noStrike" kern="1200" cap="none" spc="0" normalizeH="0" baseline="0" noProof="0" dirty="0">
              <a:ln>
                <a:noFill/>
              </a:ln>
              <a:effectLst/>
              <a:uLnTx/>
              <a:uFillTx/>
              <a:ea typeface="Calibri" panose="020F0502020204030204" pitchFamily="34" charset="0"/>
              <a:cs typeface="Calibri" panose="020F0502020204030204" pitchFamily="34" charset="0"/>
            </a:endParaRPr>
          </a:p>
          <a:p>
            <a:pPr marL="461962" marR="0" lvl="1" indent="-342900">
              <a:lnSpc>
                <a:spcPct val="107000"/>
              </a:lnSpc>
              <a:spcBef>
                <a:spcPts val="0"/>
              </a:spcBef>
              <a:spcAft>
                <a:spcPts val="0"/>
              </a:spcAft>
            </a:pPr>
            <a:r>
              <a:rPr lang="en-GB" sz="2200" u="sng" dirty="0">
                <a:ea typeface="Calibri" panose="020F0502020204030204" pitchFamily="34" charset="0"/>
                <a:cs typeface="Times New Roman" panose="02020603050405020304" pitchFamily="18" charset="0"/>
              </a:rPr>
              <a:t>F</a:t>
            </a:r>
            <a:r>
              <a:rPr lang="en-GB" sz="2200" u="sng" dirty="0">
                <a:effectLst/>
                <a:ea typeface="Calibri" panose="020F0502020204030204" pitchFamily="34" charset="0"/>
                <a:cs typeface="Times New Roman" panose="02020603050405020304" pitchFamily="18" charset="0"/>
              </a:rPr>
              <a:t>or charges challenging an employer policy or rule based on interference or discrimination, the interference with protected rights continues indefinitely and therefore the limitations period does not lapse</a:t>
            </a:r>
            <a:r>
              <a:rPr lang="en-GB" sz="2200" dirty="0">
                <a:effectLst/>
                <a:ea typeface="Calibri" panose="020F0502020204030204" pitchFamily="34" charset="0"/>
                <a:cs typeface="Times New Roman" panose="02020603050405020304" pitchFamily="18" charset="0"/>
              </a:rPr>
              <a:t>. </a:t>
            </a:r>
            <a:endParaRPr lang="en-GB" sz="2200" dirty="0">
              <a:ea typeface="Calibri" panose="020F0502020204030204" pitchFamily="34" charset="0"/>
              <a:cs typeface="Times New Roman" panose="02020603050405020304" pitchFamily="18" charset="0"/>
            </a:endParaRPr>
          </a:p>
          <a:p>
            <a:pPr marL="461962" marR="0" lvl="1" indent="-342900">
              <a:lnSpc>
                <a:spcPct val="107000"/>
              </a:lnSpc>
              <a:spcBef>
                <a:spcPts val="0"/>
              </a:spcBef>
              <a:spcAft>
                <a:spcPts val="0"/>
              </a:spcAft>
            </a:pPr>
            <a:r>
              <a:rPr lang="en-GB" sz="2200" dirty="0">
                <a:effectLst/>
                <a:ea typeface="Calibri" panose="020F0502020204030204" pitchFamily="34" charset="0"/>
                <a:cs typeface="Times New Roman" panose="02020603050405020304" pitchFamily="18" charset="0"/>
              </a:rPr>
              <a:t>To resolve any ambiguity with prior cases, PERB set forth the following rule:</a:t>
            </a:r>
          </a:p>
          <a:p>
            <a:pPr marL="1143000" marR="0" lvl="1" indent="0" algn="just">
              <a:lnSpc>
                <a:spcPct val="107000"/>
              </a:lnSpc>
              <a:spcBef>
                <a:spcPts val="0"/>
              </a:spcBef>
              <a:spcAft>
                <a:spcPts val="0"/>
              </a:spcAft>
              <a:buNone/>
            </a:pPr>
            <a:r>
              <a:rPr lang="en-GB" sz="1900" dirty="0">
                <a:effectLst/>
                <a:ea typeface="Calibri" panose="020F0502020204030204" pitchFamily="34" charset="0"/>
                <a:cs typeface="Times New Roman" panose="02020603050405020304" pitchFamily="18" charset="0"/>
              </a:rPr>
              <a:t>“The continuing violation doctrine applies if a charging party alleges that a respondent’s rule or policy on its face interferes with protected rights or discriminates against protected activity, and the policy was in effect during the six months prior to the filing of the charge. In such cases, “it is not the ‘act’ of adopting the policy, but its ‘existence’ continuing to the time of the hearing that constitutes the offending conduct.”</a:t>
            </a:r>
          </a:p>
          <a:p>
            <a:pPr marL="119062" marR="0" lvl="1" indent="0">
              <a:lnSpc>
                <a:spcPct val="107000"/>
              </a:lnSpc>
              <a:spcBef>
                <a:spcPts val="0"/>
              </a:spcBef>
              <a:spcAft>
                <a:spcPts val="0"/>
              </a:spcAft>
              <a:buNone/>
            </a:pPr>
            <a:endParaRPr lang="en-GB" dirty="0">
              <a:effectLst/>
              <a:ea typeface="Calibri" panose="020F0502020204030204" pitchFamily="34" charset="0"/>
              <a:cs typeface="Times New Roman" panose="02020603050405020304" pitchFamily="18" charset="0"/>
            </a:endParaRPr>
          </a:p>
          <a:p>
            <a:pPr marL="119062" marR="0" lvl="1" indent="0">
              <a:lnSpc>
                <a:spcPct val="107000"/>
              </a:lnSpc>
              <a:spcBef>
                <a:spcPts val="0"/>
              </a:spcBef>
              <a:spcAft>
                <a:spcPts val="0"/>
              </a:spcAft>
              <a:buNone/>
            </a:pPr>
            <a:endParaRPr lang="en-GB" dirty="0">
              <a:effectLst/>
              <a:ea typeface="Calibri" panose="020F050202020403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B7086732-70D0-7745-9AD2-7A47C5D9F7A7}"/>
              </a:ext>
            </a:extLst>
          </p:cNvPr>
          <p:cNvSpPr>
            <a:spLocks noGrp="1"/>
          </p:cNvSpPr>
          <p:nvPr>
            <p:ph type="sldNum" sz="quarter" idx="12"/>
          </p:nvPr>
        </p:nvSpPr>
        <p:spPr/>
        <p:txBody>
          <a:bodyPr/>
          <a:lstStyle/>
          <a:p>
            <a:fld id="{76EFBEE3-2A9E-304D-B391-B568C310982A}" type="slidenum">
              <a:rPr lang="en-US" smtClean="0"/>
              <a:pPr/>
              <a:t>47</a:t>
            </a:fld>
            <a:endParaRPr lang="en-US"/>
          </a:p>
        </p:txBody>
      </p:sp>
      <p:sp>
        <p:nvSpPr>
          <p:cNvPr id="7" name="Title 1">
            <a:extLst>
              <a:ext uri="{FF2B5EF4-FFF2-40B4-BE49-F238E27FC236}">
                <a16:creationId xmlns:a16="http://schemas.microsoft.com/office/drawing/2014/main" id="{0847AC67-16CC-0143-B691-70D98B8379E1}"/>
              </a:ext>
            </a:extLst>
          </p:cNvPr>
          <p:cNvSpPr>
            <a:spLocks noGrp="1"/>
          </p:cNvSpPr>
          <p:nvPr>
            <p:ph type="title"/>
          </p:nvPr>
        </p:nvSpPr>
        <p:spPr>
          <a:xfrm>
            <a:off x="2446638" y="97972"/>
            <a:ext cx="9401432" cy="675752"/>
          </a:xfrm>
        </p:spPr>
        <p:txBody>
          <a:bodyPr>
            <a:noAutofit/>
          </a:bodyPr>
          <a:lstStyle/>
          <a:p>
            <a:pPr marR="0" lvl="0">
              <a:lnSpc>
                <a:spcPct val="107000"/>
              </a:lnSpc>
              <a:spcBef>
                <a:spcPts val="0"/>
              </a:spcBef>
              <a:spcAft>
                <a:spcPts val="800"/>
              </a:spcAft>
            </a:pPr>
            <a:r>
              <a:rPr lang="en-GB" sz="3000" b="1" dirty="0">
                <a:effectLst/>
                <a:ea typeface="Calibri" panose="020F0502020204030204" pitchFamily="34" charset="0"/>
                <a:cs typeface="Calibri" panose="020F0502020204030204" pitchFamily="34" charset="0"/>
              </a:rPr>
              <a:t>CONTINUING VIOLATION DOCTRINE</a:t>
            </a:r>
            <a:endParaRPr lang="en-US" sz="3000" dirty="0">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11525710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D2C981-8D2D-5542-B255-573A6CFCD206}"/>
              </a:ext>
            </a:extLst>
          </p:cNvPr>
          <p:cNvSpPr>
            <a:spLocks noGrp="1"/>
          </p:cNvSpPr>
          <p:nvPr>
            <p:ph type="title"/>
          </p:nvPr>
        </p:nvSpPr>
        <p:spPr>
          <a:xfrm>
            <a:off x="2446638" y="200967"/>
            <a:ext cx="9401432" cy="762861"/>
          </a:xfrm>
        </p:spPr>
        <p:txBody>
          <a:bodyPr>
            <a:noAutofit/>
          </a:bodyPr>
          <a:lstStyle/>
          <a:p>
            <a:pPr marR="0" lvl="0">
              <a:lnSpc>
                <a:spcPct val="107000"/>
              </a:lnSpc>
              <a:spcBef>
                <a:spcPts val="0"/>
              </a:spcBef>
              <a:spcAft>
                <a:spcPts val="800"/>
              </a:spcAft>
            </a:pPr>
            <a:r>
              <a:rPr lang="en-GB" sz="2800" b="1" dirty="0">
                <a:effectLst/>
                <a:ea typeface="Calibri" panose="020F0502020204030204" pitchFamily="34" charset="0"/>
                <a:cs typeface="Calibri" panose="020F0502020204030204" pitchFamily="34" charset="0"/>
              </a:rPr>
              <a:t>PERB APPROVES WITHDRAWAL OF ULP CLAIM AND VACATES ALJ'S RULING</a:t>
            </a:r>
            <a:endParaRPr lang="en-US" sz="2800" dirty="0">
              <a:effectLst/>
              <a:ea typeface="Calibri" panose="020F0502020204030204" pitchFamily="34"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14FC472B-6047-C446-895B-6D63DB7804EE}"/>
              </a:ext>
            </a:extLst>
          </p:cNvPr>
          <p:cNvSpPr>
            <a:spLocks noGrp="1"/>
          </p:cNvSpPr>
          <p:nvPr>
            <p:ph idx="1"/>
          </p:nvPr>
        </p:nvSpPr>
        <p:spPr>
          <a:xfrm>
            <a:off x="2318656" y="970617"/>
            <a:ext cx="9873343" cy="5288692"/>
          </a:xfrm>
        </p:spPr>
        <p:txBody>
          <a:bodyPr>
            <a:normAutofit fontScale="92500" lnSpcReduction="10000"/>
          </a:bodyPr>
          <a:lstStyle/>
          <a:p>
            <a:pPr marL="119062" marR="0" lvl="2" indent="0" algn="l" defTabSz="914400" rtl="0" eaLnBrk="1" fontAlgn="auto" latinLnBrk="0" hangingPunct="1">
              <a:lnSpc>
                <a:spcPct val="107000"/>
              </a:lnSpc>
              <a:spcBef>
                <a:spcPts val="0"/>
              </a:spcBef>
              <a:spcAft>
                <a:spcPts val="0"/>
              </a:spcAft>
              <a:buClrTx/>
              <a:buSzTx/>
              <a:buFont typeface="Arial" panose="020B0604020202020204" pitchFamily="34" charset="0"/>
              <a:buNone/>
              <a:tabLst/>
              <a:defRPr/>
            </a:pPr>
            <a:r>
              <a:rPr kumimoji="0" lang="en-GB" sz="2600" b="0" i="1" u="none" strike="noStrike" kern="1200" cap="none" spc="0" normalizeH="0" baseline="0" noProof="0" dirty="0">
                <a:ln>
                  <a:noFill/>
                </a:ln>
                <a:effectLst/>
                <a:uLnTx/>
                <a:uFillTx/>
                <a:ea typeface="Calibri" panose="020F0502020204030204" pitchFamily="34" charset="0"/>
                <a:cs typeface="Calibri" panose="020F0502020204030204" pitchFamily="34" charset="0"/>
              </a:rPr>
              <a:t>Service Employees International Union Local 721 v. County of Riverside, </a:t>
            </a:r>
            <a:r>
              <a:rPr kumimoji="0" lang="en-GB" sz="2600" b="0" i="0" u="none" strike="noStrike" kern="1200" cap="none" spc="0" normalizeH="0" baseline="0" noProof="0" dirty="0">
                <a:ln>
                  <a:noFill/>
                </a:ln>
                <a:effectLst/>
                <a:uLnTx/>
                <a:uFillTx/>
                <a:ea typeface="Calibri" panose="020F0502020204030204" pitchFamily="34" charset="0"/>
                <a:cs typeface="Calibri" panose="020F0502020204030204" pitchFamily="34" charset="0"/>
              </a:rPr>
              <a:t>Decision 2700-M (Issued 3/12/20)</a:t>
            </a:r>
          </a:p>
          <a:p>
            <a:pPr marL="119062" marR="0" lvl="2" indent="0" algn="l" defTabSz="914400" rtl="0" eaLnBrk="1" fontAlgn="auto" latinLnBrk="0" hangingPunct="1">
              <a:lnSpc>
                <a:spcPct val="107000"/>
              </a:lnSpc>
              <a:spcBef>
                <a:spcPts val="0"/>
              </a:spcBef>
              <a:spcAft>
                <a:spcPts val="0"/>
              </a:spcAft>
              <a:buClrTx/>
              <a:buSzTx/>
              <a:buFont typeface="Arial" panose="020B0604020202020204" pitchFamily="34" charset="0"/>
              <a:buNone/>
              <a:tabLst/>
              <a:defRPr/>
            </a:pPr>
            <a:endParaRPr lang="en-GB" sz="900" b="1" dirty="0">
              <a:cs typeface="Calibri" panose="020F0502020204030204" pitchFamily="34" charset="0"/>
            </a:endParaRPr>
          </a:p>
          <a:p>
            <a:pPr marL="119062" marR="0" lvl="2" indent="0" algn="l" defTabSz="914400" rtl="0" eaLnBrk="1" fontAlgn="auto" latinLnBrk="0" hangingPunct="1">
              <a:lnSpc>
                <a:spcPct val="107000"/>
              </a:lnSpc>
              <a:spcBef>
                <a:spcPts val="0"/>
              </a:spcBef>
              <a:spcAft>
                <a:spcPts val="0"/>
              </a:spcAft>
              <a:buClrTx/>
              <a:buSzTx/>
              <a:buFont typeface="Arial" panose="020B0604020202020204" pitchFamily="34" charset="0"/>
              <a:buNone/>
              <a:tabLst/>
              <a:defRPr/>
            </a:pPr>
            <a:r>
              <a:rPr lang="en-GB" sz="2400" b="1" dirty="0">
                <a:cs typeface="Calibri" panose="020F0502020204030204" pitchFamily="34" charset="0"/>
              </a:rPr>
              <a:t>Facts</a:t>
            </a:r>
            <a:r>
              <a:rPr kumimoji="0" lang="en-GB" sz="2400" b="0" i="0" u="none" strike="noStrike" kern="1200" cap="none" spc="0" normalizeH="0" baseline="0" noProof="0" dirty="0">
                <a:ln>
                  <a:noFill/>
                </a:ln>
                <a:effectLst/>
                <a:uLnTx/>
                <a:uFillTx/>
                <a:ea typeface="Calibri" panose="020F0502020204030204" pitchFamily="34" charset="0"/>
                <a:cs typeface="Calibri" panose="020F0502020204030204" pitchFamily="34" charset="0"/>
              </a:rPr>
              <a:t>:</a:t>
            </a:r>
          </a:p>
          <a:p>
            <a:pPr marL="461962" lvl="1" indent="-342900">
              <a:lnSpc>
                <a:spcPct val="107000"/>
              </a:lnSpc>
              <a:spcBef>
                <a:spcPts val="0"/>
              </a:spcBef>
            </a:pPr>
            <a:r>
              <a:rPr lang="en-GB" sz="2100" dirty="0">
                <a:effectLst/>
                <a:ea typeface="Calibri" panose="020F0502020204030204" pitchFamily="34" charset="0"/>
                <a:cs typeface="Times New Roman" panose="02020603050405020304" pitchFamily="18" charset="0"/>
              </a:rPr>
              <a:t>ALJ’s found that County's communications to employees regarding a strike violated the MMBA. The parties filed exceptions and cross-exceptions, but reached a settlement while matter was pending.</a:t>
            </a:r>
          </a:p>
          <a:p>
            <a:pPr marR="0" lvl="1" indent="-566738">
              <a:lnSpc>
                <a:spcPct val="107000"/>
              </a:lnSpc>
              <a:spcBef>
                <a:spcPts val="0"/>
              </a:spcBef>
              <a:spcAft>
                <a:spcPts val="0"/>
              </a:spcAft>
              <a:buFont typeface="Wingdings" panose="05000000000000000000" pitchFamily="2" charset="2"/>
              <a:buChar char="§"/>
            </a:pPr>
            <a:endParaRPr lang="en-GB" sz="1000" dirty="0">
              <a:ea typeface="Calibri" panose="020F0502020204030204" pitchFamily="34" charset="0"/>
              <a:cs typeface="Times New Roman" panose="02020603050405020304" pitchFamily="18" charset="0"/>
            </a:endParaRPr>
          </a:p>
          <a:p>
            <a:pPr marL="119062" marR="0" lvl="1" indent="0">
              <a:lnSpc>
                <a:spcPct val="107000"/>
              </a:lnSpc>
              <a:spcBef>
                <a:spcPts val="0"/>
              </a:spcBef>
              <a:spcAft>
                <a:spcPts val="0"/>
              </a:spcAft>
              <a:buNone/>
            </a:pPr>
            <a:r>
              <a:rPr lang="en-GB" b="1" dirty="0">
                <a:cs typeface="Calibri" panose="020F0502020204030204" pitchFamily="34" charset="0"/>
              </a:rPr>
              <a:t>Decision:</a:t>
            </a:r>
          </a:p>
          <a:p>
            <a:pPr marL="461962" lvl="1" indent="-342900">
              <a:lnSpc>
                <a:spcPct val="107000"/>
              </a:lnSpc>
              <a:spcBef>
                <a:spcPts val="0"/>
              </a:spcBef>
            </a:pPr>
            <a:r>
              <a:rPr lang="en-GB" sz="2100" u="sng" dirty="0">
                <a:effectLst/>
                <a:ea typeface="Calibri" panose="020F0502020204030204" pitchFamily="34" charset="0"/>
                <a:cs typeface="Times New Roman" panose="02020603050405020304" pitchFamily="18" charset="0"/>
              </a:rPr>
              <a:t>PERB granted the joint request of a county employer and a union to dismiss an unfair practice complaint, with prejudice, pursuant to their settlement of the matter</a:t>
            </a:r>
            <a:r>
              <a:rPr lang="en-GB" sz="2100" dirty="0">
                <a:effectLst/>
                <a:ea typeface="Calibri" panose="020F0502020204030204" pitchFamily="34" charset="0"/>
                <a:cs typeface="Times New Roman" panose="02020603050405020304" pitchFamily="18" charset="0"/>
              </a:rPr>
              <a:t>. </a:t>
            </a:r>
          </a:p>
          <a:p>
            <a:pPr marL="461962" lvl="1" indent="-342900">
              <a:lnSpc>
                <a:spcPct val="107000"/>
              </a:lnSpc>
              <a:spcBef>
                <a:spcPts val="0"/>
              </a:spcBef>
            </a:pPr>
            <a:r>
              <a:rPr lang="en-GB" sz="2100" dirty="0">
                <a:effectLst/>
                <a:ea typeface="Calibri" panose="020F0502020204030204" pitchFamily="34" charset="0"/>
                <a:cs typeface="Times New Roman" panose="02020603050405020304" pitchFamily="18" charset="0"/>
              </a:rPr>
              <a:t>PERB’s position: </a:t>
            </a:r>
          </a:p>
          <a:p>
            <a:pPr lvl="2" indent="-566738">
              <a:lnSpc>
                <a:spcPct val="107000"/>
              </a:lnSpc>
              <a:spcBef>
                <a:spcPts val="0"/>
              </a:spcBef>
              <a:buFont typeface="Courier New" panose="02070309020205020404" pitchFamily="49" charset="0"/>
              <a:buChar char="o"/>
            </a:pPr>
            <a:r>
              <a:rPr lang="en-GB" sz="1700" dirty="0">
                <a:ea typeface="Calibri" panose="020F0502020204030204" pitchFamily="34" charset="0"/>
                <a:cs typeface="Times New Roman" panose="02020603050405020304" pitchFamily="18" charset="0"/>
              </a:rPr>
              <a:t>PERB maintains statutory discretion to grant or deny requests to withdraw and dismiss cases pending before it.  </a:t>
            </a:r>
          </a:p>
          <a:p>
            <a:pPr lvl="2" indent="-566738">
              <a:lnSpc>
                <a:spcPct val="107000"/>
              </a:lnSpc>
              <a:spcBef>
                <a:spcPts val="0"/>
              </a:spcBef>
              <a:buFont typeface="Courier New" panose="02070309020205020404" pitchFamily="49" charset="0"/>
              <a:buChar char="o"/>
            </a:pPr>
            <a:r>
              <a:rPr lang="en-GB" sz="1700" dirty="0">
                <a:ea typeface="Calibri" panose="020F0502020204030204" pitchFamily="34" charset="0"/>
                <a:cs typeface="Times New Roman" panose="02020603050405020304" pitchFamily="18" charset="0"/>
              </a:rPr>
              <a:t>G</a:t>
            </a:r>
            <a:r>
              <a:rPr lang="en-GB" sz="1700" dirty="0">
                <a:effectLst/>
                <a:ea typeface="Calibri" panose="020F0502020204030204" pitchFamily="34" charset="0"/>
                <a:cs typeface="Times New Roman" panose="02020603050405020304" pitchFamily="18" charset="0"/>
              </a:rPr>
              <a:t>ranting the requested withdrawal was in the parties' best interest and was consistent with the MMBA's purposes.</a:t>
            </a:r>
          </a:p>
          <a:p>
            <a:pPr lvl="2" indent="-566738">
              <a:lnSpc>
                <a:spcPct val="107000"/>
              </a:lnSpc>
              <a:spcBef>
                <a:spcPts val="0"/>
              </a:spcBef>
              <a:buFont typeface="Courier New" panose="02070309020205020404" pitchFamily="49" charset="0"/>
              <a:buChar char="o"/>
            </a:pPr>
            <a:r>
              <a:rPr lang="en-GB" sz="1700" dirty="0">
                <a:ea typeface="Calibri" panose="020F0502020204030204" pitchFamily="34" charset="0"/>
                <a:cs typeface="Times New Roman" panose="02020603050405020304" pitchFamily="18" charset="0"/>
              </a:rPr>
              <a:t>Longstanding policy </a:t>
            </a:r>
            <a:r>
              <a:rPr lang="en-GB" sz="1700" dirty="0" err="1">
                <a:ea typeface="Calibri" panose="020F0502020204030204" pitchFamily="34" charset="0"/>
                <a:cs typeface="Times New Roman" panose="02020603050405020304" pitchFamily="18" charset="0"/>
              </a:rPr>
              <a:t>favoring</a:t>
            </a:r>
            <a:r>
              <a:rPr lang="en-GB" sz="1700" dirty="0">
                <a:ea typeface="Calibri" panose="020F0502020204030204" pitchFamily="34" charset="0"/>
                <a:cs typeface="Times New Roman" panose="02020603050405020304" pitchFamily="18" charset="0"/>
              </a:rPr>
              <a:t> the voluntary settlement of disputes.</a:t>
            </a:r>
          </a:p>
          <a:p>
            <a:pPr marL="461962" lvl="1" indent="-342900">
              <a:lnSpc>
                <a:spcPct val="107000"/>
              </a:lnSpc>
              <a:spcBef>
                <a:spcPts val="0"/>
              </a:spcBef>
            </a:pPr>
            <a:r>
              <a:rPr lang="en-GB" sz="2100" dirty="0">
                <a:effectLst/>
                <a:ea typeface="Calibri" panose="020F0502020204030204" pitchFamily="34" charset="0"/>
                <a:cs typeface="Times New Roman" panose="02020603050405020304" pitchFamily="18" charset="0"/>
              </a:rPr>
              <a:t>PERB also vacated the ALJ's proposed decision on the charge</a:t>
            </a:r>
          </a:p>
          <a:p>
            <a:pPr marR="0" lvl="1" indent="-566738">
              <a:lnSpc>
                <a:spcPct val="107000"/>
              </a:lnSpc>
              <a:spcBef>
                <a:spcPts val="0"/>
              </a:spcBef>
              <a:spcAft>
                <a:spcPts val="0"/>
              </a:spcAft>
              <a:buFont typeface="Wingdings" panose="05000000000000000000" pitchFamily="2" charset="2"/>
              <a:buChar char="v"/>
            </a:pPr>
            <a:endParaRPr lang="en-GB" sz="2600" dirty="0">
              <a:effectLst/>
              <a:ea typeface="Calibri" panose="020F050202020403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B7086732-70D0-7745-9AD2-7A47C5D9F7A7}"/>
              </a:ext>
            </a:extLst>
          </p:cNvPr>
          <p:cNvSpPr>
            <a:spLocks noGrp="1"/>
          </p:cNvSpPr>
          <p:nvPr>
            <p:ph type="sldNum" sz="quarter" idx="12"/>
          </p:nvPr>
        </p:nvSpPr>
        <p:spPr/>
        <p:txBody>
          <a:bodyPr/>
          <a:lstStyle/>
          <a:p>
            <a:fld id="{76EFBEE3-2A9E-304D-B391-B568C310982A}" type="slidenum">
              <a:rPr lang="en-US" smtClean="0"/>
              <a:pPr/>
              <a:t>48</a:t>
            </a:fld>
            <a:endParaRPr lang="en-US" dirty="0"/>
          </a:p>
        </p:txBody>
      </p:sp>
    </p:spTree>
    <p:extLst>
      <p:ext uri="{BB962C8B-B14F-4D97-AF65-F5344CB8AC3E}">
        <p14:creationId xmlns:p14="http://schemas.microsoft.com/office/powerpoint/2010/main" val="188830256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D2C981-8D2D-5542-B255-573A6CFCD206}"/>
              </a:ext>
            </a:extLst>
          </p:cNvPr>
          <p:cNvSpPr>
            <a:spLocks noGrp="1"/>
          </p:cNvSpPr>
          <p:nvPr>
            <p:ph type="title"/>
          </p:nvPr>
        </p:nvSpPr>
        <p:spPr>
          <a:xfrm>
            <a:off x="2446638" y="302496"/>
            <a:ext cx="9401432" cy="598702"/>
          </a:xfrm>
        </p:spPr>
        <p:txBody>
          <a:bodyPr>
            <a:noAutofit/>
          </a:bodyPr>
          <a:lstStyle/>
          <a:p>
            <a:pPr marR="0" lvl="0">
              <a:lnSpc>
                <a:spcPct val="107000"/>
              </a:lnSpc>
              <a:spcBef>
                <a:spcPts val="0"/>
              </a:spcBef>
              <a:spcAft>
                <a:spcPts val="800"/>
              </a:spcAft>
            </a:pPr>
            <a:r>
              <a:rPr lang="en-GB" sz="2800" b="1" u="sng" dirty="0">
                <a:effectLst/>
                <a:ea typeface="Calibri" panose="020F0502020204030204" pitchFamily="34" charset="0"/>
                <a:cs typeface="Calibri" panose="020F0502020204030204" pitchFamily="34" charset="0"/>
              </a:rPr>
              <a:t>PERB APPROVES WITHDRAWAL OF ULP CLAIM AND VACATES ALJ'S RULING</a:t>
            </a:r>
            <a:endParaRPr lang="en-US" sz="2800" dirty="0">
              <a:effectLst/>
              <a:ea typeface="Calibri" panose="020F0502020204030204" pitchFamily="34"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14FC472B-6047-C446-895B-6D63DB7804EE}"/>
              </a:ext>
            </a:extLst>
          </p:cNvPr>
          <p:cNvSpPr>
            <a:spLocks noGrp="1"/>
          </p:cNvSpPr>
          <p:nvPr>
            <p:ph idx="1"/>
          </p:nvPr>
        </p:nvSpPr>
        <p:spPr>
          <a:xfrm>
            <a:off x="2318657" y="1049478"/>
            <a:ext cx="9710058" cy="5064855"/>
          </a:xfrm>
        </p:spPr>
        <p:txBody>
          <a:bodyPr>
            <a:normAutofit fontScale="92500" lnSpcReduction="10000"/>
          </a:bodyPr>
          <a:lstStyle/>
          <a:p>
            <a:pPr marL="119062" marR="0" lvl="2" indent="0" algn="l" defTabSz="914400" rtl="0" eaLnBrk="1" fontAlgn="auto" latinLnBrk="0" hangingPunct="1">
              <a:lnSpc>
                <a:spcPct val="107000"/>
              </a:lnSpc>
              <a:spcBef>
                <a:spcPts val="0"/>
              </a:spcBef>
              <a:spcAft>
                <a:spcPts val="0"/>
              </a:spcAft>
              <a:buClrTx/>
              <a:buSzTx/>
              <a:buFont typeface="Arial" panose="020B0604020202020204" pitchFamily="34" charset="0"/>
              <a:buNone/>
              <a:tabLst/>
              <a:defRPr/>
            </a:pPr>
            <a:r>
              <a:rPr kumimoji="0" lang="en-GB" sz="2600" b="0" i="1" u="none" strike="noStrike" kern="1200" cap="none" spc="0" normalizeH="0" baseline="0" noProof="0" dirty="0">
                <a:ln>
                  <a:noFill/>
                </a:ln>
                <a:effectLst/>
                <a:uLnTx/>
                <a:uFillTx/>
                <a:ea typeface="Calibri" panose="020F0502020204030204" pitchFamily="34" charset="0"/>
                <a:cs typeface="Calibri" panose="020F0502020204030204" pitchFamily="34" charset="0"/>
              </a:rPr>
              <a:t>Service Employees International Union Local 721 v. County of Riverside, </a:t>
            </a:r>
            <a:r>
              <a:rPr kumimoji="0" lang="en-GB" sz="2600" b="0" i="0" u="none" strike="noStrike" kern="1200" cap="none" spc="0" normalizeH="0" baseline="0" noProof="0" dirty="0">
                <a:ln>
                  <a:noFill/>
                </a:ln>
                <a:effectLst/>
                <a:uLnTx/>
                <a:uFillTx/>
                <a:ea typeface="Calibri" panose="020F0502020204030204" pitchFamily="34" charset="0"/>
                <a:cs typeface="Calibri" panose="020F0502020204030204" pitchFamily="34" charset="0"/>
              </a:rPr>
              <a:t>Decision 2707-M (Issued 4/15/20)</a:t>
            </a:r>
          </a:p>
          <a:p>
            <a:pPr marL="119062" marR="0" lvl="2" indent="0" algn="l" defTabSz="914400" rtl="0" eaLnBrk="1" fontAlgn="auto" latinLnBrk="0" hangingPunct="1">
              <a:lnSpc>
                <a:spcPct val="107000"/>
              </a:lnSpc>
              <a:spcBef>
                <a:spcPts val="0"/>
              </a:spcBef>
              <a:spcAft>
                <a:spcPts val="0"/>
              </a:spcAft>
              <a:buClrTx/>
              <a:buSzTx/>
              <a:buFont typeface="Arial" panose="020B0604020202020204" pitchFamily="34" charset="0"/>
              <a:buNone/>
              <a:tabLst/>
              <a:defRPr/>
            </a:pPr>
            <a:endParaRPr lang="en-GB" sz="2400" b="1" dirty="0">
              <a:cs typeface="Calibri" panose="020F0502020204030204" pitchFamily="34" charset="0"/>
            </a:endParaRPr>
          </a:p>
          <a:p>
            <a:pPr marL="119062" marR="0" lvl="2" indent="0" algn="l" defTabSz="914400" rtl="0" eaLnBrk="1" fontAlgn="auto" latinLnBrk="0" hangingPunct="1">
              <a:lnSpc>
                <a:spcPct val="107000"/>
              </a:lnSpc>
              <a:spcBef>
                <a:spcPts val="0"/>
              </a:spcBef>
              <a:spcAft>
                <a:spcPts val="0"/>
              </a:spcAft>
              <a:buClrTx/>
              <a:buSzTx/>
              <a:buFont typeface="Arial" panose="020B0604020202020204" pitchFamily="34" charset="0"/>
              <a:buNone/>
              <a:tabLst/>
              <a:defRPr/>
            </a:pPr>
            <a:r>
              <a:rPr lang="en-GB" sz="2400" b="1" dirty="0">
                <a:cs typeface="Calibri" panose="020F0502020204030204" pitchFamily="34" charset="0"/>
              </a:rPr>
              <a:t>Facts</a:t>
            </a:r>
            <a:r>
              <a:rPr kumimoji="0" lang="en-GB" sz="2400" b="0" i="0" u="none" strike="noStrike" kern="1200" cap="none" spc="0" normalizeH="0" baseline="0" noProof="0" dirty="0">
                <a:ln>
                  <a:noFill/>
                </a:ln>
                <a:effectLst/>
                <a:uLnTx/>
                <a:uFillTx/>
                <a:ea typeface="Calibri" panose="020F0502020204030204" pitchFamily="34" charset="0"/>
                <a:cs typeface="Calibri" panose="020F0502020204030204" pitchFamily="34" charset="0"/>
              </a:rPr>
              <a:t>:</a:t>
            </a:r>
          </a:p>
          <a:p>
            <a:pPr marL="461962" lvl="1" indent="-342900">
              <a:lnSpc>
                <a:spcPct val="107000"/>
              </a:lnSpc>
              <a:spcBef>
                <a:spcPts val="0"/>
              </a:spcBef>
            </a:pPr>
            <a:r>
              <a:rPr lang="en-GB" sz="2200" dirty="0">
                <a:effectLst/>
                <a:ea typeface="Calibri" panose="020F0502020204030204" pitchFamily="34" charset="0"/>
                <a:cs typeface="Times New Roman" panose="02020603050405020304" pitchFamily="18" charset="0"/>
              </a:rPr>
              <a:t>Chief ALJ decided that a county employer violated MMBA provisions by terminating a nurse's employment in retaliation for her lawful protected activity. </a:t>
            </a:r>
          </a:p>
          <a:p>
            <a:pPr marL="461962" lvl="1" indent="-342900">
              <a:lnSpc>
                <a:spcPct val="107000"/>
              </a:lnSpc>
              <a:spcBef>
                <a:spcPts val="0"/>
              </a:spcBef>
            </a:pPr>
            <a:r>
              <a:rPr lang="en-GB" sz="2200" dirty="0">
                <a:effectLst/>
                <a:ea typeface="Calibri" panose="020F0502020204030204" pitchFamily="34" charset="0"/>
                <a:cs typeface="Times New Roman" panose="02020603050405020304" pitchFamily="18" charset="0"/>
              </a:rPr>
              <a:t>While exceptions were pending, the parties notified PERB that they had settled the case. </a:t>
            </a:r>
          </a:p>
          <a:p>
            <a:pPr marL="119062" marR="0" lvl="1" indent="0" algn="l" defTabSz="914400" rtl="0" eaLnBrk="1" fontAlgn="auto" latinLnBrk="0" hangingPunct="1">
              <a:lnSpc>
                <a:spcPct val="107000"/>
              </a:lnSpc>
              <a:spcBef>
                <a:spcPts val="0"/>
              </a:spcBef>
              <a:spcAft>
                <a:spcPts val="0"/>
              </a:spcAft>
              <a:buClrTx/>
              <a:buSzTx/>
              <a:buFont typeface="Arial" panose="020B0604020202020204" pitchFamily="34" charset="0"/>
              <a:buNone/>
              <a:tabLst/>
              <a:defRPr/>
            </a:pPr>
            <a:endParaRPr kumimoji="0" lang="en-GB" b="1" i="0" u="none" strike="noStrike" kern="1200" cap="none" spc="0" normalizeH="0" baseline="0" noProof="0" dirty="0">
              <a:ln>
                <a:noFill/>
              </a:ln>
              <a:effectLst/>
              <a:uLnTx/>
              <a:uFillTx/>
              <a:cs typeface="Calibri" panose="020F0502020204030204" pitchFamily="34" charset="0"/>
            </a:endParaRPr>
          </a:p>
          <a:p>
            <a:pPr marL="119062" marR="0" lvl="1" indent="0" algn="l" defTabSz="914400" rtl="0" eaLnBrk="1" fontAlgn="auto" latinLnBrk="0" hangingPunct="1">
              <a:lnSpc>
                <a:spcPct val="107000"/>
              </a:lnSpc>
              <a:spcBef>
                <a:spcPts val="0"/>
              </a:spcBef>
              <a:spcAft>
                <a:spcPts val="0"/>
              </a:spcAft>
              <a:buClrTx/>
              <a:buSzTx/>
              <a:buFont typeface="Arial" panose="020B0604020202020204" pitchFamily="34" charset="0"/>
              <a:buNone/>
              <a:tabLst/>
              <a:defRPr/>
            </a:pPr>
            <a:r>
              <a:rPr kumimoji="0" lang="en-GB" b="1" i="0" u="none" strike="noStrike" kern="1200" cap="none" spc="0" normalizeH="0" baseline="0" noProof="0" dirty="0">
                <a:ln>
                  <a:noFill/>
                </a:ln>
                <a:effectLst/>
                <a:uLnTx/>
                <a:uFillTx/>
                <a:cs typeface="Calibri" panose="020F0502020204030204" pitchFamily="34" charset="0"/>
              </a:rPr>
              <a:t>Decision:</a:t>
            </a:r>
            <a:endParaRPr lang="en-GB" dirty="0">
              <a:effectLst/>
              <a:ea typeface="Calibri" panose="020F0502020204030204" pitchFamily="34" charset="0"/>
              <a:cs typeface="Times New Roman" panose="02020603050405020304" pitchFamily="18" charset="0"/>
            </a:endParaRPr>
          </a:p>
          <a:p>
            <a:pPr marL="461962" lvl="1" indent="-342900">
              <a:lnSpc>
                <a:spcPct val="107000"/>
              </a:lnSpc>
              <a:spcBef>
                <a:spcPts val="0"/>
              </a:spcBef>
            </a:pPr>
            <a:r>
              <a:rPr lang="en-GB" sz="2200" u="sng" dirty="0">
                <a:effectLst/>
                <a:ea typeface="Calibri" panose="020F0502020204030204" pitchFamily="34" charset="0"/>
                <a:cs typeface="Times New Roman" panose="02020603050405020304" pitchFamily="18" charset="0"/>
              </a:rPr>
              <a:t>PERB granted the requested withdrawal of the charge, with prejudice,</a:t>
            </a:r>
            <a:r>
              <a:rPr lang="en-GB" sz="2200" u="sng" dirty="0">
                <a:ea typeface="Calibri" panose="020F0502020204030204" pitchFamily="34" charset="0"/>
                <a:cs typeface="Times New Roman" panose="02020603050405020304" pitchFamily="18" charset="0"/>
              </a:rPr>
              <a:t> and vacated the Chief ALJ's decision</a:t>
            </a:r>
            <a:r>
              <a:rPr lang="en-GB" sz="2200" dirty="0">
                <a:ea typeface="Calibri" panose="020F0502020204030204" pitchFamily="34" charset="0"/>
                <a:cs typeface="Times New Roman" panose="02020603050405020304" pitchFamily="18" charset="0"/>
              </a:rPr>
              <a:t>.</a:t>
            </a:r>
            <a:endParaRPr lang="en-GB" sz="2200" dirty="0">
              <a:effectLst/>
              <a:ea typeface="Calibri" panose="020F0502020204030204" pitchFamily="34" charset="0"/>
              <a:cs typeface="Times New Roman" panose="02020603050405020304" pitchFamily="18" charset="0"/>
            </a:endParaRPr>
          </a:p>
          <a:p>
            <a:pPr marL="461962" lvl="1" indent="-342900">
              <a:lnSpc>
                <a:spcPct val="107000"/>
              </a:lnSpc>
              <a:spcBef>
                <a:spcPts val="0"/>
              </a:spcBef>
            </a:pPr>
            <a:r>
              <a:rPr lang="en-GB" sz="2200" dirty="0">
                <a:ea typeface="Calibri" panose="020F0502020204030204" pitchFamily="34" charset="0"/>
                <a:cs typeface="Times New Roman" panose="02020603050405020304" pitchFamily="18" charset="0"/>
              </a:rPr>
              <a:t>A</a:t>
            </a:r>
            <a:r>
              <a:rPr lang="en-GB" sz="2200" dirty="0">
                <a:effectLst/>
                <a:ea typeface="Calibri" panose="020F0502020204030204" pitchFamily="34" charset="0"/>
                <a:cs typeface="Times New Roman" panose="02020603050405020304" pitchFamily="18" charset="0"/>
              </a:rPr>
              <a:t>gain, PERB found that granting the withdrawal of the charge was in the parties’ best interest and was consistent with MMBA's purpose of promoting harmonious </a:t>
            </a:r>
            <a:r>
              <a:rPr lang="en-GB" sz="2200" dirty="0" err="1">
                <a:effectLst/>
                <a:ea typeface="Calibri" panose="020F0502020204030204" pitchFamily="34" charset="0"/>
                <a:cs typeface="Times New Roman" panose="02020603050405020304" pitchFamily="18" charset="0"/>
              </a:rPr>
              <a:t>labor</a:t>
            </a:r>
            <a:r>
              <a:rPr lang="en-GB" sz="2200" dirty="0">
                <a:effectLst/>
                <a:ea typeface="Calibri" panose="020F0502020204030204" pitchFamily="34" charset="0"/>
                <a:cs typeface="Times New Roman" panose="02020603050405020304" pitchFamily="18" charset="0"/>
              </a:rPr>
              <a:t> relations. </a:t>
            </a:r>
          </a:p>
        </p:txBody>
      </p:sp>
      <p:sp>
        <p:nvSpPr>
          <p:cNvPr id="4" name="Slide Number Placeholder 3">
            <a:extLst>
              <a:ext uri="{FF2B5EF4-FFF2-40B4-BE49-F238E27FC236}">
                <a16:creationId xmlns:a16="http://schemas.microsoft.com/office/drawing/2014/main" id="{B7086732-70D0-7745-9AD2-7A47C5D9F7A7}"/>
              </a:ext>
            </a:extLst>
          </p:cNvPr>
          <p:cNvSpPr>
            <a:spLocks noGrp="1"/>
          </p:cNvSpPr>
          <p:nvPr>
            <p:ph type="sldNum" sz="quarter" idx="12"/>
          </p:nvPr>
        </p:nvSpPr>
        <p:spPr/>
        <p:txBody>
          <a:bodyPr/>
          <a:lstStyle/>
          <a:p>
            <a:fld id="{76EFBEE3-2A9E-304D-B391-B568C310982A}" type="slidenum">
              <a:rPr lang="en-US" smtClean="0"/>
              <a:pPr/>
              <a:t>49</a:t>
            </a:fld>
            <a:endParaRPr lang="en-US"/>
          </a:p>
        </p:txBody>
      </p:sp>
    </p:spTree>
    <p:extLst>
      <p:ext uri="{BB962C8B-B14F-4D97-AF65-F5344CB8AC3E}">
        <p14:creationId xmlns:p14="http://schemas.microsoft.com/office/powerpoint/2010/main" val="7001361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D2C981-8D2D-5542-B255-573A6CFCD206}"/>
              </a:ext>
            </a:extLst>
          </p:cNvPr>
          <p:cNvSpPr>
            <a:spLocks noGrp="1"/>
          </p:cNvSpPr>
          <p:nvPr>
            <p:ph type="title"/>
          </p:nvPr>
        </p:nvSpPr>
        <p:spPr>
          <a:xfrm>
            <a:off x="1893187" y="242616"/>
            <a:ext cx="10162455" cy="598702"/>
          </a:xfrm>
        </p:spPr>
        <p:txBody>
          <a:bodyPr>
            <a:noAutofit/>
          </a:bodyPr>
          <a:lstStyle/>
          <a:p>
            <a:pPr marL="457200" marR="0" lvl="1" indent="0" algn="l">
              <a:lnSpc>
                <a:spcPct val="107000"/>
              </a:lnSpc>
              <a:spcBef>
                <a:spcPts val="0"/>
              </a:spcBef>
              <a:spcAft>
                <a:spcPts val="0"/>
              </a:spcAft>
              <a:buNone/>
            </a:pPr>
            <a:r>
              <a:rPr lang="en-GB" sz="3300" b="1" dirty="0">
                <a:solidFill>
                  <a:srgbClr val="0053A7"/>
                </a:solidFill>
                <a:effectLst/>
                <a:latin typeface="Century Gothic" panose="020B0502020202020204" pitchFamily="34" charset="0"/>
                <a:ea typeface="Calibri" panose="020F0502020204030204" pitchFamily="34" charset="0"/>
                <a:cs typeface="Calibri" panose="020F0502020204030204" pitchFamily="34" charset="0"/>
              </a:rPr>
              <a:t>PERB LAUNCHES AN ELECTRONIC FILING SYSTEM</a:t>
            </a:r>
            <a:endParaRPr lang="en-US" sz="3300" dirty="0">
              <a:solidFill>
                <a:srgbClr val="0053A7"/>
              </a:solidFill>
              <a:effectLst/>
              <a:latin typeface="Century Gothic" panose="020B0502020202020204" pitchFamily="34" charset="0"/>
              <a:ea typeface="Calibri" panose="020F0502020204030204" pitchFamily="34"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14FC472B-6047-C446-895B-6D63DB7804EE}"/>
              </a:ext>
            </a:extLst>
          </p:cNvPr>
          <p:cNvSpPr>
            <a:spLocks noGrp="1"/>
          </p:cNvSpPr>
          <p:nvPr>
            <p:ph idx="1"/>
          </p:nvPr>
        </p:nvSpPr>
        <p:spPr>
          <a:xfrm>
            <a:off x="2790700" y="1106792"/>
            <a:ext cx="8336479" cy="5064855"/>
          </a:xfrm>
        </p:spPr>
        <p:txBody>
          <a:bodyPr>
            <a:normAutofit/>
          </a:bodyPr>
          <a:lstStyle/>
          <a:p>
            <a:pPr marL="457200" indent="-457200">
              <a:lnSpc>
                <a:spcPct val="107000"/>
              </a:lnSpc>
              <a:spcBef>
                <a:spcPts val="0"/>
              </a:spcBef>
              <a:buFont typeface="Wingdings" panose="05000000000000000000" pitchFamily="2" charset="2"/>
              <a:buChar char="v"/>
            </a:pPr>
            <a:r>
              <a:rPr lang="en-GB" sz="2600" dirty="0">
                <a:cs typeface="Calibri" panose="020F0502020204030204" pitchFamily="34" charset="0"/>
              </a:rPr>
              <a:t>Last month, PERB launched a new electronic filing and case management system. </a:t>
            </a:r>
          </a:p>
          <a:p>
            <a:pPr marL="0" indent="0">
              <a:lnSpc>
                <a:spcPct val="107000"/>
              </a:lnSpc>
              <a:spcBef>
                <a:spcPts val="0"/>
              </a:spcBef>
              <a:buNone/>
            </a:pPr>
            <a:endParaRPr lang="en-GB" sz="2600" dirty="0">
              <a:cs typeface="Calibri" panose="020F0502020204030204" pitchFamily="34" charset="0"/>
            </a:endParaRPr>
          </a:p>
          <a:p>
            <a:pPr marL="457200" indent="-457200">
              <a:lnSpc>
                <a:spcPct val="107000"/>
              </a:lnSpc>
              <a:spcBef>
                <a:spcPts val="0"/>
              </a:spcBef>
              <a:buFont typeface="Wingdings" panose="05000000000000000000" pitchFamily="2" charset="2"/>
              <a:buChar char="v"/>
            </a:pPr>
            <a:r>
              <a:rPr lang="en-GB" sz="2600" dirty="0">
                <a:cs typeface="Calibri" panose="020F0502020204030204" pitchFamily="34" charset="0"/>
              </a:rPr>
              <a:t>The “</a:t>
            </a:r>
            <a:r>
              <a:rPr lang="en-GB" sz="2600" dirty="0" err="1">
                <a:cs typeface="Calibri" panose="020F0502020204030204" pitchFamily="34" charset="0"/>
              </a:rPr>
              <a:t>ePERB</a:t>
            </a:r>
            <a:r>
              <a:rPr lang="en-GB" sz="2600" dirty="0">
                <a:cs typeface="Calibri" panose="020F0502020204030204" pitchFamily="34" charset="0"/>
              </a:rPr>
              <a:t> Portal” provides an additional way to initiate new cases, file and access documents in existing cases, and check the status of any matter pending before PERB. </a:t>
            </a:r>
            <a:r>
              <a:rPr lang="en-US" sz="2600" dirty="0">
                <a:cs typeface="Calibri" panose="020F0502020204030204" pitchFamily="34" charset="0"/>
              </a:rPr>
              <a:t>  </a:t>
            </a:r>
            <a:endParaRPr lang="en-US" sz="2600" dirty="0">
              <a:effectLst/>
              <a:ea typeface="Calibri" panose="020F0502020204030204" pitchFamily="34" charset="0"/>
              <a:cs typeface="Calibri" panose="020F0502020204030204" pitchFamily="34" charset="0"/>
            </a:endParaRPr>
          </a:p>
          <a:p>
            <a:pPr marL="457200" lvl="1" indent="0">
              <a:lnSpc>
                <a:spcPct val="107000"/>
              </a:lnSpc>
              <a:spcBef>
                <a:spcPts val="0"/>
              </a:spcBef>
              <a:buNone/>
            </a:pPr>
            <a:r>
              <a:rPr lang="en-US" sz="2600" dirty="0">
                <a:effectLst/>
                <a:ea typeface="Calibri" panose="020F0502020204030204" pitchFamily="34" charset="0"/>
                <a:cs typeface="Calibri" panose="020F0502020204030204" pitchFamily="34" charset="0"/>
              </a:rPr>
              <a:t> </a:t>
            </a:r>
          </a:p>
          <a:p>
            <a:pPr marL="457200" indent="-457200">
              <a:lnSpc>
                <a:spcPct val="107000"/>
              </a:lnSpc>
              <a:spcBef>
                <a:spcPts val="0"/>
              </a:spcBef>
              <a:buFont typeface="Wingdings" panose="05000000000000000000" pitchFamily="2" charset="2"/>
              <a:buChar char="v"/>
            </a:pPr>
            <a:r>
              <a:rPr lang="en-GB" sz="2600" dirty="0">
                <a:effectLst/>
                <a:ea typeface="Calibri" panose="020F0502020204030204" pitchFamily="34" charset="0"/>
                <a:cs typeface="Calibri" panose="020F0502020204030204" pitchFamily="34" charset="0"/>
              </a:rPr>
              <a:t>Note: Case records predating November 1, 2019 are still not fully digitized and may not </a:t>
            </a:r>
            <a:r>
              <a:rPr lang="en-GB" sz="2600" dirty="0">
                <a:ea typeface="Calibri" panose="020F0502020204030204" pitchFamily="34" charset="0"/>
                <a:cs typeface="Calibri" panose="020F0502020204030204" pitchFamily="34" charset="0"/>
              </a:rPr>
              <a:t>be </a:t>
            </a:r>
            <a:r>
              <a:rPr lang="en-GB" sz="2600" dirty="0">
                <a:effectLst/>
                <a:ea typeface="Calibri" panose="020F0502020204030204" pitchFamily="34" charset="0"/>
                <a:cs typeface="Calibri" panose="020F0502020204030204" pitchFamily="34" charset="0"/>
              </a:rPr>
              <a:t>accessible on </a:t>
            </a:r>
            <a:r>
              <a:rPr lang="en-GB" sz="2600" dirty="0" err="1">
                <a:effectLst/>
                <a:ea typeface="Calibri" panose="020F0502020204030204" pitchFamily="34" charset="0"/>
                <a:cs typeface="Calibri" panose="020F0502020204030204" pitchFamily="34" charset="0"/>
              </a:rPr>
              <a:t>ePERB</a:t>
            </a:r>
            <a:r>
              <a:rPr lang="en-GB" sz="2600" dirty="0">
                <a:effectLst/>
                <a:ea typeface="Calibri" panose="020F0502020204030204" pitchFamily="34" charset="0"/>
                <a:cs typeface="Calibri" panose="020F0502020204030204" pitchFamily="34" charset="0"/>
              </a:rPr>
              <a:t>. </a:t>
            </a:r>
            <a:endParaRPr lang="en-US" sz="2600" dirty="0">
              <a:effectLst/>
              <a:ea typeface="Calibri" panose="020F0502020204030204" pitchFamily="34" charset="0"/>
              <a:cs typeface="Calibri" panose="020F0502020204030204" pitchFamily="34" charset="0"/>
            </a:endParaRPr>
          </a:p>
          <a:p>
            <a:pPr marL="914400" marR="0" lvl="1" indent="-457200">
              <a:lnSpc>
                <a:spcPct val="107000"/>
              </a:lnSpc>
              <a:spcBef>
                <a:spcPts val="0"/>
              </a:spcBef>
              <a:spcAft>
                <a:spcPts val="0"/>
              </a:spcAft>
              <a:buFont typeface="Wingdings" panose="05000000000000000000" pitchFamily="2" charset="2"/>
              <a:buChar char="v"/>
            </a:pPr>
            <a:endParaRPr lang="en-US" sz="2600" dirty="0">
              <a:effectLst/>
              <a:ea typeface="Calibri" panose="020F0502020204030204" pitchFamily="34" charset="0"/>
              <a:cs typeface="Times New Roman" panose="02020603050405020304" pitchFamily="18" charset="0"/>
            </a:endParaRPr>
          </a:p>
          <a:p>
            <a:endParaRPr lang="en-US" sz="2600" dirty="0"/>
          </a:p>
        </p:txBody>
      </p:sp>
      <p:sp>
        <p:nvSpPr>
          <p:cNvPr id="4" name="Slide Number Placeholder 3">
            <a:extLst>
              <a:ext uri="{FF2B5EF4-FFF2-40B4-BE49-F238E27FC236}">
                <a16:creationId xmlns:a16="http://schemas.microsoft.com/office/drawing/2014/main" id="{B7086732-70D0-7745-9AD2-7A47C5D9F7A7}"/>
              </a:ext>
            </a:extLst>
          </p:cNvPr>
          <p:cNvSpPr>
            <a:spLocks noGrp="1"/>
          </p:cNvSpPr>
          <p:nvPr>
            <p:ph type="sldNum" sz="quarter" idx="12"/>
          </p:nvPr>
        </p:nvSpPr>
        <p:spPr/>
        <p:txBody>
          <a:bodyPr/>
          <a:lstStyle/>
          <a:p>
            <a:fld id="{76EFBEE3-2A9E-304D-B391-B568C310982A}" type="slidenum">
              <a:rPr lang="en-US" smtClean="0"/>
              <a:pPr/>
              <a:t>5</a:t>
            </a:fld>
            <a:endParaRPr lang="en-US"/>
          </a:p>
        </p:txBody>
      </p:sp>
    </p:spTree>
    <p:extLst>
      <p:ext uri="{BB962C8B-B14F-4D97-AF65-F5344CB8AC3E}">
        <p14:creationId xmlns:p14="http://schemas.microsoft.com/office/powerpoint/2010/main" val="400276809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D2C981-8D2D-5542-B255-573A6CFCD206}"/>
              </a:ext>
            </a:extLst>
          </p:cNvPr>
          <p:cNvSpPr>
            <a:spLocks noGrp="1"/>
          </p:cNvSpPr>
          <p:nvPr>
            <p:ph type="title"/>
          </p:nvPr>
        </p:nvSpPr>
        <p:spPr>
          <a:xfrm>
            <a:off x="2446638" y="151268"/>
            <a:ext cx="9401432" cy="654909"/>
          </a:xfrm>
        </p:spPr>
        <p:txBody>
          <a:bodyPr>
            <a:noAutofit/>
          </a:bodyPr>
          <a:lstStyle/>
          <a:p>
            <a:pPr marR="0" lvl="0">
              <a:lnSpc>
                <a:spcPct val="107000"/>
              </a:lnSpc>
              <a:spcBef>
                <a:spcPts val="0"/>
              </a:spcBef>
              <a:spcAft>
                <a:spcPts val="800"/>
              </a:spcAft>
            </a:pPr>
            <a:r>
              <a:rPr lang="en-GB" sz="2800" b="1" dirty="0">
                <a:effectLst/>
                <a:ea typeface="Calibri" panose="020F0502020204030204" pitchFamily="34" charset="0"/>
                <a:cs typeface="Calibri" panose="020F0502020204030204" pitchFamily="34" charset="0"/>
              </a:rPr>
              <a:t>PERB CLARIFIES </a:t>
            </a:r>
            <a:r>
              <a:rPr lang="en-GB" sz="2800" b="1" i="1" dirty="0">
                <a:effectLst/>
                <a:ea typeface="Calibri" panose="020F0502020204030204" pitchFamily="34" charset="0"/>
                <a:cs typeface="Calibri" panose="020F0502020204030204" pitchFamily="34" charset="0"/>
              </a:rPr>
              <a:t>MARYSVILLE</a:t>
            </a:r>
            <a:r>
              <a:rPr lang="en-GB" sz="2800" b="1" dirty="0">
                <a:effectLst/>
                <a:ea typeface="Calibri" panose="020F0502020204030204" pitchFamily="34" charset="0"/>
                <a:cs typeface="Calibri" panose="020F0502020204030204" pitchFamily="34" charset="0"/>
              </a:rPr>
              <a:t> WAIVER DEFENSE</a:t>
            </a:r>
            <a:endParaRPr lang="en-US" sz="2800" dirty="0">
              <a:effectLst/>
              <a:ea typeface="Calibri" panose="020F0502020204030204" pitchFamily="34"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14FC472B-6047-C446-895B-6D63DB7804EE}"/>
              </a:ext>
            </a:extLst>
          </p:cNvPr>
          <p:cNvSpPr>
            <a:spLocks noGrp="1"/>
          </p:cNvSpPr>
          <p:nvPr>
            <p:ph idx="1"/>
          </p:nvPr>
        </p:nvSpPr>
        <p:spPr>
          <a:xfrm>
            <a:off x="2318657" y="713433"/>
            <a:ext cx="9710058" cy="5463531"/>
          </a:xfrm>
        </p:spPr>
        <p:txBody>
          <a:bodyPr>
            <a:noAutofit/>
          </a:bodyPr>
          <a:lstStyle/>
          <a:p>
            <a:pPr marL="119062" marR="0" lvl="2" indent="0" algn="l" defTabSz="914400" rtl="0" eaLnBrk="1" fontAlgn="auto" latinLnBrk="0" hangingPunct="1">
              <a:lnSpc>
                <a:spcPct val="107000"/>
              </a:lnSpc>
              <a:spcBef>
                <a:spcPts val="0"/>
              </a:spcBef>
              <a:spcAft>
                <a:spcPts val="0"/>
              </a:spcAft>
              <a:buClrTx/>
              <a:buSzTx/>
              <a:buFont typeface="Arial" panose="020B0604020202020204" pitchFamily="34" charset="0"/>
              <a:buNone/>
              <a:tabLst/>
              <a:defRPr/>
            </a:pPr>
            <a:r>
              <a:rPr kumimoji="0" lang="en-GB" sz="2400" b="0" i="1" u="none" strike="noStrike" kern="1200" cap="none" spc="0" normalizeH="0" baseline="0" noProof="0" dirty="0">
                <a:ln>
                  <a:noFill/>
                </a:ln>
                <a:effectLst/>
                <a:uLnTx/>
                <a:uFillTx/>
                <a:ea typeface="Calibri" panose="020F0502020204030204" pitchFamily="34" charset="0"/>
                <a:cs typeface="Calibri" panose="020F0502020204030204" pitchFamily="34" charset="0"/>
              </a:rPr>
              <a:t>Culver City Employees Association v. City of Culver, </a:t>
            </a:r>
          </a:p>
          <a:p>
            <a:pPr marL="119062" marR="0" lvl="2" indent="0" algn="l" defTabSz="914400" rtl="0" eaLnBrk="1" fontAlgn="auto" latinLnBrk="0" hangingPunct="1">
              <a:lnSpc>
                <a:spcPct val="107000"/>
              </a:lnSpc>
              <a:spcBef>
                <a:spcPts val="0"/>
              </a:spcBef>
              <a:spcAft>
                <a:spcPts val="0"/>
              </a:spcAft>
              <a:buClrTx/>
              <a:buSzTx/>
              <a:buFont typeface="Arial" panose="020B0604020202020204" pitchFamily="34" charset="0"/>
              <a:buNone/>
              <a:tabLst/>
              <a:defRPr/>
            </a:pPr>
            <a:r>
              <a:rPr kumimoji="0" lang="en-GB" sz="2400" b="0" i="0" u="none" strike="noStrike" kern="1200" cap="none" spc="0" normalizeH="0" baseline="0" noProof="0" dirty="0">
                <a:ln>
                  <a:noFill/>
                </a:ln>
                <a:effectLst/>
                <a:uLnTx/>
                <a:uFillTx/>
                <a:ea typeface="Calibri" panose="020F0502020204030204" pitchFamily="34" charset="0"/>
                <a:cs typeface="Calibri" panose="020F0502020204030204" pitchFamily="34" charset="0"/>
              </a:rPr>
              <a:t>Decision 2731-M (Issued 6/10/20)</a:t>
            </a:r>
            <a:endParaRPr lang="en-GB" sz="2400" dirty="0">
              <a:ea typeface="Calibri" panose="020F0502020204030204" pitchFamily="34" charset="0"/>
              <a:cs typeface="Calibri" panose="020F0502020204030204" pitchFamily="34" charset="0"/>
            </a:endParaRPr>
          </a:p>
          <a:p>
            <a:pPr marL="119062" marR="0" lvl="2" indent="0" algn="l" defTabSz="914400" rtl="0" eaLnBrk="1" fontAlgn="auto" latinLnBrk="0" hangingPunct="1">
              <a:lnSpc>
                <a:spcPct val="107000"/>
              </a:lnSpc>
              <a:spcBef>
                <a:spcPts val="0"/>
              </a:spcBef>
              <a:spcAft>
                <a:spcPts val="0"/>
              </a:spcAft>
              <a:buClrTx/>
              <a:buSzTx/>
              <a:buFont typeface="Arial" panose="020B0604020202020204" pitchFamily="34" charset="0"/>
              <a:buNone/>
              <a:tabLst/>
              <a:defRPr/>
            </a:pPr>
            <a:endParaRPr lang="en-GB" b="1" dirty="0">
              <a:ea typeface="Calibri" panose="020F0502020204030204" pitchFamily="34" charset="0"/>
              <a:cs typeface="Calibri" panose="020F0502020204030204" pitchFamily="34" charset="0"/>
            </a:endParaRPr>
          </a:p>
          <a:p>
            <a:pPr marL="119062" marR="0" lvl="2" indent="0" algn="l" defTabSz="914400" rtl="0" eaLnBrk="1" fontAlgn="auto" latinLnBrk="0" hangingPunct="1">
              <a:lnSpc>
                <a:spcPct val="107000"/>
              </a:lnSpc>
              <a:spcBef>
                <a:spcPts val="0"/>
              </a:spcBef>
              <a:spcAft>
                <a:spcPts val="0"/>
              </a:spcAft>
              <a:buClrTx/>
              <a:buSzTx/>
              <a:buFont typeface="Arial" panose="020B0604020202020204" pitchFamily="34" charset="0"/>
              <a:buNone/>
              <a:tabLst/>
              <a:defRPr/>
            </a:pPr>
            <a:r>
              <a:rPr lang="en-GB" b="1" dirty="0">
                <a:ea typeface="Calibri" panose="020F0502020204030204" pitchFamily="34" charset="0"/>
                <a:cs typeface="Calibri" panose="020F0502020204030204" pitchFamily="34" charset="0"/>
              </a:rPr>
              <a:t>Facts</a:t>
            </a:r>
            <a:r>
              <a:rPr lang="en-GB" dirty="0">
                <a:ea typeface="Calibri" panose="020F0502020204030204" pitchFamily="34" charset="0"/>
                <a:cs typeface="Calibri" panose="020F0502020204030204" pitchFamily="34" charset="0"/>
              </a:rPr>
              <a:t>:</a:t>
            </a:r>
            <a:endParaRPr kumimoji="0" lang="en-GB" b="0" i="0" u="none" strike="noStrike" kern="1200" cap="none" spc="0" normalizeH="0" baseline="0" noProof="0" dirty="0">
              <a:ln>
                <a:noFill/>
              </a:ln>
              <a:effectLst/>
              <a:uLnTx/>
              <a:uFillTx/>
              <a:ea typeface="Calibri" panose="020F0502020204030204" pitchFamily="34" charset="0"/>
              <a:cs typeface="Calibri" panose="020F0502020204030204" pitchFamily="34" charset="0"/>
            </a:endParaRPr>
          </a:p>
          <a:p>
            <a:pPr marL="461963" marR="0" lvl="1" indent="-344488">
              <a:lnSpc>
                <a:spcPct val="107000"/>
              </a:lnSpc>
              <a:spcBef>
                <a:spcPts val="0"/>
              </a:spcBef>
              <a:spcAft>
                <a:spcPts val="0"/>
              </a:spcAft>
            </a:pPr>
            <a:r>
              <a:rPr lang="en-GB" sz="2000" dirty="0">
                <a:effectLst/>
                <a:ea typeface="Calibri" panose="020F0502020204030204" pitchFamily="34" charset="0"/>
                <a:cs typeface="Times New Roman" panose="02020603050405020304" pitchFamily="18" charset="0"/>
              </a:rPr>
              <a:t>The City and the Association were parties to a memorandum of understanding (MOU) that was in effect from July 1, 2014 to June 30, 2017 (2014-2017 MOU). The MOU included provisions related to work periods, schedules, and overtime.</a:t>
            </a:r>
          </a:p>
          <a:p>
            <a:pPr marL="461963" marR="0" lvl="1" indent="-344488">
              <a:lnSpc>
                <a:spcPct val="107000"/>
              </a:lnSpc>
              <a:spcBef>
                <a:spcPts val="0"/>
              </a:spcBef>
              <a:spcAft>
                <a:spcPts val="0"/>
              </a:spcAft>
            </a:pPr>
            <a:r>
              <a:rPr lang="en-GB" sz="2000" dirty="0">
                <a:ea typeface="Calibri" panose="020F0502020204030204" pitchFamily="34" charset="0"/>
                <a:cs typeface="Times New Roman" panose="02020603050405020304" pitchFamily="18" charset="0"/>
              </a:rPr>
              <a:t>From 2007 to Nov. 2017, the Police Department followed a consistent and unbroken practice of allowing non-sworn employees to combine their two 15-minute paid rest periods into a single half-hour paid meal period, in lieu of an uninterrupted and unpaid meal period of one hour. </a:t>
            </a:r>
          </a:p>
          <a:p>
            <a:pPr marL="919163" lvl="2" indent="-344488">
              <a:lnSpc>
                <a:spcPct val="107000"/>
              </a:lnSpc>
              <a:spcBef>
                <a:spcPts val="0"/>
              </a:spcBef>
              <a:buFont typeface="Courier New" panose="02070309020205020404" pitchFamily="49" charset="0"/>
              <a:buChar char="o"/>
            </a:pPr>
            <a:r>
              <a:rPr lang="en-GB" sz="1800" dirty="0">
                <a:ea typeface="Calibri" panose="020F0502020204030204" pitchFamily="34" charset="0"/>
                <a:cs typeface="Times New Roman" panose="02020603050405020304" pitchFamily="18" charset="0"/>
              </a:rPr>
              <a:t>Employees on a 4/10 schedule worked a 10-hour day inclusive of a 30-minute paid meal period, and </a:t>
            </a:r>
          </a:p>
          <a:p>
            <a:pPr marL="919163" lvl="2" indent="-344488">
              <a:lnSpc>
                <a:spcPct val="107000"/>
              </a:lnSpc>
              <a:spcBef>
                <a:spcPts val="0"/>
              </a:spcBef>
              <a:buFont typeface="Courier New" panose="02070309020205020404" pitchFamily="49" charset="0"/>
              <a:buChar char="o"/>
            </a:pPr>
            <a:r>
              <a:rPr lang="en-GB" sz="1800" dirty="0">
                <a:ea typeface="Calibri" panose="020F0502020204030204" pitchFamily="34" charset="0"/>
                <a:cs typeface="Times New Roman" panose="02020603050405020304" pitchFamily="18" charset="0"/>
              </a:rPr>
              <a:t>Employees on a 3/12 schedule worked a 12-hour day inclusive of a 30-minute paid meal period.</a:t>
            </a:r>
          </a:p>
          <a:p>
            <a:pPr marL="117475" marR="0" lvl="1" indent="0">
              <a:lnSpc>
                <a:spcPct val="107000"/>
              </a:lnSpc>
              <a:spcBef>
                <a:spcPts val="0"/>
              </a:spcBef>
              <a:spcAft>
                <a:spcPts val="0"/>
              </a:spcAft>
              <a:buNone/>
            </a:pPr>
            <a:endParaRPr lang="en-GB" sz="2000" dirty="0">
              <a:ea typeface="Calibri" panose="020F0502020204030204" pitchFamily="34" charset="0"/>
              <a:cs typeface="Times New Roman" panose="02020603050405020304" pitchFamily="18" charset="0"/>
            </a:endParaRPr>
          </a:p>
          <a:p>
            <a:pPr marL="119062" marR="0" lvl="2" indent="0" algn="l" defTabSz="914400" rtl="0" eaLnBrk="1" fontAlgn="auto" latinLnBrk="0" hangingPunct="1">
              <a:lnSpc>
                <a:spcPct val="107000"/>
              </a:lnSpc>
              <a:spcBef>
                <a:spcPts val="0"/>
              </a:spcBef>
              <a:spcAft>
                <a:spcPts val="0"/>
              </a:spcAft>
              <a:buClrTx/>
              <a:buSzTx/>
              <a:buFont typeface="Arial" panose="020B0604020202020204" pitchFamily="34" charset="0"/>
              <a:buNone/>
              <a:tabLst/>
              <a:defRPr/>
            </a:pPr>
            <a:endParaRPr lang="en-GB" sz="2000" dirty="0">
              <a:effectLst/>
              <a:ea typeface="Calibri" panose="020F050202020403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B7086732-70D0-7745-9AD2-7A47C5D9F7A7}"/>
              </a:ext>
            </a:extLst>
          </p:cNvPr>
          <p:cNvSpPr>
            <a:spLocks noGrp="1"/>
          </p:cNvSpPr>
          <p:nvPr>
            <p:ph type="sldNum" sz="quarter" idx="12"/>
          </p:nvPr>
        </p:nvSpPr>
        <p:spPr/>
        <p:txBody>
          <a:bodyPr/>
          <a:lstStyle/>
          <a:p>
            <a:fld id="{76EFBEE3-2A9E-304D-B391-B568C310982A}" type="slidenum">
              <a:rPr lang="en-US" smtClean="0"/>
              <a:pPr/>
              <a:t>50</a:t>
            </a:fld>
            <a:endParaRPr lang="en-US"/>
          </a:p>
        </p:txBody>
      </p:sp>
    </p:spTree>
    <p:extLst>
      <p:ext uri="{BB962C8B-B14F-4D97-AF65-F5344CB8AC3E}">
        <p14:creationId xmlns:p14="http://schemas.microsoft.com/office/powerpoint/2010/main" val="201096623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D2C981-8D2D-5542-B255-573A6CFCD206}"/>
              </a:ext>
            </a:extLst>
          </p:cNvPr>
          <p:cNvSpPr>
            <a:spLocks noGrp="1"/>
          </p:cNvSpPr>
          <p:nvPr>
            <p:ph type="title"/>
          </p:nvPr>
        </p:nvSpPr>
        <p:spPr>
          <a:xfrm>
            <a:off x="2446638" y="151268"/>
            <a:ext cx="9401432" cy="654909"/>
          </a:xfrm>
        </p:spPr>
        <p:txBody>
          <a:bodyPr>
            <a:noAutofit/>
          </a:bodyPr>
          <a:lstStyle/>
          <a:p>
            <a:pPr marR="0" lvl="0">
              <a:lnSpc>
                <a:spcPct val="107000"/>
              </a:lnSpc>
              <a:spcBef>
                <a:spcPts val="0"/>
              </a:spcBef>
              <a:spcAft>
                <a:spcPts val="800"/>
              </a:spcAft>
            </a:pPr>
            <a:r>
              <a:rPr lang="en-GB" sz="2800" b="1" dirty="0">
                <a:effectLst/>
                <a:ea typeface="Calibri" panose="020F0502020204030204" pitchFamily="34" charset="0"/>
                <a:cs typeface="Calibri" panose="020F0502020204030204" pitchFamily="34" charset="0"/>
              </a:rPr>
              <a:t>PERB CLARIFIES </a:t>
            </a:r>
            <a:r>
              <a:rPr lang="en-GB" sz="2800" b="1" i="1" dirty="0">
                <a:effectLst/>
                <a:ea typeface="Calibri" panose="020F0502020204030204" pitchFamily="34" charset="0"/>
                <a:cs typeface="Calibri" panose="020F0502020204030204" pitchFamily="34" charset="0"/>
              </a:rPr>
              <a:t>MARYSVILLE</a:t>
            </a:r>
            <a:r>
              <a:rPr lang="en-GB" sz="2800" b="1" dirty="0">
                <a:effectLst/>
                <a:ea typeface="Calibri" panose="020F0502020204030204" pitchFamily="34" charset="0"/>
                <a:cs typeface="Calibri" panose="020F0502020204030204" pitchFamily="34" charset="0"/>
              </a:rPr>
              <a:t> WAIVER DEFENSE</a:t>
            </a:r>
            <a:endParaRPr lang="en-US" sz="2800" dirty="0">
              <a:effectLst/>
              <a:ea typeface="Calibri" panose="020F0502020204030204" pitchFamily="34"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14FC472B-6047-C446-895B-6D63DB7804EE}"/>
              </a:ext>
            </a:extLst>
          </p:cNvPr>
          <p:cNvSpPr>
            <a:spLocks noGrp="1"/>
          </p:cNvSpPr>
          <p:nvPr>
            <p:ph idx="1"/>
          </p:nvPr>
        </p:nvSpPr>
        <p:spPr>
          <a:xfrm>
            <a:off x="2318657" y="713433"/>
            <a:ext cx="9710058" cy="5463531"/>
          </a:xfrm>
        </p:spPr>
        <p:txBody>
          <a:bodyPr>
            <a:noAutofit/>
          </a:bodyPr>
          <a:lstStyle/>
          <a:p>
            <a:pPr marL="119062" marR="0" lvl="2" indent="0" algn="l" defTabSz="914400" rtl="0" eaLnBrk="1" fontAlgn="auto" latinLnBrk="0" hangingPunct="1">
              <a:lnSpc>
                <a:spcPct val="107000"/>
              </a:lnSpc>
              <a:spcBef>
                <a:spcPts val="0"/>
              </a:spcBef>
              <a:spcAft>
                <a:spcPts val="0"/>
              </a:spcAft>
              <a:buClrTx/>
              <a:buSzTx/>
              <a:buFont typeface="Arial" panose="020B0604020202020204" pitchFamily="34" charset="0"/>
              <a:buNone/>
              <a:tabLst/>
              <a:defRPr/>
            </a:pPr>
            <a:r>
              <a:rPr kumimoji="0" lang="en-GB" sz="2400" b="0" i="1" u="none" strike="noStrike" kern="1200" cap="none" spc="0" normalizeH="0" baseline="0" noProof="0" dirty="0">
                <a:ln>
                  <a:noFill/>
                </a:ln>
                <a:effectLst/>
                <a:uLnTx/>
                <a:uFillTx/>
                <a:ea typeface="Calibri" panose="020F0502020204030204" pitchFamily="34" charset="0"/>
                <a:cs typeface="Calibri" panose="020F0502020204030204" pitchFamily="34" charset="0"/>
              </a:rPr>
              <a:t>Culver City Employees Association v. City of Culver, </a:t>
            </a:r>
          </a:p>
          <a:p>
            <a:pPr marL="119062" marR="0" lvl="2" indent="0" algn="l" defTabSz="914400" rtl="0" eaLnBrk="1" fontAlgn="auto" latinLnBrk="0" hangingPunct="1">
              <a:lnSpc>
                <a:spcPct val="107000"/>
              </a:lnSpc>
              <a:spcBef>
                <a:spcPts val="0"/>
              </a:spcBef>
              <a:spcAft>
                <a:spcPts val="0"/>
              </a:spcAft>
              <a:buClrTx/>
              <a:buSzTx/>
              <a:buFont typeface="Arial" panose="020B0604020202020204" pitchFamily="34" charset="0"/>
              <a:buNone/>
              <a:tabLst/>
              <a:defRPr/>
            </a:pPr>
            <a:r>
              <a:rPr kumimoji="0" lang="en-GB" sz="2400" b="0" i="0" u="none" strike="noStrike" kern="1200" cap="none" spc="0" normalizeH="0" baseline="0" noProof="0" dirty="0">
                <a:ln>
                  <a:noFill/>
                </a:ln>
                <a:effectLst/>
                <a:uLnTx/>
                <a:uFillTx/>
                <a:ea typeface="Calibri" panose="020F0502020204030204" pitchFamily="34" charset="0"/>
                <a:cs typeface="Calibri" panose="020F0502020204030204" pitchFamily="34" charset="0"/>
              </a:rPr>
              <a:t>Decision 2731-M (Issued 6/10/20)</a:t>
            </a:r>
          </a:p>
          <a:p>
            <a:pPr marL="119062" marR="0" lvl="2" indent="0" algn="l" defTabSz="914400" rtl="0" eaLnBrk="1" fontAlgn="auto" latinLnBrk="0" hangingPunct="1">
              <a:lnSpc>
                <a:spcPct val="107000"/>
              </a:lnSpc>
              <a:spcBef>
                <a:spcPts val="0"/>
              </a:spcBef>
              <a:spcAft>
                <a:spcPts val="0"/>
              </a:spcAft>
              <a:buClrTx/>
              <a:buSzTx/>
              <a:buFont typeface="Arial" panose="020B0604020202020204" pitchFamily="34" charset="0"/>
              <a:buNone/>
              <a:tabLst/>
              <a:defRPr/>
            </a:pPr>
            <a:endParaRPr lang="en-GB" dirty="0">
              <a:ea typeface="Calibri" panose="020F0502020204030204" pitchFamily="34" charset="0"/>
              <a:cs typeface="Calibri" panose="020F0502020204030204" pitchFamily="34" charset="0"/>
            </a:endParaRPr>
          </a:p>
          <a:p>
            <a:pPr marL="119062" marR="0" lvl="2" indent="0" algn="l" defTabSz="914400" rtl="0" eaLnBrk="1" fontAlgn="auto" latinLnBrk="0" hangingPunct="1">
              <a:lnSpc>
                <a:spcPct val="107000"/>
              </a:lnSpc>
              <a:spcBef>
                <a:spcPts val="0"/>
              </a:spcBef>
              <a:spcAft>
                <a:spcPts val="0"/>
              </a:spcAft>
              <a:buClrTx/>
              <a:buSzTx/>
              <a:buFont typeface="Arial" panose="020B0604020202020204" pitchFamily="34" charset="0"/>
              <a:buNone/>
              <a:tabLst/>
              <a:defRPr/>
            </a:pPr>
            <a:r>
              <a:rPr lang="en-GB" b="1" dirty="0">
                <a:ea typeface="Calibri" panose="020F0502020204030204" pitchFamily="34" charset="0"/>
                <a:cs typeface="Calibri" panose="020F0502020204030204" pitchFamily="34" charset="0"/>
              </a:rPr>
              <a:t>Facts (cont.)</a:t>
            </a:r>
            <a:r>
              <a:rPr lang="en-GB" dirty="0">
                <a:ea typeface="Calibri" panose="020F0502020204030204" pitchFamily="34" charset="0"/>
                <a:cs typeface="Calibri" panose="020F0502020204030204" pitchFamily="34" charset="0"/>
              </a:rPr>
              <a:t>:</a:t>
            </a:r>
            <a:endParaRPr kumimoji="0" lang="en-GB" b="0" i="0" u="none" strike="noStrike" kern="1200" cap="none" spc="0" normalizeH="0" baseline="0" noProof="0" dirty="0">
              <a:ln>
                <a:noFill/>
              </a:ln>
              <a:effectLst/>
              <a:uLnTx/>
              <a:uFillTx/>
              <a:ea typeface="Calibri" panose="020F0502020204030204" pitchFamily="34" charset="0"/>
              <a:cs typeface="Calibri" panose="020F0502020204030204" pitchFamily="34" charset="0"/>
            </a:endParaRPr>
          </a:p>
          <a:p>
            <a:pPr marL="461963" marR="0" lvl="1" indent="-344488">
              <a:lnSpc>
                <a:spcPct val="107000"/>
              </a:lnSpc>
              <a:spcBef>
                <a:spcPts val="0"/>
              </a:spcBef>
              <a:spcAft>
                <a:spcPts val="0"/>
              </a:spcAft>
            </a:pPr>
            <a:r>
              <a:rPr lang="en-GB" sz="2000" dirty="0">
                <a:effectLst/>
                <a:ea typeface="Calibri" panose="020F0502020204030204" pitchFamily="34" charset="0"/>
                <a:cs typeface="Times New Roman" panose="02020603050405020304" pitchFamily="18" charset="0"/>
              </a:rPr>
              <a:t>On or about April 27, 2017, the City and the Association began negotiations for a successor MOU.</a:t>
            </a:r>
          </a:p>
          <a:p>
            <a:pPr marL="461963" marR="0" lvl="1" indent="-344488">
              <a:lnSpc>
                <a:spcPct val="107000"/>
              </a:lnSpc>
              <a:spcBef>
                <a:spcPts val="0"/>
              </a:spcBef>
              <a:spcAft>
                <a:spcPts val="0"/>
              </a:spcAft>
            </a:pPr>
            <a:r>
              <a:rPr lang="en-GB" sz="2000" dirty="0">
                <a:effectLst/>
                <a:ea typeface="Calibri" panose="020F0502020204030204" pitchFamily="34" charset="0"/>
                <a:cs typeface="Times New Roman" panose="02020603050405020304" pitchFamily="18" charset="0"/>
              </a:rPr>
              <a:t>The 2014-2017 MOU expired on June 30, 2017, without an extension. </a:t>
            </a:r>
          </a:p>
          <a:p>
            <a:pPr marL="461963" marR="0" lvl="1" indent="-344488">
              <a:lnSpc>
                <a:spcPct val="107000"/>
              </a:lnSpc>
              <a:spcBef>
                <a:spcPts val="0"/>
              </a:spcBef>
              <a:spcAft>
                <a:spcPts val="0"/>
              </a:spcAft>
            </a:pPr>
            <a:r>
              <a:rPr lang="en-GB" sz="2000" dirty="0">
                <a:effectLst/>
                <a:ea typeface="Calibri" panose="020F0502020204030204" pitchFamily="34" charset="0"/>
                <a:cs typeface="Times New Roman" panose="02020603050405020304" pitchFamily="18" charset="0"/>
              </a:rPr>
              <a:t>The Union brought an unfair practice charge disputing the alleged unilateral policy changes.</a:t>
            </a:r>
          </a:p>
          <a:p>
            <a:pPr marL="461963" marR="0" lvl="1" indent="-344488">
              <a:lnSpc>
                <a:spcPct val="107000"/>
              </a:lnSpc>
              <a:spcBef>
                <a:spcPts val="0"/>
              </a:spcBef>
              <a:spcAft>
                <a:spcPts val="0"/>
              </a:spcAft>
            </a:pPr>
            <a:r>
              <a:rPr lang="en-GB" sz="2000" dirty="0">
                <a:effectLst/>
                <a:ea typeface="Calibri" panose="020F0502020204030204" pitchFamily="34" charset="0"/>
                <a:cs typeface="Times New Roman" panose="02020603050405020304" pitchFamily="18" charset="0"/>
              </a:rPr>
              <a:t>On or about October 3, 2017, the parties reached a tentative agreement on all outstanding issues, although specific language and implementation dates had yet to be finalized. Thereafter, the parties reached agreement on all outstanding details.</a:t>
            </a:r>
          </a:p>
          <a:p>
            <a:pPr marL="117475" marR="0" lvl="1" indent="0">
              <a:lnSpc>
                <a:spcPct val="107000"/>
              </a:lnSpc>
              <a:spcBef>
                <a:spcPts val="0"/>
              </a:spcBef>
              <a:spcAft>
                <a:spcPts val="0"/>
              </a:spcAft>
              <a:buNone/>
            </a:pPr>
            <a:endParaRPr lang="en-GB" sz="1800" dirty="0">
              <a:effectLst/>
              <a:ea typeface="Calibri" panose="020F0502020204030204" pitchFamily="34" charset="0"/>
              <a:cs typeface="Times New Roman" panose="02020603050405020304" pitchFamily="18" charset="0"/>
            </a:endParaRPr>
          </a:p>
          <a:p>
            <a:pPr marL="461963" marR="0" lvl="1" indent="-344488">
              <a:lnSpc>
                <a:spcPct val="107000"/>
              </a:lnSpc>
              <a:spcBef>
                <a:spcPts val="0"/>
              </a:spcBef>
              <a:spcAft>
                <a:spcPts val="0"/>
              </a:spcAft>
              <a:buFont typeface="Wingdings" panose="05000000000000000000" pitchFamily="2" charset="2"/>
              <a:buChar char="§"/>
            </a:pPr>
            <a:endParaRPr lang="en-GB" sz="2000" dirty="0">
              <a:ea typeface="Calibri" panose="020F0502020204030204" pitchFamily="34" charset="0"/>
              <a:cs typeface="Times New Roman" panose="02020603050405020304" pitchFamily="18" charset="0"/>
            </a:endParaRPr>
          </a:p>
          <a:p>
            <a:pPr marL="119062" marR="0" lvl="2" indent="0" algn="l" defTabSz="914400" rtl="0" eaLnBrk="1" fontAlgn="auto" latinLnBrk="0" hangingPunct="1">
              <a:lnSpc>
                <a:spcPct val="107000"/>
              </a:lnSpc>
              <a:spcBef>
                <a:spcPts val="0"/>
              </a:spcBef>
              <a:spcAft>
                <a:spcPts val="0"/>
              </a:spcAft>
              <a:buClrTx/>
              <a:buSzTx/>
              <a:buFont typeface="Arial" panose="020B0604020202020204" pitchFamily="34" charset="0"/>
              <a:buNone/>
              <a:tabLst/>
              <a:defRPr/>
            </a:pPr>
            <a:endParaRPr lang="en-GB" sz="2000" dirty="0">
              <a:effectLst/>
              <a:ea typeface="Calibri" panose="020F050202020403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B7086732-70D0-7745-9AD2-7A47C5D9F7A7}"/>
              </a:ext>
            </a:extLst>
          </p:cNvPr>
          <p:cNvSpPr>
            <a:spLocks noGrp="1"/>
          </p:cNvSpPr>
          <p:nvPr>
            <p:ph type="sldNum" sz="quarter" idx="12"/>
          </p:nvPr>
        </p:nvSpPr>
        <p:spPr/>
        <p:txBody>
          <a:bodyPr/>
          <a:lstStyle/>
          <a:p>
            <a:fld id="{76EFBEE3-2A9E-304D-B391-B568C310982A}" type="slidenum">
              <a:rPr lang="en-US" smtClean="0"/>
              <a:pPr/>
              <a:t>51</a:t>
            </a:fld>
            <a:endParaRPr lang="en-US"/>
          </a:p>
        </p:txBody>
      </p:sp>
    </p:spTree>
    <p:extLst>
      <p:ext uri="{BB962C8B-B14F-4D97-AF65-F5344CB8AC3E}">
        <p14:creationId xmlns:p14="http://schemas.microsoft.com/office/powerpoint/2010/main" val="252697698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D2C981-8D2D-5542-B255-573A6CFCD206}"/>
              </a:ext>
            </a:extLst>
          </p:cNvPr>
          <p:cNvSpPr>
            <a:spLocks noGrp="1"/>
          </p:cNvSpPr>
          <p:nvPr>
            <p:ph type="title"/>
          </p:nvPr>
        </p:nvSpPr>
        <p:spPr>
          <a:xfrm>
            <a:off x="2446638" y="151268"/>
            <a:ext cx="9401432" cy="654909"/>
          </a:xfrm>
        </p:spPr>
        <p:txBody>
          <a:bodyPr>
            <a:noAutofit/>
          </a:bodyPr>
          <a:lstStyle/>
          <a:p>
            <a:pPr marR="0" lvl="0">
              <a:lnSpc>
                <a:spcPct val="107000"/>
              </a:lnSpc>
              <a:spcBef>
                <a:spcPts val="0"/>
              </a:spcBef>
              <a:spcAft>
                <a:spcPts val="800"/>
              </a:spcAft>
            </a:pPr>
            <a:r>
              <a:rPr lang="en-GB" sz="2800" b="1" dirty="0">
                <a:effectLst/>
                <a:ea typeface="Calibri" panose="020F0502020204030204" pitchFamily="34" charset="0"/>
                <a:cs typeface="Calibri" panose="020F0502020204030204" pitchFamily="34" charset="0"/>
              </a:rPr>
              <a:t>PERB CLARIFIES </a:t>
            </a:r>
            <a:r>
              <a:rPr lang="en-GB" sz="2800" b="1" i="1" dirty="0">
                <a:effectLst/>
                <a:ea typeface="Calibri" panose="020F0502020204030204" pitchFamily="34" charset="0"/>
                <a:cs typeface="Calibri" panose="020F0502020204030204" pitchFamily="34" charset="0"/>
              </a:rPr>
              <a:t>MARYSVILLE</a:t>
            </a:r>
            <a:r>
              <a:rPr lang="en-GB" sz="2800" b="1" dirty="0">
                <a:effectLst/>
                <a:ea typeface="Calibri" panose="020F0502020204030204" pitchFamily="34" charset="0"/>
                <a:cs typeface="Calibri" panose="020F0502020204030204" pitchFamily="34" charset="0"/>
              </a:rPr>
              <a:t> WAIVER DEFENSE</a:t>
            </a:r>
            <a:endParaRPr lang="en-US" sz="2800" dirty="0">
              <a:effectLst/>
              <a:ea typeface="Calibri" panose="020F0502020204030204" pitchFamily="34"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14FC472B-6047-C446-895B-6D63DB7804EE}"/>
              </a:ext>
            </a:extLst>
          </p:cNvPr>
          <p:cNvSpPr>
            <a:spLocks noGrp="1"/>
          </p:cNvSpPr>
          <p:nvPr>
            <p:ph idx="1"/>
          </p:nvPr>
        </p:nvSpPr>
        <p:spPr>
          <a:xfrm>
            <a:off x="2318657" y="713433"/>
            <a:ext cx="9710058" cy="5463531"/>
          </a:xfrm>
        </p:spPr>
        <p:txBody>
          <a:bodyPr>
            <a:noAutofit/>
          </a:bodyPr>
          <a:lstStyle/>
          <a:p>
            <a:pPr marL="119062" marR="0" lvl="2" indent="0" algn="l" defTabSz="914400" rtl="0" eaLnBrk="1" fontAlgn="auto" latinLnBrk="0" hangingPunct="1">
              <a:lnSpc>
                <a:spcPct val="107000"/>
              </a:lnSpc>
              <a:spcBef>
                <a:spcPts val="0"/>
              </a:spcBef>
              <a:spcAft>
                <a:spcPts val="0"/>
              </a:spcAft>
              <a:buClrTx/>
              <a:buSzTx/>
              <a:buFont typeface="Arial" panose="020B0604020202020204" pitchFamily="34" charset="0"/>
              <a:buNone/>
              <a:tabLst/>
              <a:defRPr/>
            </a:pPr>
            <a:r>
              <a:rPr kumimoji="0" lang="en-GB" sz="2400" b="0" i="1" u="none" strike="noStrike" kern="1200" cap="none" spc="0" normalizeH="0" baseline="0" noProof="0" dirty="0">
                <a:ln>
                  <a:noFill/>
                </a:ln>
                <a:effectLst/>
                <a:uLnTx/>
                <a:uFillTx/>
                <a:ea typeface="Calibri" panose="020F0502020204030204" pitchFamily="34" charset="0"/>
                <a:cs typeface="Calibri" panose="020F0502020204030204" pitchFamily="34" charset="0"/>
              </a:rPr>
              <a:t>Culver City Employees Association v. City of Culver, </a:t>
            </a:r>
          </a:p>
          <a:p>
            <a:pPr marL="119062" marR="0" lvl="2" indent="0" algn="l" defTabSz="914400" rtl="0" eaLnBrk="1" fontAlgn="auto" latinLnBrk="0" hangingPunct="1">
              <a:lnSpc>
                <a:spcPct val="107000"/>
              </a:lnSpc>
              <a:spcBef>
                <a:spcPts val="0"/>
              </a:spcBef>
              <a:spcAft>
                <a:spcPts val="0"/>
              </a:spcAft>
              <a:buClrTx/>
              <a:buSzTx/>
              <a:buFont typeface="Arial" panose="020B0604020202020204" pitchFamily="34" charset="0"/>
              <a:buNone/>
              <a:tabLst/>
              <a:defRPr/>
            </a:pPr>
            <a:r>
              <a:rPr kumimoji="0" lang="en-GB" sz="2400" b="0" i="0" u="none" strike="noStrike" kern="1200" cap="none" spc="0" normalizeH="0" baseline="0" noProof="0" dirty="0">
                <a:ln>
                  <a:noFill/>
                </a:ln>
                <a:effectLst/>
                <a:uLnTx/>
                <a:uFillTx/>
                <a:ea typeface="Calibri" panose="020F0502020204030204" pitchFamily="34" charset="0"/>
                <a:cs typeface="Calibri" panose="020F0502020204030204" pitchFamily="34" charset="0"/>
              </a:rPr>
              <a:t>Decision 2731-M (Issued 6/10/20)</a:t>
            </a:r>
            <a:endParaRPr lang="en-GB" sz="2400" dirty="0">
              <a:ea typeface="Calibri" panose="020F0502020204030204" pitchFamily="34" charset="0"/>
              <a:cs typeface="Calibri" panose="020F0502020204030204" pitchFamily="34" charset="0"/>
            </a:endParaRPr>
          </a:p>
          <a:p>
            <a:pPr marL="119062" marR="0" lvl="2" indent="0" algn="l" defTabSz="914400" rtl="0" eaLnBrk="1" fontAlgn="auto" latinLnBrk="0" hangingPunct="1">
              <a:lnSpc>
                <a:spcPct val="107000"/>
              </a:lnSpc>
              <a:spcBef>
                <a:spcPts val="0"/>
              </a:spcBef>
              <a:spcAft>
                <a:spcPts val="0"/>
              </a:spcAft>
              <a:buClrTx/>
              <a:buSzTx/>
              <a:buFont typeface="Arial" panose="020B0604020202020204" pitchFamily="34" charset="0"/>
              <a:buNone/>
              <a:tabLst/>
              <a:defRPr/>
            </a:pPr>
            <a:endParaRPr lang="en-GB" b="1" dirty="0">
              <a:ea typeface="Calibri" panose="020F0502020204030204" pitchFamily="34" charset="0"/>
              <a:cs typeface="Calibri" panose="020F0502020204030204" pitchFamily="34" charset="0"/>
            </a:endParaRPr>
          </a:p>
          <a:p>
            <a:pPr marL="119062" marR="0" lvl="2" indent="0" algn="l" defTabSz="914400" rtl="0" eaLnBrk="1" fontAlgn="auto" latinLnBrk="0" hangingPunct="1">
              <a:lnSpc>
                <a:spcPct val="107000"/>
              </a:lnSpc>
              <a:spcBef>
                <a:spcPts val="0"/>
              </a:spcBef>
              <a:spcAft>
                <a:spcPts val="0"/>
              </a:spcAft>
              <a:buClrTx/>
              <a:buSzTx/>
              <a:buFont typeface="Arial" panose="020B0604020202020204" pitchFamily="34" charset="0"/>
              <a:buNone/>
              <a:tabLst/>
              <a:defRPr/>
            </a:pPr>
            <a:r>
              <a:rPr lang="en-GB" sz="2200" b="1" dirty="0">
                <a:ea typeface="Calibri" panose="020F0502020204030204" pitchFamily="34" charset="0"/>
                <a:cs typeface="Calibri" panose="020F0502020204030204" pitchFamily="34" charset="0"/>
              </a:rPr>
              <a:t>Facts</a:t>
            </a:r>
            <a:r>
              <a:rPr lang="en-GB" sz="2200" dirty="0">
                <a:ea typeface="Calibri" panose="020F0502020204030204" pitchFamily="34" charset="0"/>
                <a:cs typeface="Calibri" panose="020F0502020204030204" pitchFamily="34" charset="0"/>
              </a:rPr>
              <a:t>:</a:t>
            </a:r>
            <a:endParaRPr kumimoji="0" lang="en-GB" sz="2200" b="0" i="0" u="none" strike="noStrike" kern="1200" cap="none" spc="0" normalizeH="0" baseline="0" noProof="0" dirty="0">
              <a:ln>
                <a:noFill/>
              </a:ln>
              <a:effectLst/>
              <a:uLnTx/>
              <a:uFillTx/>
              <a:ea typeface="Calibri" panose="020F0502020204030204" pitchFamily="34" charset="0"/>
              <a:cs typeface="Calibri" panose="020F0502020204030204" pitchFamily="34" charset="0"/>
            </a:endParaRPr>
          </a:p>
          <a:p>
            <a:pPr marL="461963" marR="0" lvl="1" indent="-344488">
              <a:lnSpc>
                <a:spcPct val="107000"/>
              </a:lnSpc>
              <a:spcBef>
                <a:spcPts val="0"/>
              </a:spcBef>
              <a:spcAft>
                <a:spcPts val="0"/>
              </a:spcAft>
            </a:pPr>
            <a:r>
              <a:rPr lang="en-GB" sz="2000" dirty="0">
                <a:effectLst/>
                <a:ea typeface="Calibri" panose="020F0502020204030204" pitchFamily="34" charset="0"/>
                <a:cs typeface="Times New Roman" panose="02020603050405020304" pitchFamily="18" charset="0"/>
              </a:rPr>
              <a:t>On October 5 and effective November 13, 2017, the Department implemented new schedules for all bargaining unit employees that included a one-hour unpaid meal period, thereby extending each employee's workday by one hour. </a:t>
            </a:r>
          </a:p>
          <a:p>
            <a:pPr marL="919163" lvl="2" indent="-344488">
              <a:lnSpc>
                <a:spcPct val="107000"/>
              </a:lnSpc>
              <a:spcBef>
                <a:spcPts val="0"/>
              </a:spcBef>
              <a:buFont typeface="Courier New" panose="02070309020205020404" pitchFamily="49" charset="0"/>
              <a:buChar char="o"/>
            </a:pPr>
            <a:r>
              <a:rPr lang="en-GB" sz="1800" dirty="0">
                <a:ea typeface="Calibri" panose="020F0502020204030204" pitchFamily="34" charset="0"/>
                <a:cs typeface="Times New Roman" panose="02020603050405020304" pitchFamily="18" charset="0"/>
              </a:rPr>
              <a:t>F</a:t>
            </a:r>
            <a:r>
              <a:rPr lang="en-GB" sz="1800" dirty="0">
                <a:effectLst/>
                <a:ea typeface="Calibri" panose="020F0502020204030204" pitchFamily="34" charset="0"/>
                <a:cs typeface="Times New Roman" panose="02020603050405020304" pitchFamily="18" charset="0"/>
              </a:rPr>
              <a:t>ollowing the change, employees on a 4/10 schedule were required to work an 11-hour workday inclusive of a one-hour unpaid meal period.</a:t>
            </a:r>
          </a:p>
          <a:p>
            <a:pPr marL="919163" lvl="2" indent="-344488">
              <a:lnSpc>
                <a:spcPct val="107000"/>
              </a:lnSpc>
              <a:spcBef>
                <a:spcPts val="0"/>
              </a:spcBef>
              <a:buFont typeface="Courier New" panose="02070309020205020404" pitchFamily="49" charset="0"/>
              <a:buChar char="o"/>
            </a:pPr>
            <a:r>
              <a:rPr lang="en-GB" sz="1800" dirty="0">
                <a:effectLst/>
                <a:ea typeface="Calibri" panose="020F0502020204030204" pitchFamily="34" charset="0"/>
                <a:cs typeface="Times New Roman" panose="02020603050405020304" pitchFamily="18" charset="0"/>
              </a:rPr>
              <a:t>Similarly, after the change, employees on a 3/12 schedule were required to work a 13-hour workday inclusive of a one-hour unpaid meal period, as contrasted with their former 12-hour workday inclusive of a 30-minute paid meal period.</a:t>
            </a:r>
          </a:p>
          <a:p>
            <a:pPr marL="461963" marR="0" lvl="1" indent="-344488">
              <a:lnSpc>
                <a:spcPct val="107000"/>
              </a:lnSpc>
              <a:spcBef>
                <a:spcPts val="0"/>
              </a:spcBef>
              <a:spcAft>
                <a:spcPts val="0"/>
              </a:spcAft>
              <a:buFont typeface="Wingdings" panose="05000000000000000000" pitchFamily="2" charset="2"/>
              <a:buChar char="§"/>
            </a:pPr>
            <a:endParaRPr lang="en-GB" sz="1800" dirty="0">
              <a:effectLst/>
              <a:ea typeface="Calibri" panose="020F0502020204030204" pitchFamily="34" charset="0"/>
              <a:cs typeface="Times New Roman" panose="02020603050405020304" pitchFamily="18" charset="0"/>
            </a:endParaRPr>
          </a:p>
          <a:p>
            <a:pPr marL="461963" marR="0" lvl="1" indent="-344488">
              <a:lnSpc>
                <a:spcPct val="107000"/>
              </a:lnSpc>
              <a:spcBef>
                <a:spcPts val="0"/>
              </a:spcBef>
              <a:spcAft>
                <a:spcPts val="0"/>
              </a:spcAft>
              <a:buFont typeface="Wingdings" panose="05000000000000000000" pitchFamily="2" charset="2"/>
              <a:buChar char="§"/>
            </a:pPr>
            <a:endParaRPr lang="en-GB" sz="2000" dirty="0">
              <a:ea typeface="Calibri" panose="020F0502020204030204" pitchFamily="34" charset="0"/>
              <a:cs typeface="Times New Roman" panose="02020603050405020304" pitchFamily="18" charset="0"/>
            </a:endParaRPr>
          </a:p>
          <a:p>
            <a:pPr marL="119062" marR="0" lvl="2" indent="0" algn="l" defTabSz="914400" rtl="0" eaLnBrk="1" fontAlgn="auto" latinLnBrk="0" hangingPunct="1">
              <a:lnSpc>
                <a:spcPct val="107000"/>
              </a:lnSpc>
              <a:spcBef>
                <a:spcPts val="0"/>
              </a:spcBef>
              <a:spcAft>
                <a:spcPts val="0"/>
              </a:spcAft>
              <a:buClrTx/>
              <a:buSzTx/>
              <a:buFont typeface="Arial" panose="020B0604020202020204" pitchFamily="34" charset="0"/>
              <a:buNone/>
              <a:tabLst/>
              <a:defRPr/>
            </a:pPr>
            <a:endParaRPr lang="en-GB" sz="2000" dirty="0">
              <a:effectLst/>
              <a:ea typeface="Calibri" panose="020F050202020403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B7086732-70D0-7745-9AD2-7A47C5D9F7A7}"/>
              </a:ext>
            </a:extLst>
          </p:cNvPr>
          <p:cNvSpPr>
            <a:spLocks noGrp="1"/>
          </p:cNvSpPr>
          <p:nvPr>
            <p:ph type="sldNum" sz="quarter" idx="12"/>
          </p:nvPr>
        </p:nvSpPr>
        <p:spPr/>
        <p:txBody>
          <a:bodyPr/>
          <a:lstStyle/>
          <a:p>
            <a:fld id="{76EFBEE3-2A9E-304D-B391-B568C310982A}" type="slidenum">
              <a:rPr lang="en-US" smtClean="0"/>
              <a:pPr/>
              <a:t>52</a:t>
            </a:fld>
            <a:endParaRPr lang="en-US"/>
          </a:p>
        </p:txBody>
      </p:sp>
    </p:spTree>
    <p:extLst>
      <p:ext uri="{BB962C8B-B14F-4D97-AF65-F5344CB8AC3E}">
        <p14:creationId xmlns:p14="http://schemas.microsoft.com/office/powerpoint/2010/main" val="269881502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D2C981-8D2D-5542-B255-573A6CFCD206}"/>
              </a:ext>
            </a:extLst>
          </p:cNvPr>
          <p:cNvSpPr>
            <a:spLocks noGrp="1"/>
          </p:cNvSpPr>
          <p:nvPr>
            <p:ph type="title"/>
          </p:nvPr>
        </p:nvSpPr>
        <p:spPr>
          <a:xfrm>
            <a:off x="2446638" y="175950"/>
            <a:ext cx="9401432" cy="654909"/>
          </a:xfrm>
        </p:spPr>
        <p:txBody>
          <a:bodyPr>
            <a:noAutofit/>
          </a:bodyPr>
          <a:lstStyle/>
          <a:p>
            <a:pPr marR="0" lvl="0">
              <a:lnSpc>
                <a:spcPct val="107000"/>
              </a:lnSpc>
              <a:spcBef>
                <a:spcPts val="0"/>
              </a:spcBef>
              <a:spcAft>
                <a:spcPts val="800"/>
              </a:spcAft>
            </a:pPr>
            <a:r>
              <a:rPr lang="en-GB" sz="2800" b="1" dirty="0">
                <a:effectLst/>
                <a:ea typeface="Calibri" panose="020F0502020204030204" pitchFamily="34" charset="0"/>
                <a:cs typeface="Calibri" panose="020F0502020204030204" pitchFamily="34" charset="0"/>
              </a:rPr>
              <a:t>PERB CLARIFIES </a:t>
            </a:r>
            <a:r>
              <a:rPr lang="en-GB" sz="2800" b="1" i="1" dirty="0">
                <a:effectLst/>
                <a:ea typeface="Calibri" panose="020F0502020204030204" pitchFamily="34" charset="0"/>
                <a:cs typeface="Calibri" panose="020F0502020204030204" pitchFamily="34" charset="0"/>
              </a:rPr>
              <a:t>MARYSVILLE</a:t>
            </a:r>
            <a:r>
              <a:rPr lang="en-GB" sz="2800" b="1" dirty="0">
                <a:effectLst/>
                <a:ea typeface="Calibri" panose="020F0502020204030204" pitchFamily="34" charset="0"/>
                <a:cs typeface="Calibri" panose="020F0502020204030204" pitchFamily="34" charset="0"/>
              </a:rPr>
              <a:t> WAIVER DEFENSE</a:t>
            </a:r>
            <a:endParaRPr lang="en-US" sz="2800" dirty="0">
              <a:effectLst/>
              <a:ea typeface="Calibri" panose="020F0502020204030204" pitchFamily="34"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14FC472B-6047-C446-895B-6D63DB7804EE}"/>
              </a:ext>
            </a:extLst>
          </p:cNvPr>
          <p:cNvSpPr>
            <a:spLocks noGrp="1"/>
          </p:cNvSpPr>
          <p:nvPr>
            <p:ph idx="1"/>
          </p:nvPr>
        </p:nvSpPr>
        <p:spPr>
          <a:xfrm>
            <a:off x="2318657" y="741238"/>
            <a:ext cx="9710058" cy="5373096"/>
          </a:xfrm>
        </p:spPr>
        <p:txBody>
          <a:bodyPr>
            <a:noAutofit/>
          </a:bodyPr>
          <a:lstStyle/>
          <a:p>
            <a:pPr marL="119062" marR="0" lvl="2" indent="0" algn="l" defTabSz="914400" rtl="0" eaLnBrk="1" fontAlgn="auto" latinLnBrk="0" hangingPunct="1">
              <a:lnSpc>
                <a:spcPct val="107000"/>
              </a:lnSpc>
              <a:spcBef>
                <a:spcPts val="0"/>
              </a:spcBef>
              <a:spcAft>
                <a:spcPts val="0"/>
              </a:spcAft>
              <a:buClrTx/>
              <a:buSzTx/>
              <a:buFont typeface="Arial" panose="020B0604020202020204" pitchFamily="34" charset="0"/>
              <a:buNone/>
              <a:tabLst/>
              <a:defRPr/>
            </a:pPr>
            <a:r>
              <a:rPr kumimoji="0" lang="en-GB" sz="2400" b="0" i="1" u="none" strike="noStrike" kern="1200" cap="none" spc="0" normalizeH="0" baseline="0" noProof="0" dirty="0">
                <a:ln>
                  <a:noFill/>
                </a:ln>
                <a:effectLst/>
                <a:uLnTx/>
                <a:uFillTx/>
                <a:ea typeface="Calibri" panose="020F0502020204030204" pitchFamily="34" charset="0"/>
                <a:cs typeface="Calibri" panose="020F0502020204030204" pitchFamily="34" charset="0"/>
              </a:rPr>
              <a:t>Culver City Employees Association v. City of Culver, </a:t>
            </a:r>
          </a:p>
          <a:p>
            <a:pPr marL="119062" marR="0" lvl="2" indent="0" algn="l" defTabSz="914400" rtl="0" eaLnBrk="1" fontAlgn="auto" latinLnBrk="0" hangingPunct="1">
              <a:lnSpc>
                <a:spcPct val="107000"/>
              </a:lnSpc>
              <a:spcBef>
                <a:spcPts val="0"/>
              </a:spcBef>
              <a:spcAft>
                <a:spcPts val="0"/>
              </a:spcAft>
              <a:buClrTx/>
              <a:buSzTx/>
              <a:buFont typeface="Arial" panose="020B0604020202020204" pitchFamily="34" charset="0"/>
              <a:buNone/>
              <a:tabLst/>
              <a:defRPr/>
            </a:pPr>
            <a:r>
              <a:rPr kumimoji="0" lang="en-GB" sz="2400" b="0" i="0" u="none" strike="noStrike" kern="1200" cap="none" spc="0" normalizeH="0" baseline="0" noProof="0" dirty="0">
                <a:ln>
                  <a:noFill/>
                </a:ln>
                <a:effectLst/>
                <a:uLnTx/>
                <a:uFillTx/>
                <a:ea typeface="Calibri" panose="020F0502020204030204" pitchFamily="34" charset="0"/>
                <a:cs typeface="Calibri" panose="020F0502020204030204" pitchFamily="34" charset="0"/>
              </a:rPr>
              <a:t>Decision 2731-M (Issued 6/10/20)</a:t>
            </a:r>
          </a:p>
          <a:p>
            <a:pPr marL="1033462" lvl="3" indent="0">
              <a:lnSpc>
                <a:spcPct val="107000"/>
              </a:lnSpc>
              <a:spcBef>
                <a:spcPts val="0"/>
              </a:spcBef>
              <a:buNone/>
            </a:pPr>
            <a:endParaRPr lang="en-GB" sz="1000" dirty="0">
              <a:effectLst/>
              <a:ea typeface="Calibri" panose="020F0502020204030204" pitchFamily="34" charset="0"/>
              <a:cs typeface="Times New Roman" panose="02020603050405020304" pitchFamily="18" charset="0"/>
            </a:endParaRPr>
          </a:p>
          <a:p>
            <a:pPr marL="119062" marR="0" lvl="2" indent="0" algn="l" defTabSz="914400" rtl="0" eaLnBrk="1" fontAlgn="auto" latinLnBrk="0" hangingPunct="1">
              <a:lnSpc>
                <a:spcPct val="107000"/>
              </a:lnSpc>
              <a:spcBef>
                <a:spcPts val="0"/>
              </a:spcBef>
              <a:spcAft>
                <a:spcPts val="0"/>
              </a:spcAft>
              <a:buClrTx/>
              <a:buSzTx/>
              <a:buFont typeface="Arial" panose="020B0604020202020204" pitchFamily="34" charset="0"/>
              <a:buNone/>
              <a:tabLst/>
              <a:defRPr/>
            </a:pPr>
            <a:r>
              <a:rPr kumimoji="0" lang="en-GB" sz="2200" b="1" i="0" u="none" strike="noStrike" kern="1200" cap="none" spc="0" normalizeH="0" baseline="0" noProof="0" dirty="0">
                <a:ln>
                  <a:noFill/>
                </a:ln>
                <a:effectLst/>
                <a:uLnTx/>
                <a:uFillTx/>
                <a:ea typeface="Calibri" panose="020F0502020204030204" pitchFamily="34" charset="0"/>
                <a:cs typeface="Calibri" panose="020F0502020204030204" pitchFamily="34" charset="0"/>
              </a:rPr>
              <a:t>Issue</a:t>
            </a:r>
            <a:r>
              <a:rPr kumimoji="0" lang="en-GB" sz="2200" b="0" i="0" u="none" strike="noStrike" kern="1200" cap="none" spc="0" normalizeH="0" baseline="0" noProof="0" dirty="0">
                <a:ln>
                  <a:noFill/>
                </a:ln>
                <a:effectLst/>
                <a:uLnTx/>
                <a:uFillTx/>
                <a:ea typeface="Calibri" panose="020F0502020204030204" pitchFamily="34" charset="0"/>
                <a:cs typeface="Calibri" panose="020F0502020204030204" pitchFamily="34" charset="0"/>
              </a:rPr>
              <a:t>:</a:t>
            </a:r>
          </a:p>
          <a:p>
            <a:pPr marL="461962" lvl="2" indent="-342900">
              <a:lnSpc>
                <a:spcPct val="107000"/>
              </a:lnSpc>
              <a:spcBef>
                <a:spcPts val="0"/>
              </a:spcBef>
              <a:defRPr/>
            </a:pPr>
            <a:r>
              <a:rPr lang="en-GB" dirty="0">
                <a:ea typeface="Calibri" panose="020F0502020204030204" pitchFamily="34" charset="0"/>
                <a:cs typeface="Times New Roman" panose="02020603050405020304" pitchFamily="18" charset="0"/>
              </a:rPr>
              <a:t>Whether the C</a:t>
            </a:r>
            <a:r>
              <a:rPr lang="en-GB" dirty="0">
                <a:effectLst/>
                <a:ea typeface="Calibri" panose="020F0502020204030204" pitchFamily="34" charset="0"/>
                <a:cs typeface="Times New Roman" panose="02020603050405020304" pitchFamily="18" charset="0"/>
              </a:rPr>
              <a:t>ity violated MMBA provisions by unilaterally changing its policy concerning employees' work schedules, meal periods, and rest breaks without affording the Union notice and an opportunity to confer. </a:t>
            </a:r>
          </a:p>
          <a:p>
            <a:pPr marL="461963" lvl="3" indent="0">
              <a:lnSpc>
                <a:spcPct val="107000"/>
              </a:lnSpc>
              <a:spcBef>
                <a:spcPts val="0"/>
              </a:spcBef>
              <a:buNone/>
            </a:pPr>
            <a:endParaRPr kumimoji="0" lang="en-GB" sz="1000" b="1" i="0" u="none" strike="noStrike" kern="1200" cap="none" spc="0" normalizeH="0" baseline="0" noProof="0" dirty="0">
              <a:ln>
                <a:noFill/>
              </a:ln>
              <a:effectLst/>
              <a:uLnTx/>
              <a:uFillTx/>
              <a:ea typeface="Calibri" panose="020F0502020204030204" pitchFamily="34" charset="0"/>
              <a:cs typeface="Calibri" panose="020F0502020204030204" pitchFamily="34" charset="0"/>
            </a:endParaRPr>
          </a:p>
          <a:p>
            <a:pPr marL="119062" marR="0" lvl="2" indent="0" algn="l" defTabSz="914400" rtl="0" eaLnBrk="1" fontAlgn="auto" latinLnBrk="0" hangingPunct="1">
              <a:lnSpc>
                <a:spcPct val="107000"/>
              </a:lnSpc>
              <a:spcBef>
                <a:spcPts val="0"/>
              </a:spcBef>
              <a:spcAft>
                <a:spcPts val="0"/>
              </a:spcAft>
              <a:buClrTx/>
              <a:buSzTx/>
              <a:buFont typeface="Arial" panose="020B0604020202020204" pitchFamily="34" charset="0"/>
              <a:buNone/>
              <a:tabLst/>
              <a:defRPr/>
            </a:pPr>
            <a:r>
              <a:rPr kumimoji="0" lang="en-GB" sz="2200" b="1" i="0" u="none" strike="noStrike" kern="1200" cap="none" spc="0" normalizeH="0" baseline="0" noProof="0" dirty="0">
                <a:ln>
                  <a:noFill/>
                </a:ln>
                <a:effectLst/>
                <a:uLnTx/>
                <a:uFillTx/>
                <a:ea typeface="Calibri" panose="020F0502020204030204" pitchFamily="34" charset="0"/>
                <a:cs typeface="Calibri" panose="020F0502020204030204" pitchFamily="34" charset="0"/>
              </a:rPr>
              <a:t>Decision</a:t>
            </a:r>
            <a:r>
              <a:rPr kumimoji="0" lang="en-GB" sz="2200" b="0" i="0" u="none" strike="noStrike" kern="1200" cap="none" spc="0" normalizeH="0" baseline="0" noProof="0" dirty="0">
                <a:ln>
                  <a:noFill/>
                </a:ln>
                <a:effectLst/>
                <a:uLnTx/>
                <a:uFillTx/>
                <a:ea typeface="Calibri" panose="020F0502020204030204" pitchFamily="34" charset="0"/>
                <a:cs typeface="Calibri" panose="020F0502020204030204" pitchFamily="34" charset="0"/>
              </a:rPr>
              <a:t>:</a:t>
            </a:r>
            <a:endParaRPr lang="en-GB" sz="2200" dirty="0">
              <a:effectLst/>
              <a:ea typeface="Calibri" panose="020F0502020204030204" pitchFamily="34" charset="0"/>
              <a:cs typeface="Times New Roman" panose="02020603050405020304" pitchFamily="18" charset="0"/>
            </a:endParaRPr>
          </a:p>
          <a:p>
            <a:pPr marL="404812" lvl="1" indent="-285750">
              <a:lnSpc>
                <a:spcPct val="107000"/>
              </a:lnSpc>
              <a:spcBef>
                <a:spcPts val="0"/>
              </a:spcBef>
            </a:pPr>
            <a:r>
              <a:rPr lang="en-GB" sz="2000" dirty="0">
                <a:ea typeface="Calibri" panose="020F0502020204030204" pitchFamily="34" charset="0"/>
                <a:cs typeface="Times New Roman" panose="02020603050405020304" pitchFamily="18" charset="0"/>
              </a:rPr>
              <a:t>U</a:t>
            </a:r>
            <a:r>
              <a:rPr lang="en-GB" sz="2000" dirty="0">
                <a:effectLst/>
                <a:ea typeface="Calibri" panose="020F0502020204030204" pitchFamily="34" charset="0"/>
                <a:cs typeface="Times New Roman" panose="02020603050405020304" pitchFamily="18" charset="0"/>
              </a:rPr>
              <a:t>nion stated a prima facie case of a unilateral change. </a:t>
            </a:r>
          </a:p>
          <a:p>
            <a:pPr marL="404812" lvl="1" indent="-285750">
              <a:lnSpc>
                <a:spcPct val="107000"/>
              </a:lnSpc>
              <a:spcBef>
                <a:spcPts val="0"/>
              </a:spcBef>
            </a:pPr>
            <a:r>
              <a:rPr lang="en-GB" sz="2000" dirty="0">
                <a:effectLst/>
                <a:ea typeface="Calibri" panose="020F0502020204030204" pitchFamily="34" charset="0"/>
                <a:cs typeface="Times New Roman" panose="02020603050405020304" pitchFamily="18" charset="0"/>
              </a:rPr>
              <a:t>The ALJ correctly rejected the City's waiver </a:t>
            </a:r>
            <a:r>
              <a:rPr lang="en-GB" sz="2000" dirty="0" err="1">
                <a:effectLst/>
                <a:ea typeface="Calibri" panose="020F0502020204030204" pitchFamily="34" charset="0"/>
                <a:cs typeface="Times New Roman" panose="02020603050405020304" pitchFamily="18" charset="0"/>
              </a:rPr>
              <a:t>defense</a:t>
            </a:r>
            <a:r>
              <a:rPr lang="en-GB" sz="2000" dirty="0">
                <a:effectLst/>
                <a:ea typeface="Calibri" panose="020F0502020204030204" pitchFamily="34" charset="0"/>
                <a:cs typeface="Times New Roman" panose="02020603050405020304" pitchFamily="18" charset="0"/>
              </a:rPr>
              <a:t> on the ground that the MOU was expired at the time the City implemented the schedule changes. </a:t>
            </a:r>
          </a:p>
          <a:p>
            <a:pPr marL="682625" lvl="1" indent="-563563">
              <a:lnSpc>
                <a:spcPct val="107000"/>
              </a:lnSpc>
              <a:spcBef>
                <a:spcPts val="0"/>
              </a:spcBef>
              <a:buFont typeface="Wingdings" panose="05000000000000000000" pitchFamily="2" charset="2"/>
              <a:buChar char="v"/>
            </a:pPr>
            <a:endParaRPr lang="en-GB" sz="1000" dirty="0">
              <a:ea typeface="Calibri" panose="020F0502020204030204" pitchFamily="34" charset="0"/>
              <a:cs typeface="Times New Roman" panose="02020603050405020304" pitchFamily="18" charset="0"/>
            </a:endParaRPr>
          </a:p>
          <a:p>
            <a:pPr marL="682625" lvl="1" indent="-563563">
              <a:lnSpc>
                <a:spcPct val="107000"/>
              </a:lnSpc>
              <a:spcBef>
                <a:spcPts val="0"/>
              </a:spcBef>
              <a:buFont typeface="Wingdings" panose="05000000000000000000" pitchFamily="2" charset="2"/>
              <a:buChar char="v"/>
            </a:pPr>
            <a:endParaRPr lang="en-GB" sz="1600" dirty="0">
              <a:effectLst/>
              <a:ea typeface="Calibri" panose="020F0502020204030204" pitchFamily="34" charset="0"/>
              <a:cs typeface="Times New Roman" panose="02020603050405020304" pitchFamily="18" charset="0"/>
            </a:endParaRPr>
          </a:p>
          <a:p>
            <a:pPr marL="682625" lvl="1" indent="-563563">
              <a:lnSpc>
                <a:spcPct val="107000"/>
              </a:lnSpc>
              <a:spcBef>
                <a:spcPts val="0"/>
              </a:spcBef>
              <a:buFont typeface="Wingdings" panose="05000000000000000000" pitchFamily="2" charset="2"/>
              <a:buChar char="v"/>
            </a:pPr>
            <a:endParaRPr lang="en-GB" sz="1600" dirty="0">
              <a:ea typeface="Calibri" panose="020F0502020204030204" pitchFamily="34" charset="0"/>
              <a:cs typeface="Times New Roman" panose="02020603050405020304" pitchFamily="18" charset="0"/>
            </a:endParaRPr>
          </a:p>
          <a:p>
            <a:pPr marL="682625" lvl="1" indent="-563563">
              <a:lnSpc>
                <a:spcPct val="107000"/>
              </a:lnSpc>
              <a:spcBef>
                <a:spcPts val="0"/>
              </a:spcBef>
              <a:buFont typeface="Wingdings" panose="05000000000000000000" pitchFamily="2" charset="2"/>
              <a:buChar char="v"/>
            </a:pPr>
            <a:endParaRPr lang="en-GB" sz="1600" dirty="0">
              <a:effectLst/>
              <a:ea typeface="Calibri" panose="020F050202020403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B7086732-70D0-7745-9AD2-7A47C5D9F7A7}"/>
              </a:ext>
            </a:extLst>
          </p:cNvPr>
          <p:cNvSpPr>
            <a:spLocks noGrp="1"/>
          </p:cNvSpPr>
          <p:nvPr>
            <p:ph type="sldNum" sz="quarter" idx="12"/>
          </p:nvPr>
        </p:nvSpPr>
        <p:spPr/>
        <p:txBody>
          <a:bodyPr/>
          <a:lstStyle/>
          <a:p>
            <a:fld id="{76EFBEE3-2A9E-304D-B391-B568C310982A}" type="slidenum">
              <a:rPr lang="en-US" smtClean="0"/>
              <a:pPr/>
              <a:t>53</a:t>
            </a:fld>
            <a:endParaRPr lang="en-US"/>
          </a:p>
        </p:txBody>
      </p:sp>
    </p:spTree>
    <p:extLst>
      <p:ext uri="{BB962C8B-B14F-4D97-AF65-F5344CB8AC3E}">
        <p14:creationId xmlns:p14="http://schemas.microsoft.com/office/powerpoint/2010/main" val="275328129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11C1588-A4B7-944D-B7E3-F41E4C0B1AD8}"/>
              </a:ext>
            </a:extLst>
          </p:cNvPr>
          <p:cNvSpPr>
            <a:spLocks noGrp="1"/>
          </p:cNvSpPr>
          <p:nvPr>
            <p:ph type="sldNum" sz="quarter" idx="12"/>
          </p:nvPr>
        </p:nvSpPr>
        <p:spPr/>
        <p:txBody>
          <a:bodyPr/>
          <a:lstStyle/>
          <a:p>
            <a:fld id="{76EFBEE3-2A9E-304D-B391-B568C310982A}" type="slidenum">
              <a:rPr lang="en-US" smtClean="0"/>
              <a:pPr/>
              <a:t>54</a:t>
            </a:fld>
            <a:endParaRPr lang="en-US"/>
          </a:p>
        </p:txBody>
      </p:sp>
      <p:sp>
        <p:nvSpPr>
          <p:cNvPr id="5" name="Rectangle 4">
            <a:extLst>
              <a:ext uri="{FF2B5EF4-FFF2-40B4-BE49-F238E27FC236}">
                <a16:creationId xmlns:a16="http://schemas.microsoft.com/office/drawing/2014/main" id="{024E1E4D-6546-1944-BCB5-99DC58D01203}"/>
              </a:ext>
            </a:extLst>
          </p:cNvPr>
          <p:cNvSpPr/>
          <p:nvPr/>
        </p:nvSpPr>
        <p:spPr>
          <a:xfrm>
            <a:off x="2267211" y="0"/>
            <a:ext cx="9924789" cy="4430315"/>
          </a:xfrm>
          <a:prstGeom prst="rect">
            <a:avLst/>
          </a:prstGeom>
        </p:spPr>
        <p:txBody>
          <a:bodyPr wrap="square">
            <a:spAutoFit/>
          </a:bodyPr>
          <a:lstStyle/>
          <a:p>
            <a:pPr marL="119062" lvl="2">
              <a:lnSpc>
                <a:spcPct val="107000"/>
              </a:lnSpc>
              <a:defRPr/>
            </a:pPr>
            <a:endParaRPr lang="en-GB" i="1" dirty="0">
              <a:latin typeface="Century Gothic" panose="020B0502020202020204" pitchFamily="34" charset="0"/>
              <a:ea typeface="Calibri" panose="020F0502020204030204" pitchFamily="34" charset="0"/>
              <a:cs typeface="Calibri" panose="020F0502020204030204" pitchFamily="34" charset="0"/>
            </a:endParaRPr>
          </a:p>
          <a:p>
            <a:pPr marL="119062" lvl="2">
              <a:lnSpc>
                <a:spcPct val="107000"/>
              </a:lnSpc>
              <a:defRPr/>
            </a:pPr>
            <a:r>
              <a:rPr lang="en-GB" sz="2800" b="1" dirty="0">
                <a:latin typeface="Century Gothic" panose="020B0502020202020204" pitchFamily="34" charset="0"/>
                <a:ea typeface="Calibri" panose="020F0502020204030204" pitchFamily="34" charset="0"/>
                <a:cs typeface="Calibri" panose="020F0502020204030204" pitchFamily="34" charset="0"/>
              </a:rPr>
              <a:t>PERB CLARIFIES </a:t>
            </a:r>
            <a:r>
              <a:rPr lang="en-GB" sz="2800" b="1" i="1" dirty="0">
                <a:latin typeface="Century Gothic" panose="020B0502020202020204" pitchFamily="34" charset="0"/>
                <a:ea typeface="Calibri" panose="020F0502020204030204" pitchFamily="34" charset="0"/>
                <a:cs typeface="Calibri" panose="020F0502020204030204" pitchFamily="34" charset="0"/>
              </a:rPr>
              <a:t>MARYSVILLE</a:t>
            </a:r>
            <a:r>
              <a:rPr lang="en-GB" sz="2800" b="1" dirty="0">
                <a:latin typeface="Century Gothic" panose="020B0502020202020204" pitchFamily="34" charset="0"/>
                <a:ea typeface="Calibri" panose="020F0502020204030204" pitchFamily="34" charset="0"/>
                <a:cs typeface="Calibri" panose="020F0502020204030204" pitchFamily="34" charset="0"/>
              </a:rPr>
              <a:t> WAIVER DEFENSE</a:t>
            </a:r>
            <a:endParaRPr lang="en-GB" sz="2800" i="1" dirty="0">
              <a:latin typeface="Century Gothic" panose="020B0502020202020204" pitchFamily="34" charset="0"/>
              <a:ea typeface="Calibri" panose="020F0502020204030204" pitchFamily="34" charset="0"/>
              <a:cs typeface="Calibri" panose="020F0502020204030204" pitchFamily="34" charset="0"/>
            </a:endParaRPr>
          </a:p>
          <a:p>
            <a:pPr marL="119062" lvl="2">
              <a:lnSpc>
                <a:spcPct val="107000"/>
              </a:lnSpc>
              <a:defRPr/>
            </a:pPr>
            <a:r>
              <a:rPr lang="en-GB" sz="2400" i="1" dirty="0">
                <a:solidFill>
                  <a:schemeClr val="tx2"/>
                </a:solidFill>
                <a:latin typeface="Century Gothic" panose="020B0502020202020204" pitchFamily="34" charset="0"/>
                <a:ea typeface="Calibri" panose="020F0502020204030204" pitchFamily="34" charset="0"/>
                <a:cs typeface="Calibri" panose="020F0502020204030204" pitchFamily="34" charset="0"/>
              </a:rPr>
              <a:t>Culver City Employees Association v. City of Culver, </a:t>
            </a:r>
          </a:p>
          <a:p>
            <a:pPr marL="119062" lvl="2">
              <a:lnSpc>
                <a:spcPct val="107000"/>
              </a:lnSpc>
              <a:defRPr/>
            </a:pPr>
            <a:r>
              <a:rPr lang="en-GB" sz="2400" dirty="0">
                <a:solidFill>
                  <a:schemeClr val="tx2"/>
                </a:solidFill>
                <a:latin typeface="Century Gothic" panose="020B0502020202020204" pitchFamily="34" charset="0"/>
                <a:ea typeface="Calibri" panose="020F0502020204030204" pitchFamily="34" charset="0"/>
                <a:cs typeface="Calibri" panose="020F0502020204030204" pitchFamily="34" charset="0"/>
              </a:rPr>
              <a:t>Decision 2731-M (Issued 6/10/20)</a:t>
            </a:r>
          </a:p>
          <a:p>
            <a:pPr marL="119062" lvl="2">
              <a:lnSpc>
                <a:spcPct val="107000"/>
              </a:lnSpc>
              <a:defRPr/>
            </a:pPr>
            <a:endParaRPr lang="en-GB" sz="900" b="1" dirty="0">
              <a:solidFill>
                <a:schemeClr val="tx2"/>
              </a:solidFill>
              <a:latin typeface="Century Gothic" panose="020B0502020202020204" pitchFamily="34" charset="0"/>
              <a:ea typeface="Calibri" panose="020F0502020204030204" pitchFamily="34" charset="0"/>
              <a:cs typeface="Calibri" panose="020F0502020204030204" pitchFamily="34" charset="0"/>
            </a:endParaRPr>
          </a:p>
          <a:p>
            <a:pPr marL="119062" lvl="2">
              <a:lnSpc>
                <a:spcPct val="107000"/>
              </a:lnSpc>
              <a:defRPr/>
            </a:pPr>
            <a:r>
              <a:rPr lang="en-GB" sz="2200" b="1" dirty="0">
                <a:solidFill>
                  <a:schemeClr val="tx2"/>
                </a:solidFill>
                <a:latin typeface="Century Gothic" panose="020B0502020202020204" pitchFamily="34" charset="0"/>
                <a:ea typeface="Calibri" panose="020F0502020204030204" pitchFamily="34" charset="0"/>
                <a:cs typeface="Calibri" panose="020F0502020204030204" pitchFamily="34" charset="0"/>
              </a:rPr>
              <a:t>Remedy</a:t>
            </a:r>
            <a:r>
              <a:rPr lang="en-GB" sz="2200" dirty="0">
                <a:solidFill>
                  <a:schemeClr val="tx2"/>
                </a:solidFill>
                <a:latin typeface="Century Gothic" panose="020B0502020202020204" pitchFamily="34" charset="0"/>
                <a:ea typeface="Calibri" panose="020F0502020204030204" pitchFamily="34" charset="0"/>
                <a:cs typeface="Calibri" panose="020F0502020204030204" pitchFamily="34" charset="0"/>
              </a:rPr>
              <a:t>:</a:t>
            </a:r>
            <a:endParaRPr lang="en-GB" sz="2200" dirty="0">
              <a:solidFill>
                <a:schemeClr val="tx2"/>
              </a:solidFill>
              <a:latin typeface="Century Gothic" panose="020B0502020202020204" pitchFamily="34" charset="0"/>
              <a:ea typeface="Calibri" panose="020F0502020204030204" pitchFamily="34" charset="0"/>
              <a:cs typeface="Times New Roman" panose="02020603050405020304" pitchFamily="18" charset="0"/>
            </a:endParaRPr>
          </a:p>
          <a:p>
            <a:pPr marL="404812" lvl="1" indent="-285750">
              <a:lnSpc>
                <a:spcPct val="107000"/>
              </a:lnSpc>
              <a:spcBef>
                <a:spcPts val="0"/>
              </a:spcBef>
              <a:buFont typeface="Arial" panose="020B0604020202020204" pitchFamily="34" charset="0"/>
              <a:buChar char="•"/>
            </a:pPr>
            <a:r>
              <a:rPr lang="en-GB" sz="2000" dirty="0">
                <a:solidFill>
                  <a:schemeClr val="tx2"/>
                </a:solidFill>
                <a:latin typeface="Century Gothic" panose="020B0502020202020204" pitchFamily="34" charset="0"/>
                <a:ea typeface="Calibri" panose="020F0502020204030204" pitchFamily="34" charset="0"/>
                <a:cs typeface="Times New Roman" panose="02020603050405020304" pitchFamily="18" charset="0"/>
              </a:rPr>
              <a:t>Even though employees were otherwise paid for all hours worked, and paid for two 15-minute rest periods, “harm” may be quantified in a number of ways, not only increased workload of reduced pay. </a:t>
            </a:r>
          </a:p>
          <a:p>
            <a:pPr marL="404812" lvl="1" indent="-285750">
              <a:lnSpc>
                <a:spcPct val="107000"/>
              </a:lnSpc>
              <a:spcBef>
                <a:spcPts val="0"/>
              </a:spcBef>
              <a:buFont typeface="Arial" panose="020B0604020202020204" pitchFamily="34" charset="0"/>
              <a:buChar char="•"/>
            </a:pPr>
            <a:r>
              <a:rPr lang="en-GB" sz="2000" dirty="0">
                <a:solidFill>
                  <a:schemeClr val="tx2"/>
                </a:solidFill>
                <a:latin typeface="Century Gothic" panose="020B0502020202020204" pitchFamily="34" charset="0"/>
                <a:ea typeface="Calibri" panose="020F0502020204030204" pitchFamily="34" charset="0"/>
                <a:cs typeface="Times New Roman" panose="02020603050405020304" pitchFamily="18" charset="0"/>
              </a:rPr>
              <a:t>Here, the “harm” was that employees had their workday extended by one hour. Had the Union filed exceptions on the remedy, the Board would have awarded an hour of pay for each day an employee had to take an unpaid lunch hour.</a:t>
            </a:r>
          </a:p>
        </p:txBody>
      </p:sp>
    </p:spTree>
    <p:extLst>
      <p:ext uri="{BB962C8B-B14F-4D97-AF65-F5344CB8AC3E}">
        <p14:creationId xmlns:p14="http://schemas.microsoft.com/office/powerpoint/2010/main" val="108886501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A8BB8E5A-968B-754D-88DD-E38BC3CF1D27}"/>
              </a:ext>
            </a:extLst>
          </p:cNvPr>
          <p:cNvSpPr>
            <a:spLocks noGrp="1"/>
          </p:cNvSpPr>
          <p:nvPr>
            <p:ph type="ctrTitle"/>
          </p:nvPr>
        </p:nvSpPr>
        <p:spPr>
          <a:xfrm>
            <a:off x="5752071" y="2852539"/>
            <a:ext cx="6096000" cy="852891"/>
          </a:xfrm>
        </p:spPr>
        <p:txBody>
          <a:bodyPr/>
          <a:lstStyle/>
          <a:p>
            <a:r>
              <a:rPr lang="en-US" dirty="0"/>
              <a:t>Thank you!</a:t>
            </a:r>
          </a:p>
        </p:txBody>
      </p:sp>
      <p:sp>
        <p:nvSpPr>
          <p:cNvPr id="8" name="Subtitle 7">
            <a:extLst>
              <a:ext uri="{FF2B5EF4-FFF2-40B4-BE49-F238E27FC236}">
                <a16:creationId xmlns:a16="http://schemas.microsoft.com/office/drawing/2014/main" id="{42515449-32FE-664A-B3C0-504D4EE7E4E1}"/>
              </a:ext>
            </a:extLst>
          </p:cNvPr>
          <p:cNvSpPr>
            <a:spLocks noGrp="1"/>
          </p:cNvSpPr>
          <p:nvPr>
            <p:ph type="subTitle" idx="1"/>
          </p:nvPr>
        </p:nvSpPr>
        <p:spPr/>
        <p:txBody>
          <a:bodyPr/>
          <a:lstStyle/>
          <a:p>
            <a:r>
              <a:rPr lang="en-US" dirty="0"/>
              <a:t>Questions?</a:t>
            </a:r>
          </a:p>
        </p:txBody>
      </p:sp>
      <p:sp>
        <p:nvSpPr>
          <p:cNvPr id="4" name="Date Placeholder 3">
            <a:extLst>
              <a:ext uri="{FF2B5EF4-FFF2-40B4-BE49-F238E27FC236}">
                <a16:creationId xmlns:a16="http://schemas.microsoft.com/office/drawing/2014/main" id="{3E075858-33E0-8C42-BDA0-95E59431708E}"/>
              </a:ext>
            </a:extLst>
          </p:cNvPr>
          <p:cNvSpPr>
            <a:spLocks noGrp="1"/>
          </p:cNvSpPr>
          <p:nvPr>
            <p:ph type="dt" sz="half" idx="10"/>
          </p:nvPr>
        </p:nvSpPr>
        <p:spPr/>
        <p:txBody>
          <a:bodyPr/>
          <a:lstStyle/>
          <a:p>
            <a:fld id="{A1266AEB-B81A-174C-BA0E-22E8B26425FE}" type="datetime4">
              <a:rPr lang="en-US" smtClean="0"/>
              <a:pPr/>
              <a:t>October 22, 2020</a:t>
            </a:fld>
            <a:endParaRPr lang="en-US"/>
          </a:p>
        </p:txBody>
      </p:sp>
      <p:pic>
        <p:nvPicPr>
          <p:cNvPr id="5" name="Picture 4">
            <a:extLst>
              <a:ext uri="{FF2B5EF4-FFF2-40B4-BE49-F238E27FC236}">
                <a16:creationId xmlns:a16="http://schemas.microsoft.com/office/drawing/2014/main" id="{1752D504-7DA6-934B-B1DE-5BBB0459F301}"/>
              </a:ext>
            </a:extLst>
          </p:cNvPr>
          <p:cNvPicPr>
            <a:picLocks noChangeAspect="1"/>
          </p:cNvPicPr>
          <p:nvPr/>
        </p:nvPicPr>
        <p:blipFill>
          <a:blip r:embed="rId2"/>
          <a:stretch>
            <a:fillRect/>
          </a:stretch>
        </p:blipFill>
        <p:spPr>
          <a:xfrm>
            <a:off x="7180275" y="420097"/>
            <a:ext cx="3239589" cy="1645920"/>
          </a:xfrm>
          <a:prstGeom prst="rect">
            <a:avLst/>
          </a:prstGeom>
        </p:spPr>
      </p:pic>
    </p:spTree>
    <p:extLst>
      <p:ext uri="{BB962C8B-B14F-4D97-AF65-F5344CB8AC3E}">
        <p14:creationId xmlns:p14="http://schemas.microsoft.com/office/powerpoint/2010/main" val="38980175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6267DB-09C7-C14F-AC83-402756D4D59F}"/>
              </a:ext>
            </a:extLst>
          </p:cNvPr>
          <p:cNvSpPr>
            <a:spLocks noGrp="1"/>
          </p:cNvSpPr>
          <p:nvPr>
            <p:ph type="title"/>
          </p:nvPr>
        </p:nvSpPr>
        <p:spPr>
          <a:xfrm>
            <a:off x="171965" y="204487"/>
            <a:ext cx="11504139" cy="598702"/>
          </a:xfrm>
        </p:spPr>
        <p:txBody>
          <a:bodyPr>
            <a:normAutofit/>
          </a:bodyPr>
          <a:lstStyle/>
          <a:p>
            <a:r>
              <a:rPr lang="en-US" sz="3600" b="1" dirty="0">
                <a:cs typeface="Calibri" panose="020F0502020204030204" pitchFamily="34" charset="0"/>
              </a:rPr>
              <a:t>PERB-RELATED LEGISLATION</a:t>
            </a:r>
          </a:p>
        </p:txBody>
      </p:sp>
      <p:sp>
        <p:nvSpPr>
          <p:cNvPr id="3" name="Content Placeholder 2">
            <a:extLst>
              <a:ext uri="{FF2B5EF4-FFF2-40B4-BE49-F238E27FC236}">
                <a16:creationId xmlns:a16="http://schemas.microsoft.com/office/drawing/2014/main" id="{5A6B0951-D316-1E44-B67C-DC84D419E79D}"/>
              </a:ext>
            </a:extLst>
          </p:cNvPr>
          <p:cNvSpPr>
            <a:spLocks noGrp="1"/>
          </p:cNvSpPr>
          <p:nvPr>
            <p:ph idx="1"/>
          </p:nvPr>
        </p:nvSpPr>
        <p:spPr>
          <a:xfrm>
            <a:off x="171965" y="1112108"/>
            <a:ext cx="11848069" cy="5745892"/>
          </a:xfrm>
        </p:spPr>
        <p:txBody>
          <a:bodyPr>
            <a:noAutofit/>
          </a:bodyPr>
          <a:lstStyle/>
          <a:p>
            <a:pPr marL="119062" marR="0" lvl="2" indent="0">
              <a:lnSpc>
                <a:spcPct val="107000"/>
              </a:lnSpc>
              <a:spcBef>
                <a:spcPts val="0"/>
              </a:spcBef>
              <a:spcAft>
                <a:spcPts val="0"/>
              </a:spcAft>
              <a:buNone/>
            </a:pPr>
            <a:r>
              <a:rPr lang="en-US" sz="3000" b="1" dirty="0">
                <a:effectLst/>
                <a:ea typeface="Calibri" panose="020F0502020204030204" pitchFamily="34" charset="0"/>
                <a:cs typeface="Calibri" panose="020F0502020204030204" pitchFamily="34" charset="0"/>
              </a:rPr>
              <a:t>AB 2850</a:t>
            </a:r>
            <a:r>
              <a:rPr lang="en-US" sz="3000" dirty="0">
                <a:effectLst/>
                <a:ea typeface="Calibri" panose="020F0502020204030204" pitchFamily="34" charset="0"/>
                <a:cs typeface="Calibri" panose="020F0502020204030204" pitchFamily="34" charset="0"/>
              </a:rPr>
              <a:t>: </a:t>
            </a:r>
            <a:r>
              <a:rPr lang="en-US" sz="3000" b="1" dirty="0">
                <a:effectLst/>
                <a:ea typeface="Calibri" panose="020F0502020204030204" pitchFamily="34" charset="0"/>
                <a:cs typeface="Calibri" panose="020F0502020204030204" pitchFamily="34" charset="0"/>
              </a:rPr>
              <a:t>BART</a:t>
            </a:r>
          </a:p>
          <a:p>
            <a:pPr marL="119062" marR="0" lvl="2" indent="0">
              <a:lnSpc>
                <a:spcPct val="107000"/>
              </a:lnSpc>
              <a:spcBef>
                <a:spcPts val="0"/>
              </a:spcBef>
              <a:spcAft>
                <a:spcPts val="0"/>
              </a:spcAft>
              <a:buNone/>
            </a:pPr>
            <a:endParaRPr lang="en-US" dirty="0">
              <a:effectLst/>
              <a:ea typeface="Calibri" panose="020F0502020204030204" pitchFamily="34" charset="0"/>
              <a:cs typeface="Times New Roman" panose="02020603050405020304" pitchFamily="18" charset="0"/>
            </a:endParaRPr>
          </a:p>
          <a:p>
            <a:pPr marL="914400" lvl="4" indent="-457200">
              <a:lnSpc>
                <a:spcPct val="107000"/>
              </a:lnSpc>
              <a:spcBef>
                <a:spcPts val="0"/>
              </a:spcBef>
              <a:buFont typeface="Wingdings" pitchFamily="2" charset="2"/>
              <a:buChar char="v"/>
            </a:pPr>
            <a:r>
              <a:rPr lang="en-US" sz="2600" dirty="0">
                <a:effectLst/>
                <a:ea typeface="Calibri" panose="020F0502020204030204" pitchFamily="34" charset="0"/>
                <a:cs typeface="Calibri" panose="020F0502020204030204" pitchFamily="34" charset="0"/>
              </a:rPr>
              <a:t>Signed on September 29, this bill brings the Bay Area Rapid Transit District (BART) under PERB’s jurisdiction.</a:t>
            </a:r>
          </a:p>
          <a:p>
            <a:pPr marL="457200" lvl="4" indent="0">
              <a:lnSpc>
                <a:spcPct val="107000"/>
              </a:lnSpc>
              <a:spcBef>
                <a:spcPts val="0"/>
              </a:spcBef>
              <a:buNone/>
            </a:pPr>
            <a:endParaRPr lang="en-US" sz="2600" dirty="0">
              <a:effectLst/>
              <a:ea typeface="Calibri" panose="020F0502020204030204" pitchFamily="34" charset="0"/>
              <a:cs typeface="Times New Roman" panose="02020603050405020304" pitchFamily="18" charset="0"/>
            </a:endParaRPr>
          </a:p>
          <a:p>
            <a:pPr marL="914400" lvl="4" indent="-457200">
              <a:lnSpc>
                <a:spcPct val="107000"/>
              </a:lnSpc>
              <a:spcBef>
                <a:spcPts val="0"/>
              </a:spcBef>
              <a:buFont typeface="Wingdings" pitchFamily="2" charset="2"/>
              <a:buChar char="v"/>
            </a:pPr>
            <a:r>
              <a:rPr lang="en-US" sz="2600" dirty="0">
                <a:effectLst/>
                <a:ea typeface="Calibri" panose="020F0502020204030204" pitchFamily="34" charset="0"/>
                <a:cs typeface="Calibri" panose="020F0502020204030204" pitchFamily="34" charset="0"/>
              </a:rPr>
              <a:t>As introduced, this bill would have placed BART fully under the Meyers-</a:t>
            </a:r>
            <a:r>
              <a:rPr lang="en-US" sz="2600" dirty="0" err="1">
                <a:effectLst/>
                <a:ea typeface="Calibri" panose="020F0502020204030204" pitchFamily="34" charset="0"/>
                <a:cs typeface="Calibri" panose="020F0502020204030204" pitchFamily="34" charset="0"/>
              </a:rPr>
              <a:t>Milias</a:t>
            </a:r>
            <a:r>
              <a:rPr lang="en-US" sz="2600" dirty="0">
                <a:effectLst/>
                <a:ea typeface="Calibri" panose="020F0502020204030204" pitchFamily="34" charset="0"/>
                <a:cs typeface="Calibri" panose="020F0502020204030204" pitchFamily="34" charset="0"/>
              </a:rPr>
              <a:t>-Brown Act (MMBA). </a:t>
            </a:r>
          </a:p>
          <a:p>
            <a:pPr marL="914400" lvl="4" indent="-457200">
              <a:lnSpc>
                <a:spcPct val="107000"/>
              </a:lnSpc>
              <a:spcBef>
                <a:spcPts val="0"/>
              </a:spcBef>
              <a:buFont typeface="Wingdings" pitchFamily="2" charset="2"/>
              <a:buChar char="v"/>
            </a:pPr>
            <a:endParaRPr lang="en-US" sz="2600" dirty="0">
              <a:ea typeface="Calibri" panose="020F0502020204030204" pitchFamily="34" charset="0"/>
              <a:cs typeface="Calibri" panose="020F0502020204030204" pitchFamily="34" charset="0"/>
            </a:endParaRPr>
          </a:p>
          <a:p>
            <a:pPr marL="914400" lvl="4" indent="-457200">
              <a:lnSpc>
                <a:spcPct val="107000"/>
              </a:lnSpc>
              <a:spcBef>
                <a:spcPts val="0"/>
              </a:spcBef>
              <a:buFont typeface="Wingdings" pitchFamily="2" charset="2"/>
              <a:buChar char="v"/>
            </a:pPr>
            <a:r>
              <a:rPr lang="en-US" sz="2600" dirty="0">
                <a:effectLst/>
                <a:ea typeface="Calibri" panose="020F0502020204030204" pitchFamily="34" charset="0"/>
                <a:cs typeface="Calibri" panose="020F0502020204030204" pitchFamily="34" charset="0"/>
              </a:rPr>
              <a:t>However, it was amended to keep BART under its own statutory scheme but to place it under PERB’s jurisdiction for enforcement.</a:t>
            </a:r>
          </a:p>
          <a:p>
            <a:pPr marL="914400" lvl="4" indent="-457200">
              <a:lnSpc>
                <a:spcPct val="107000"/>
              </a:lnSpc>
              <a:spcBef>
                <a:spcPts val="0"/>
              </a:spcBef>
              <a:buFont typeface="Wingdings" pitchFamily="2" charset="2"/>
              <a:buChar char="v"/>
            </a:pPr>
            <a:endParaRPr lang="en-US" sz="2600" dirty="0">
              <a:effectLst/>
              <a:ea typeface="Calibri" panose="020F0502020204030204" pitchFamily="34" charset="0"/>
              <a:cs typeface="Calibri" panose="020F0502020204030204" pitchFamily="34" charset="0"/>
            </a:endParaRPr>
          </a:p>
          <a:p>
            <a:pPr marL="914400" lvl="4" indent="-457200">
              <a:lnSpc>
                <a:spcPct val="107000"/>
              </a:lnSpc>
              <a:spcBef>
                <a:spcPts val="0"/>
              </a:spcBef>
              <a:buFont typeface="Wingdings" pitchFamily="2" charset="2"/>
              <a:buChar char="v"/>
            </a:pPr>
            <a:r>
              <a:rPr lang="it-IT" sz="2600" dirty="0">
                <a:effectLst/>
                <a:ea typeface="Calibri" panose="020F0502020204030204" pitchFamily="34" charset="0"/>
                <a:cs typeface="Calibri" panose="020F0502020204030204" pitchFamily="34" charset="0"/>
              </a:rPr>
              <a:t>Cal. Pub. Util. Code §§  28848, 28849, 28850, 28851, 28856, 28857, 28858, 28859, 28860, 28861, 28862, 28863</a:t>
            </a:r>
            <a:endParaRPr lang="en-US" sz="2600" dirty="0">
              <a:effectLst/>
              <a:ea typeface="Calibri" panose="020F0502020204030204" pitchFamily="34" charset="0"/>
              <a:cs typeface="Calibri" panose="020F0502020204030204" pitchFamily="34" charset="0"/>
            </a:endParaRPr>
          </a:p>
        </p:txBody>
      </p:sp>
      <p:sp>
        <p:nvSpPr>
          <p:cNvPr id="4" name="Slide Number Placeholder 3">
            <a:extLst>
              <a:ext uri="{FF2B5EF4-FFF2-40B4-BE49-F238E27FC236}">
                <a16:creationId xmlns:a16="http://schemas.microsoft.com/office/drawing/2014/main" id="{FE674124-B6DA-684D-9626-406F3738151E}"/>
              </a:ext>
            </a:extLst>
          </p:cNvPr>
          <p:cNvSpPr>
            <a:spLocks noGrp="1"/>
          </p:cNvSpPr>
          <p:nvPr>
            <p:ph type="sldNum" sz="quarter" idx="12"/>
          </p:nvPr>
        </p:nvSpPr>
        <p:spPr/>
        <p:txBody>
          <a:bodyPr/>
          <a:lstStyle/>
          <a:p>
            <a:fld id="{76EFBEE3-2A9E-304D-B391-B568C310982A}" type="slidenum">
              <a:rPr lang="en-US" smtClean="0"/>
              <a:pPr/>
              <a:t>6</a:t>
            </a:fld>
            <a:endParaRPr lang="en-US"/>
          </a:p>
        </p:txBody>
      </p:sp>
    </p:spTree>
    <p:extLst>
      <p:ext uri="{BB962C8B-B14F-4D97-AF65-F5344CB8AC3E}">
        <p14:creationId xmlns:p14="http://schemas.microsoft.com/office/powerpoint/2010/main" val="34703098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09BF9E7-0B38-D042-BD70-EE72C17DD006}"/>
              </a:ext>
            </a:extLst>
          </p:cNvPr>
          <p:cNvSpPr>
            <a:spLocks noGrp="1"/>
          </p:cNvSpPr>
          <p:nvPr>
            <p:ph idx="1"/>
          </p:nvPr>
        </p:nvSpPr>
        <p:spPr>
          <a:xfrm>
            <a:off x="171965" y="1175307"/>
            <a:ext cx="11504139" cy="5478206"/>
          </a:xfrm>
        </p:spPr>
        <p:txBody>
          <a:bodyPr>
            <a:normAutofit fontScale="70000" lnSpcReduction="20000"/>
          </a:bodyPr>
          <a:lstStyle/>
          <a:p>
            <a:pPr marL="119062" marR="0" lvl="2" indent="0">
              <a:lnSpc>
                <a:spcPct val="107000"/>
              </a:lnSpc>
              <a:spcBef>
                <a:spcPts val="0"/>
              </a:spcBef>
              <a:spcAft>
                <a:spcPts val="0"/>
              </a:spcAft>
              <a:buNone/>
            </a:pPr>
            <a:r>
              <a:rPr lang="en-US" sz="3900" b="1" dirty="0">
                <a:cs typeface="Calibri" panose="020F0502020204030204" pitchFamily="34" charset="0"/>
              </a:rPr>
              <a:t>AB</a:t>
            </a:r>
            <a:r>
              <a:rPr lang="en-US" sz="3900" b="1" dirty="0">
                <a:ea typeface="Calibri" panose="020F0502020204030204" pitchFamily="34" charset="0"/>
                <a:cs typeface="Calibri" panose="020F0502020204030204" pitchFamily="34" charset="0"/>
              </a:rPr>
              <a:t> 1867</a:t>
            </a:r>
            <a:r>
              <a:rPr lang="en-US" sz="3900" dirty="0">
                <a:ea typeface="Calibri" panose="020F0502020204030204" pitchFamily="34" charset="0"/>
                <a:cs typeface="Calibri" panose="020F0502020204030204" pitchFamily="34" charset="0"/>
              </a:rPr>
              <a:t>: </a:t>
            </a:r>
            <a:r>
              <a:rPr lang="en-US" sz="3900" b="1" dirty="0">
                <a:ea typeface="Calibri" panose="020F0502020204030204" pitchFamily="34" charset="0"/>
                <a:cs typeface="Calibri" panose="020F0502020204030204" pitchFamily="34" charset="0"/>
              </a:rPr>
              <a:t>Covid-19 Supplemental Paid Sick Leave</a:t>
            </a:r>
          </a:p>
          <a:p>
            <a:pPr marL="119062" marR="0" lvl="2" indent="0">
              <a:lnSpc>
                <a:spcPct val="107000"/>
              </a:lnSpc>
              <a:spcBef>
                <a:spcPts val="0"/>
              </a:spcBef>
              <a:spcAft>
                <a:spcPts val="0"/>
              </a:spcAft>
              <a:buNone/>
            </a:pPr>
            <a:endParaRPr lang="en-US" sz="3000" dirty="0">
              <a:ea typeface="Calibri" panose="020F0502020204030204" pitchFamily="34" charset="0"/>
              <a:cs typeface="Times New Roman" panose="02020603050405020304" pitchFamily="18" charset="0"/>
            </a:endParaRPr>
          </a:p>
          <a:p>
            <a:pPr marL="800100" lvl="4" indent="-342900">
              <a:lnSpc>
                <a:spcPct val="107000"/>
              </a:lnSpc>
              <a:spcBef>
                <a:spcPts val="0"/>
              </a:spcBef>
              <a:buFont typeface="Wingdings" pitchFamily="2" charset="2"/>
              <a:buChar char="v"/>
            </a:pPr>
            <a:r>
              <a:rPr lang="en-US" sz="3400" dirty="0">
                <a:ea typeface="Calibri" panose="020F0502020204030204" pitchFamily="34" charset="0"/>
                <a:cs typeface="Calibri" panose="020F0502020204030204" pitchFamily="34" charset="0"/>
              </a:rPr>
              <a:t>Signed on September 9, this bill provides paid sick leave to certain employees originally excluded from coverage by the federal Families First Coronavirus Response Act (FFCRA).</a:t>
            </a:r>
          </a:p>
          <a:p>
            <a:pPr marL="800100" lvl="4" indent="-342900">
              <a:lnSpc>
                <a:spcPct val="107000"/>
              </a:lnSpc>
              <a:spcBef>
                <a:spcPts val="0"/>
              </a:spcBef>
              <a:buFont typeface="Wingdings" pitchFamily="2" charset="2"/>
              <a:buChar char="v"/>
            </a:pPr>
            <a:endParaRPr lang="en-US" sz="3400" dirty="0">
              <a:ea typeface="Calibri" panose="020F0502020204030204" pitchFamily="34" charset="0"/>
              <a:cs typeface="Times New Roman" panose="02020603050405020304" pitchFamily="18" charset="0"/>
            </a:endParaRPr>
          </a:p>
          <a:p>
            <a:pPr marL="800100" lvl="4" indent="-342900">
              <a:lnSpc>
                <a:spcPct val="107000"/>
              </a:lnSpc>
              <a:spcBef>
                <a:spcPts val="0"/>
              </a:spcBef>
              <a:buFont typeface="Wingdings" pitchFamily="2" charset="2"/>
              <a:buChar char="v"/>
            </a:pPr>
            <a:r>
              <a:rPr lang="en-US" sz="3400" dirty="0">
                <a:ea typeface="Calibri" panose="020F0502020204030204" pitchFamily="34" charset="0"/>
                <a:cs typeface="Calibri" panose="020F0502020204030204" pitchFamily="34" charset="0"/>
              </a:rPr>
              <a:t>Most of the law does not apply to the public sector, however one provision does so explicitly: </a:t>
            </a:r>
          </a:p>
          <a:p>
            <a:pPr marL="457200" lvl="4" indent="0">
              <a:lnSpc>
                <a:spcPct val="107000"/>
              </a:lnSpc>
              <a:spcBef>
                <a:spcPts val="0"/>
              </a:spcBef>
              <a:buNone/>
            </a:pPr>
            <a:endParaRPr lang="en-US" sz="3400" dirty="0">
              <a:ea typeface="Calibri" panose="020F0502020204030204" pitchFamily="34" charset="0"/>
              <a:cs typeface="Calibri" panose="020F0502020204030204" pitchFamily="34" charset="0"/>
            </a:endParaRPr>
          </a:p>
          <a:p>
            <a:pPr marL="1139825" lvl="5" indent="0">
              <a:lnSpc>
                <a:spcPct val="107000"/>
              </a:lnSpc>
              <a:spcBef>
                <a:spcPts val="0"/>
              </a:spcBef>
              <a:buNone/>
            </a:pPr>
            <a:r>
              <a:rPr lang="en-US" sz="3400" b="1" dirty="0">
                <a:solidFill>
                  <a:schemeClr val="tx2"/>
                </a:solidFill>
                <a:latin typeface="Century Gothic" panose="020B0502020202020204" pitchFamily="34" charset="0"/>
                <a:ea typeface="Calibri" panose="020F0502020204030204" pitchFamily="34" charset="0"/>
                <a:cs typeface="Calibri" panose="020F0502020204030204" pitchFamily="34" charset="0"/>
              </a:rPr>
              <a:t>Labor Code section 248.1 </a:t>
            </a:r>
            <a:r>
              <a:rPr lang="en-US" sz="3400" dirty="0">
                <a:solidFill>
                  <a:schemeClr val="tx2"/>
                </a:solidFill>
                <a:latin typeface="Century Gothic" panose="020B0502020202020204" pitchFamily="34" charset="0"/>
                <a:ea typeface="Calibri" panose="020F0502020204030204" pitchFamily="34" charset="0"/>
                <a:cs typeface="Calibri" panose="020F0502020204030204" pitchFamily="34" charset="0"/>
              </a:rPr>
              <a:t>provides 80 hours of supplemental paid sick leave to “health care providers” and “emergency responders.”</a:t>
            </a:r>
          </a:p>
          <a:p>
            <a:pPr marL="1139825" lvl="5" indent="0">
              <a:lnSpc>
                <a:spcPct val="107000"/>
              </a:lnSpc>
              <a:spcBef>
                <a:spcPts val="0"/>
              </a:spcBef>
              <a:buNone/>
            </a:pPr>
            <a:endParaRPr lang="en-US" sz="3400" dirty="0">
              <a:ea typeface="Calibri" panose="020F0502020204030204" pitchFamily="34" charset="0"/>
              <a:cs typeface="Calibri" panose="020F0502020204030204" pitchFamily="34" charset="0"/>
            </a:endParaRPr>
          </a:p>
          <a:p>
            <a:pPr marL="800100" lvl="4" indent="-342900">
              <a:lnSpc>
                <a:spcPct val="107000"/>
              </a:lnSpc>
              <a:spcBef>
                <a:spcPts val="0"/>
              </a:spcBef>
              <a:buFont typeface="Wingdings" pitchFamily="2" charset="2"/>
              <a:buChar char="v"/>
            </a:pPr>
            <a:r>
              <a:rPr lang="en-US" sz="3400" b="1" dirty="0">
                <a:ea typeface="Calibri" panose="020F0502020204030204" pitchFamily="34" charset="0"/>
                <a:cs typeface="Calibri" panose="020F0502020204030204" pitchFamily="34" charset="0"/>
              </a:rPr>
              <a:t>Practice pointer: </a:t>
            </a:r>
            <a:r>
              <a:rPr lang="en-US" sz="3400" dirty="0">
                <a:ea typeface="Calibri" panose="020F0502020204030204" pitchFamily="34" charset="0"/>
                <a:cs typeface="Calibri" panose="020F0502020204030204" pitchFamily="34" charset="0"/>
              </a:rPr>
              <a:t>If you’re a public or private agency that exempted health care workers from the FFCRA you’ll want to take a look at the law’s requirements.</a:t>
            </a:r>
          </a:p>
          <a:p>
            <a:pPr marL="457200" lvl="4" indent="0">
              <a:lnSpc>
                <a:spcPct val="107000"/>
              </a:lnSpc>
              <a:spcBef>
                <a:spcPts val="0"/>
              </a:spcBef>
              <a:buNone/>
            </a:pPr>
            <a:endParaRPr lang="en-US" sz="2900" dirty="0">
              <a:ea typeface="Calibri" panose="020F0502020204030204" pitchFamily="34" charset="0"/>
              <a:cs typeface="Calibri" panose="020F0502020204030204" pitchFamily="34" charset="0"/>
            </a:endParaRPr>
          </a:p>
          <a:p>
            <a:pPr marL="457200" lvl="4" indent="0">
              <a:lnSpc>
                <a:spcPts val="1000"/>
              </a:lnSpc>
              <a:spcBef>
                <a:spcPts val="0"/>
              </a:spcBef>
              <a:buNone/>
            </a:pPr>
            <a:endParaRPr lang="en-US" sz="2000" dirty="0">
              <a:ea typeface="Calibri" panose="020F050202020403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78414CA9-CD4B-0943-9047-3E371D9C2611}"/>
              </a:ext>
            </a:extLst>
          </p:cNvPr>
          <p:cNvSpPr>
            <a:spLocks noGrp="1"/>
          </p:cNvSpPr>
          <p:nvPr>
            <p:ph type="sldNum" sz="quarter" idx="12"/>
          </p:nvPr>
        </p:nvSpPr>
        <p:spPr/>
        <p:txBody>
          <a:bodyPr/>
          <a:lstStyle/>
          <a:p>
            <a:fld id="{76EFBEE3-2A9E-304D-B391-B568C310982A}" type="slidenum">
              <a:rPr lang="en-US" smtClean="0"/>
              <a:pPr/>
              <a:t>7</a:t>
            </a:fld>
            <a:endParaRPr lang="en-US"/>
          </a:p>
        </p:txBody>
      </p:sp>
      <p:sp>
        <p:nvSpPr>
          <p:cNvPr id="5" name="Title 1">
            <a:extLst>
              <a:ext uri="{FF2B5EF4-FFF2-40B4-BE49-F238E27FC236}">
                <a16:creationId xmlns:a16="http://schemas.microsoft.com/office/drawing/2014/main" id="{FED58DB5-BA0E-EF45-88C0-A51BA1BCEE7B}"/>
              </a:ext>
            </a:extLst>
          </p:cNvPr>
          <p:cNvSpPr>
            <a:spLocks noGrp="1"/>
          </p:cNvSpPr>
          <p:nvPr>
            <p:ph type="title"/>
          </p:nvPr>
        </p:nvSpPr>
        <p:spPr>
          <a:xfrm>
            <a:off x="171965" y="204487"/>
            <a:ext cx="11504139" cy="598702"/>
          </a:xfrm>
        </p:spPr>
        <p:txBody>
          <a:bodyPr>
            <a:normAutofit/>
          </a:bodyPr>
          <a:lstStyle/>
          <a:p>
            <a:r>
              <a:rPr lang="en-US" sz="3600" b="1" dirty="0">
                <a:cs typeface="Calibri" panose="020F0502020204030204" pitchFamily="34" charset="0"/>
              </a:rPr>
              <a:t>PERB-RELATED LEGISLATION</a:t>
            </a:r>
          </a:p>
        </p:txBody>
      </p:sp>
    </p:spTree>
    <p:extLst>
      <p:ext uri="{BB962C8B-B14F-4D97-AF65-F5344CB8AC3E}">
        <p14:creationId xmlns:p14="http://schemas.microsoft.com/office/powerpoint/2010/main" val="14684338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48D9DDB-F373-0D44-B657-F539C6B0597E}"/>
              </a:ext>
            </a:extLst>
          </p:cNvPr>
          <p:cNvSpPr>
            <a:spLocks noGrp="1"/>
          </p:cNvSpPr>
          <p:nvPr>
            <p:ph idx="1"/>
          </p:nvPr>
        </p:nvSpPr>
        <p:spPr/>
        <p:txBody>
          <a:bodyPr>
            <a:normAutofit/>
          </a:bodyPr>
          <a:lstStyle/>
          <a:p>
            <a:pPr marL="119062" marR="0" lvl="2" indent="0">
              <a:lnSpc>
                <a:spcPct val="107000"/>
              </a:lnSpc>
              <a:spcBef>
                <a:spcPts val="0"/>
              </a:spcBef>
              <a:spcAft>
                <a:spcPts val="0"/>
              </a:spcAft>
              <a:buNone/>
            </a:pPr>
            <a:r>
              <a:rPr lang="en-US" sz="3000" b="1" dirty="0">
                <a:ea typeface="Calibri" panose="020F0502020204030204" pitchFamily="34" charset="0"/>
                <a:cs typeface="Calibri" panose="020F0502020204030204" pitchFamily="34" charset="0"/>
              </a:rPr>
              <a:t>AB 355</a:t>
            </a:r>
            <a:r>
              <a:rPr lang="en-US" sz="3000" dirty="0">
                <a:cs typeface="Times New Roman" panose="02020603050405020304" pitchFamily="18" charset="0"/>
              </a:rPr>
              <a:t>:</a:t>
            </a:r>
            <a:r>
              <a:rPr lang="en-US" sz="3000" b="1" dirty="0">
                <a:ea typeface="Calibri" panose="020F0502020204030204" pitchFamily="34" charset="0"/>
                <a:cs typeface="Calibri" panose="020F0502020204030204" pitchFamily="34" charset="0"/>
              </a:rPr>
              <a:t> Adds OCTA to PERB Jurisdiction. </a:t>
            </a:r>
          </a:p>
          <a:p>
            <a:pPr marL="119062" marR="0" lvl="2" indent="0">
              <a:lnSpc>
                <a:spcPct val="107000"/>
              </a:lnSpc>
              <a:spcBef>
                <a:spcPts val="0"/>
              </a:spcBef>
              <a:spcAft>
                <a:spcPts val="0"/>
              </a:spcAft>
              <a:buNone/>
            </a:pPr>
            <a:endParaRPr lang="en-US" sz="3000" dirty="0">
              <a:ea typeface="Calibri" panose="020F0502020204030204" pitchFamily="34" charset="0"/>
              <a:cs typeface="Times New Roman" panose="02020603050405020304" pitchFamily="18" charset="0"/>
            </a:endParaRPr>
          </a:p>
          <a:p>
            <a:pPr marL="914400" lvl="4" indent="-457200">
              <a:lnSpc>
                <a:spcPct val="107000"/>
              </a:lnSpc>
              <a:spcBef>
                <a:spcPts val="0"/>
              </a:spcBef>
              <a:buFont typeface="Wingdings" pitchFamily="2" charset="2"/>
              <a:buChar char="v"/>
            </a:pPr>
            <a:r>
              <a:rPr lang="en-US" sz="2600" dirty="0">
                <a:ea typeface="Calibri" panose="020F0502020204030204" pitchFamily="34" charset="0"/>
                <a:cs typeface="Calibri" panose="020F0502020204030204" pitchFamily="34" charset="0"/>
              </a:rPr>
              <a:t>Signed on October 2019, adds the Orange County Transportation Authority (OCTA) to PERB’s jurisdiction. </a:t>
            </a:r>
          </a:p>
          <a:p>
            <a:pPr marL="914400" lvl="4" indent="-457200">
              <a:lnSpc>
                <a:spcPct val="107000"/>
              </a:lnSpc>
              <a:spcBef>
                <a:spcPts val="0"/>
              </a:spcBef>
              <a:buFont typeface="Wingdings" pitchFamily="2" charset="2"/>
              <a:buChar char="v"/>
            </a:pPr>
            <a:endParaRPr lang="en-US" sz="2600" dirty="0">
              <a:ea typeface="Calibri" panose="020F0502020204030204" pitchFamily="34" charset="0"/>
              <a:cs typeface="Calibri" panose="020F0502020204030204" pitchFamily="34" charset="0"/>
            </a:endParaRPr>
          </a:p>
          <a:p>
            <a:pPr marL="914400" lvl="4" indent="-457200">
              <a:lnSpc>
                <a:spcPct val="107000"/>
              </a:lnSpc>
              <a:spcBef>
                <a:spcPts val="0"/>
              </a:spcBef>
              <a:buFont typeface="Wingdings" pitchFamily="2" charset="2"/>
              <a:buChar char="v"/>
            </a:pPr>
            <a:r>
              <a:rPr lang="en-GB" sz="2600" dirty="0">
                <a:ea typeface="Calibri" panose="020F0502020204030204" pitchFamily="34" charset="0"/>
                <a:cs typeface="Times New Roman" panose="02020603050405020304" pitchFamily="18" charset="0"/>
              </a:rPr>
              <a:t>Employers and employees of the Orange County Transportation Authority are now required to adjudicate complaints of </a:t>
            </a:r>
            <a:r>
              <a:rPr lang="en-GB" sz="2600" dirty="0" err="1">
                <a:ea typeface="Calibri" panose="020F0502020204030204" pitchFamily="34" charset="0"/>
                <a:cs typeface="Times New Roman" panose="02020603050405020304" pitchFamily="18" charset="0"/>
              </a:rPr>
              <a:t>labor</a:t>
            </a:r>
            <a:r>
              <a:rPr lang="en-GB" sz="2600" dirty="0">
                <a:ea typeface="Calibri" panose="020F0502020204030204" pitchFamily="34" charset="0"/>
                <a:cs typeface="Times New Roman" panose="02020603050405020304" pitchFamily="18" charset="0"/>
              </a:rPr>
              <a:t> violations before PERB. </a:t>
            </a:r>
          </a:p>
          <a:p>
            <a:pPr marL="914400" lvl="4" indent="-457200">
              <a:lnSpc>
                <a:spcPct val="107000"/>
              </a:lnSpc>
              <a:spcBef>
                <a:spcPts val="0"/>
              </a:spcBef>
              <a:buFont typeface="Wingdings" pitchFamily="2" charset="2"/>
              <a:buChar char="v"/>
            </a:pPr>
            <a:endParaRPr lang="en-GB" sz="2600" dirty="0">
              <a:ea typeface="Calibri" panose="020F0502020204030204" pitchFamily="34" charset="0"/>
              <a:cs typeface="Times New Roman" panose="02020603050405020304" pitchFamily="18" charset="0"/>
            </a:endParaRPr>
          </a:p>
          <a:p>
            <a:pPr marL="914400" lvl="4" indent="-457200">
              <a:lnSpc>
                <a:spcPct val="107000"/>
              </a:lnSpc>
              <a:spcBef>
                <a:spcPts val="0"/>
              </a:spcBef>
              <a:buFont typeface="Wingdings" pitchFamily="2" charset="2"/>
              <a:buChar char="v"/>
            </a:pPr>
            <a:r>
              <a:rPr lang="it-IT" sz="2600" dirty="0">
                <a:ea typeface="Calibri" panose="020F0502020204030204" pitchFamily="34" charset="0"/>
                <a:cs typeface="Times New Roman" panose="02020603050405020304" pitchFamily="18" charset="0"/>
              </a:rPr>
              <a:t>Cal. Pub. Util. Code §§ 40122.1, 40122.2</a:t>
            </a:r>
            <a:endParaRPr lang="en-GB" sz="2600" dirty="0">
              <a:ea typeface="Calibri" panose="020F050202020403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9AC01192-541D-1B4D-93C8-B53DCF717373}"/>
              </a:ext>
            </a:extLst>
          </p:cNvPr>
          <p:cNvSpPr>
            <a:spLocks noGrp="1"/>
          </p:cNvSpPr>
          <p:nvPr>
            <p:ph type="sldNum" sz="quarter" idx="12"/>
          </p:nvPr>
        </p:nvSpPr>
        <p:spPr/>
        <p:txBody>
          <a:bodyPr/>
          <a:lstStyle/>
          <a:p>
            <a:fld id="{76EFBEE3-2A9E-304D-B391-B568C310982A}" type="slidenum">
              <a:rPr lang="en-US" smtClean="0"/>
              <a:pPr/>
              <a:t>8</a:t>
            </a:fld>
            <a:endParaRPr lang="en-US"/>
          </a:p>
        </p:txBody>
      </p:sp>
      <p:sp>
        <p:nvSpPr>
          <p:cNvPr id="5" name="Title 1">
            <a:extLst>
              <a:ext uri="{FF2B5EF4-FFF2-40B4-BE49-F238E27FC236}">
                <a16:creationId xmlns:a16="http://schemas.microsoft.com/office/drawing/2014/main" id="{31C5FC5C-4011-9B40-A65F-077C4552766B}"/>
              </a:ext>
            </a:extLst>
          </p:cNvPr>
          <p:cNvSpPr>
            <a:spLocks noGrp="1"/>
          </p:cNvSpPr>
          <p:nvPr>
            <p:ph type="title"/>
          </p:nvPr>
        </p:nvSpPr>
        <p:spPr>
          <a:xfrm>
            <a:off x="171965" y="204487"/>
            <a:ext cx="11504139" cy="598702"/>
          </a:xfrm>
        </p:spPr>
        <p:txBody>
          <a:bodyPr>
            <a:normAutofit/>
          </a:bodyPr>
          <a:lstStyle/>
          <a:p>
            <a:r>
              <a:rPr lang="en-US" sz="3600" b="1" dirty="0">
                <a:cs typeface="Calibri" panose="020F0502020204030204" pitchFamily="34" charset="0"/>
              </a:rPr>
              <a:t>PERB-RELATED LEGISLATION</a:t>
            </a:r>
          </a:p>
        </p:txBody>
      </p:sp>
    </p:spTree>
    <p:extLst>
      <p:ext uri="{BB962C8B-B14F-4D97-AF65-F5344CB8AC3E}">
        <p14:creationId xmlns:p14="http://schemas.microsoft.com/office/powerpoint/2010/main" val="21235076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D2C981-8D2D-5542-B255-573A6CFCD206}"/>
              </a:ext>
            </a:extLst>
          </p:cNvPr>
          <p:cNvSpPr>
            <a:spLocks noGrp="1"/>
          </p:cNvSpPr>
          <p:nvPr>
            <p:ph type="title"/>
          </p:nvPr>
        </p:nvSpPr>
        <p:spPr>
          <a:xfrm>
            <a:off x="2446638" y="256891"/>
            <a:ext cx="9401432" cy="598702"/>
          </a:xfrm>
        </p:spPr>
        <p:txBody>
          <a:bodyPr>
            <a:noAutofit/>
          </a:bodyPr>
          <a:lstStyle/>
          <a:p>
            <a:pPr marR="0" lvl="0">
              <a:lnSpc>
                <a:spcPct val="107000"/>
              </a:lnSpc>
              <a:spcBef>
                <a:spcPts val="0"/>
              </a:spcBef>
              <a:spcAft>
                <a:spcPts val="800"/>
              </a:spcAft>
            </a:pPr>
            <a:r>
              <a:rPr lang="en-US" sz="4000" b="1" dirty="0">
                <a:effectLst/>
                <a:ea typeface="Calibri" panose="020F0502020204030204" pitchFamily="34" charset="0"/>
                <a:cs typeface="Calibri" panose="020F0502020204030204" pitchFamily="34" charset="0"/>
              </a:rPr>
              <a:t>SUMMARY OF PERB ACTIVITY</a:t>
            </a:r>
            <a:endParaRPr lang="en-US" sz="4000" dirty="0">
              <a:effectLst/>
              <a:ea typeface="Calibri" panose="020F0502020204030204" pitchFamily="34"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14FC472B-6047-C446-895B-6D63DB7804EE}"/>
              </a:ext>
            </a:extLst>
          </p:cNvPr>
          <p:cNvSpPr>
            <a:spLocks noGrp="1"/>
          </p:cNvSpPr>
          <p:nvPr>
            <p:ph idx="1"/>
          </p:nvPr>
        </p:nvSpPr>
        <p:spPr>
          <a:xfrm>
            <a:off x="2536371" y="1015852"/>
            <a:ext cx="8828315" cy="5064855"/>
          </a:xfrm>
        </p:spPr>
        <p:txBody>
          <a:bodyPr>
            <a:normAutofit fontScale="92500" lnSpcReduction="10000"/>
          </a:bodyPr>
          <a:lstStyle/>
          <a:p>
            <a:pPr marL="457200" indent="-457200">
              <a:lnSpc>
                <a:spcPct val="107000"/>
              </a:lnSpc>
              <a:spcBef>
                <a:spcPts val="0"/>
              </a:spcBef>
              <a:buFont typeface="Wingdings" panose="05000000000000000000" pitchFamily="2" charset="2"/>
              <a:buChar char="v"/>
            </a:pPr>
            <a:r>
              <a:rPr lang="en-GB" dirty="0">
                <a:cs typeface="Calibri" panose="020F0502020204030204" pitchFamily="34" charset="0"/>
              </a:rPr>
              <a:t>PERB’s fiscal year ended on June 30. </a:t>
            </a:r>
          </a:p>
          <a:p>
            <a:pPr marL="457200" indent="-457200">
              <a:lnSpc>
                <a:spcPct val="107000"/>
              </a:lnSpc>
              <a:spcBef>
                <a:spcPts val="0"/>
              </a:spcBef>
              <a:buFont typeface="Wingdings" panose="05000000000000000000" pitchFamily="2" charset="2"/>
              <a:buChar char="v"/>
            </a:pPr>
            <a:endParaRPr lang="en-GB" dirty="0">
              <a:cs typeface="Calibri" panose="020F0502020204030204" pitchFamily="34" charset="0"/>
            </a:endParaRPr>
          </a:p>
          <a:p>
            <a:pPr marL="457200" indent="-457200">
              <a:lnSpc>
                <a:spcPct val="107000"/>
              </a:lnSpc>
              <a:spcBef>
                <a:spcPts val="0"/>
              </a:spcBef>
              <a:buFont typeface="Wingdings" panose="05000000000000000000" pitchFamily="2" charset="2"/>
              <a:buChar char="v"/>
            </a:pPr>
            <a:r>
              <a:rPr lang="en-GB" dirty="0">
                <a:cs typeface="Calibri" panose="020F0502020204030204" pitchFamily="34" charset="0"/>
              </a:rPr>
              <a:t>PERB issued 101 decisions which was the most decisions issued since fiscal year 2004-05.</a:t>
            </a:r>
          </a:p>
          <a:p>
            <a:pPr marL="457200" indent="-457200">
              <a:lnSpc>
                <a:spcPct val="107000"/>
              </a:lnSpc>
              <a:spcBef>
                <a:spcPts val="0"/>
              </a:spcBef>
              <a:buFont typeface="Wingdings" panose="05000000000000000000" pitchFamily="2" charset="2"/>
              <a:buChar char="v"/>
            </a:pPr>
            <a:endParaRPr lang="en-GB" dirty="0">
              <a:cs typeface="Calibri" panose="020F0502020204030204" pitchFamily="34" charset="0"/>
            </a:endParaRPr>
          </a:p>
          <a:p>
            <a:pPr lvl="1">
              <a:lnSpc>
                <a:spcPct val="107000"/>
              </a:lnSpc>
              <a:spcBef>
                <a:spcPts val="0"/>
              </a:spcBef>
            </a:pPr>
            <a:r>
              <a:rPr lang="en-GB" dirty="0">
                <a:cs typeface="Calibri" panose="020F0502020204030204" pitchFamily="34" charset="0"/>
              </a:rPr>
              <a:t>The prior year PERB issued 92 decisions. That’s an increase of 9.8%. </a:t>
            </a:r>
          </a:p>
          <a:p>
            <a:pPr marL="457200" lvl="1" indent="0">
              <a:lnSpc>
                <a:spcPct val="107000"/>
              </a:lnSpc>
              <a:spcBef>
                <a:spcPts val="0"/>
              </a:spcBef>
              <a:buNone/>
            </a:pPr>
            <a:endParaRPr lang="en-GB" dirty="0">
              <a:cs typeface="Calibri" panose="020F0502020204030204" pitchFamily="34" charset="0"/>
            </a:endParaRPr>
          </a:p>
          <a:p>
            <a:pPr lvl="1">
              <a:lnSpc>
                <a:spcPct val="107000"/>
              </a:lnSpc>
              <a:spcBef>
                <a:spcPts val="0"/>
              </a:spcBef>
            </a:pPr>
            <a:r>
              <a:rPr lang="en-GB" dirty="0">
                <a:cs typeface="Calibri" panose="020F0502020204030204" pitchFamily="34" charset="0"/>
              </a:rPr>
              <a:t>Presently PERB’s docket is down to 20 cases; that compares to 45 cases pending on the Board’s docket around this time last year. </a:t>
            </a:r>
          </a:p>
          <a:p>
            <a:pPr marL="457200" lvl="1" indent="0">
              <a:lnSpc>
                <a:spcPct val="107000"/>
              </a:lnSpc>
              <a:spcBef>
                <a:spcPts val="0"/>
              </a:spcBef>
              <a:buNone/>
            </a:pPr>
            <a:endParaRPr lang="en-GB" dirty="0">
              <a:cs typeface="Calibri" panose="020F0502020204030204" pitchFamily="34" charset="0"/>
            </a:endParaRPr>
          </a:p>
          <a:p>
            <a:pPr lvl="1">
              <a:lnSpc>
                <a:spcPct val="107000"/>
              </a:lnSpc>
              <a:spcBef>
                <a:spcPts val="0"/>
              </a:spcBef>
            </a:pPr>
            <a:r>
              <a:rPr lang="en-GB" dirty="0">
                <a:cs typeface="Calibri" panose="020F0502020204030204" pitchFamily="34" charset="0"/>
              </a:rPr>
              <a:t>The reduction in the Board’s docket to 20 cases is likely a PERB record.</a:t>
            </a:r>
          </a:p>
          <a:p>
            <a:pPr marL="914400" marR="0" lvl="1" indent="-457200">
              <a:lnSpc>
                <a:spcPct val="107000"/>
              </a:lnSpc>
              <a:spcBef>
                <a:spcPts val="0"/>
              </a:spcBef>
              <a:spcAft>
                <a:spcPts val="0"/>
              </a:spcAft>
              <a:buFont typeface="Wingdings" panose="05000000000000000000" pitchFamily="2" charset="2"/>
              <a:buChar char="v"/>
            </a:pPr>
            <a:endParaRPr lang="en-US" sz="2400" dirty="0">
              <a:effectLst/>
              <a:ea typeface="Calibri" panose="020F0502020204030204" pitchFamily="34" charset="0"/>
              <a:cs typeface="Times New Roman" panose="02020603050405020304" pitchFamily="18" charset="0"/>
            </a:endParaRPr>
          </a:p>
          <a:p>
            <a:endParaRPr lang="en-US" dirty="0"/>
          </a:p>
        </p:txBody>
      </p:sp>
      <p:sp>
        <p:nvSpPr>
          <p:cNvPr id="4" name="Slide Number Placeholder 3">
            <a:extLst>
              <a:ext uri="{FF2B5EF4-FFF2-40B4-BE49-F238E27FC236}">
                <a16:creationId xmlns:a16="http://schemas.microsoft.com/office/drawing/2014/main" id="{B7086732-70D0-7745-9AD2-7A47C5D9F7A7}"/>
              </a:ext>
            </a:extLst>
          </p:cNvPr>
          <p:cNvSpPr>
            <a:spLocks noGrp="1"/>
          </p:cNvSpPr>
          <p:nvPr>
            <p:ph type="sldNum" sz="quarter" idx="12"/>
          </p:nvPr>
        </p:nvSpPr>
        <p:spPr/>
        <p:txBody>
          <a:bodyPr/>
          <a:lstStyle/>
          <a:p>
            <a:fld id="{76EFBEE3-2A9E-304D-B391-B568C310982A}" type="slidenum">
              <a:rPr lang="en-US" smtClean="0"/>
              <a:pPr/>
              <a:t>9</a:t>
            </a:fld>
            <a:endParaRPr lang="en-US"/>
          </a:p>
        </p:txBody>
      </p:sp>
    </p:spTree>
    <p:extLst>
      <p:ext uri="{BB962C8B-B14F-4D97-AF65-F5344CB8AC3E}">
        <p14:creationId xmlns:p14="http://schemas.microsoft.com/office/powerpoint/2010/main" val="1780144602"/>
      </p:ext>
    </p:extLst>
  </p:cSld>
  <p:clrMapOvr>
    <a:masterClrMapping/>
  </p:clrMapOvr>
</p:sld>
</file>

<file path=ppt/theme/theme1.xml><?xml version="1.0" encoding="utf-8"?>
<a:theme xmlns:a="http://schemas.openxmlformats.org/drawingml/2006/main" name="Office Theme">
  <a:themeElements>
    <a:clrScheme name="RPLG">
      <a:dk1>
        <a:srgbClr val="0053A6"/>
      </a:dk1>
      <a:lt1>
        <a:srgbClr val="FFFFFF"/>
      </a:lt1>
      <a:dk2>
        <a:srgbClr val="000000"/>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F03A011542EF9343BA963E14889F118F" ma:contentTypeVersion="4" ma:contentTypeDescription="Create a new document." ma:contentTypeScope="" ma:versionID="297a9a049dc79770a3a88af24ece9f7a">
  <xsd:schema xmlns:xsd="http://www.w3.org/2001/XMLSchema" xmlns:xs="http://www.w3.org/2001/XMLSchema" xmlns:p="http://schemas.microsoft.com/office/2006/metadata/properties" xmlns:ns3="f79a3446-b39e-46d5-a691-9005bc42a59f" targetNamespace="http://schemas.microsoft.com/office/2006/metadata/properties" ma:root="true" ma:fieldsID="2caf0a23b9803fca24aea3b178938d26" ns3:_="">
    <xsd:import namespace="f79a3446-b39e-46d5-a691-9005bc42a59f"/>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79a3446-b39e-46d5-a691-9005bc42a59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5BE7E3C-1095-404B-AEB3-3CCACC419D0D}">
  <ds:schemaRefs>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f79a3446-b39e-46d5-a691-9005bc42a59f"/>
    <ds:schemaRef ds:uri="http://www.w3.org/XML/1998/namespace"/>
  </ds:schemaRefs>
</ds:datastoreItem>
</file>

<file path=customXml/itemProps2.xml><?xml version="1.0" encoding="utf-8"?>
<ds:datastoreItem xmlns:ds="http://schemas.openxmlformats.org/officeDocument/2006/customXml" ds:itemID="{383DBE05-EAFB-4354-B331-D125FC8130B1}">
  <ds:schemaRefs>
    <ds:schemaRef ds:uri="http://schemas.microsoft.com/sharepoint/v3/contenttype/forms"/>
  </ds:schemaRefs>
</ds:datastoreItem>
</file>

<file path=customXml/itemProps3.xml><?xml version="1.0" encoding="utf-8"?>
<ds:datastoreItem xmlns:ds="http://schemas.openxmlformats.org/officeDocument/2006/customXml" ds:itemID="{633E3445-72E4-4523-AB32-0760D63A2F4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79a3446-b39e-46d5-a691-9005bc42a59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13011</TotalTime>
  <Words>7972</Words>
  <Application>Microsoft Office PowerPoint</Application>
  <PresentationFormat>Widescreen</PresentationFormat>
  <Paragraphs>678</Paragraphs>
  <Slides>55</Slides>
  <Notes>47</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55</vt:i4>
      </vt:variant>
    </vt:vector>
  </HeadingPairs>
  <TitlesOfParts>
    <vt:vector size="62" baseType="lpstr">
      <vt:lpstr>Arial</vt:lpstr>
      <vt:lpstr>Calibri</vt:lpstr>
      <vt:lpstr>Century Gothic</vt:lpstr>
      <vt:lpstr>Courier New</vt:lpstr>
      <vt:lpstr>Source Sans Pro</vt:lpstr>
      <vt:lpstr>Wingdings</vt:lpstr>
      <vt:lpstr>Office Theme</vt:lpstr>
      <vt:lpstr>PERB Update 2020</vt:lpstr>
      <vt:lpstr>PRESENTATION SUMMARY</vt:lpstr>
      <vt:lpstr>INTRODUCTION TO THE CALIFORNIA PUBLIC EMPLOYMENT RELATIONS BOARD</vt:lpstr>
      <vt:lpstr>PowerPoint Presentation</vt:lpstr>
      <vt:lpstr>PERB LAUNCHES AN ELECTRONIC FILING SYSTEM</vt:lpstr>
      <vt:lpstr>PERB-RELATED LEGISLATION</vt:lpstr>
      <vt:lpstr>PERB-RELATED LEGISLATION</vt:lpstr>
      <vt:lpstr>PERB-RELATED LEGISLATION</vt:lpstr>
      <vt:lpstr>SUMMARY OF PERB ACTIVITY</vt:lpstr>
      <vt:lpstr>DECISION BREAKDOWN</vt:lpstr>
      <vt:lpstr>DECISION BREAKDOWN</vt:lpstr>
      <vt:lpstr>DECISION BREAKDOWN</vt:lpstr>
      <vt:lpstr>CONCURRENCE &amp; DISSENT</vt:lpstr>
      <vt:lpstr>EVIDENCE OF PRO-UNION TILT</vt:lpstr>
      <vt:lpstr>EVIDENCE OF PRO-UNION TILT</vt:lpstr>
      <vt:lpstr>KEY DECISIONS CHALLENGED IN  THE COURTS OF APPEAL</vt:lpstr>
      <vt:lpstr>EMPLOYER MUST PAY EMPLOYEES BACK FOR VACATION HOURS THEY WERE  FORCED TO TAKE AS A RESULT OF UNILATERAL CHANGE TO ACCRUAL POLICY</vt:lpstr>
      <vt:lpstr>EMPLOYER MUST PAY EMPLOYEES BACK FOR VACATION HOURS THEY WERE  FORCED TO TAKE AS A RESULT OF UNILATERAL CHANGE TO ACCRUAL POLICY</vt:lpstr>
      <vt:lpstr>OBLIGATION TO BARGAIN OVER SUBCONTRACTING</vt:lpstr>
      <vt:lpstr>OBLIGATION TO BARGAIN OVER SUBCONTRACTING</vt:lpstr>
      <vt:lpstr>DISCHARGE WITHOUT PROGRESSIVE DICISPLINE IS RETALIATION</vt:lpstr>
      <vt:lpstr>DISCHARGE WITHOUT PROGRESSIVE DICISPLINE IS RETALIATION</vt:lpstr>
      <vt:lpstr>CHARTER MUST BE INTERPRETED IN MANNER THAT SUPPORTS GOOD FAITH NEGOTIATIONS</vt:lpstr>
      <vt:lpstr>CHARTER MUST BE INTERPRETED IN MANNER THAT SUPPORTS GOOD FAITH NEGOTIATIONS</vt:lpstr>
      <vt:lpstr>PowerPoint Presentation</vt:lpstr>
      <vt:lpstr>SURFACE BARGAINING VIOLATES MMBA</vt:lpstr>
      <vt:lpstr>SURFACE BARGAINING VIOLATES MMBA</vt:lpstr>
      <vt:lpstr>SURFACE BARGAINING VIOLATES MMBA</vt:lpstr>
      <vt:lpstr>PERB CLAIMS JURISDICTION OVER PEACE OFFICERS</vt:lpstr>
      <vt:lpstr>PERB CLAIMS JURISDICTION OVER PEACE OFFICERS</vt:lpstr>
      <vt:lpstr>PERB CLAIMS JURISDICTION OVER PEACE OFFICERS</vt:lpstr>
      <vt:lpstr>PERB CLAIMS JURISDICTION OVER PEACE OFFICERS</vt:lpstr>
      <vt:lpstr>PERB CLAIMS JURISDICTION OVER PEACE OFFICERS</vt:lpstr>
      <vt:lpstr>DECISION TO OPEN RECRUITMENT TO OUTSIDE CANDIDATES IS SUBJECT TO BARGAINING </vt:lpstr>
      <vt:lpstr>DECISION TO OPEN RECRUITMENT TO OUTSIDE CANDIDATES IS SUBJECT TO BARGAINING </vt:lpstr>
      <vt:lpstr>UNILATERAL CHANGE TO OVERTIME POLICY IS ULP</vt:lpstr>
      <vt:lpstr>UNILATERAL CHANGE TO OVERTIME POLICY IS ULP</vt:lpstr>
      <vt:lpstr>UNILATERAL CHANGE TO OVERTIME POLICY IS ULP</vt:lpstr>
      <vt:lpstr>PROHIBITION AGAINST UNION INSIGNIA ON HARDHATS VIOLATES MMBA </vt:lpstr>
      <vt:lpstr>PROHIBITION AGAINST UNION INSIGNIA ON HARDHATS VIOLATES MMBA </vt:lpstr>
      <vt:lpstr>REDACTION OF INFORMATION IN INVESTIGATION REPORT WITHOUT M&amp;C IS ULP</vt:lpstr>
      <vt:lpstr>REDACTION OF INFORMATION IN INVESTIGATION REPORT WITHOUT M&amp;C IS ULP</vt:lpstr>
      <vt:lpstr>REDACTION OF INFORMATION IN INVESTIGATION REPORT WITHOUT M&amp;C IS ULP</vt:lpstr>
      <vt:lpstr>REDACTION OF INFORMATION IN INVESTIGATION REPORT WITHOUT M&amp;C IS ULP</vt:lpstr>
      <vt:lpstr>CONTINUING VIOLATION DOCTRINE</vt:lpstr>
      <vt:lpstr>CONTINUING VIOLATION DOCTRINE</vt:lpstr>
      <vt:lpstr>CONTINUING VIOLATION DOCTRINE</vt:lpstr>
      <vt:lpstr>PERB APPROVES WITHDRAWAL OF ULP CLAIM AND VACATES ALJ'S RULING</vt:lpstr>
      <vt:lpstr>PERB APPROVES WITHDRAWAL OF ULP CLAIM AND VACATES ALJ'S RULING</vt:lpstr>
      <vt:lpstr>PERB CLARIFIES MARYSVILLE WAIVER DEFENSE</vt:lpstr>
      <vt:lpstr>PERB CLARIFIES MARYSVILLE WAIVER DEFENSE</vt:lpstr>
      <vt:lpstr>PERB CLARIFIES MARYSVILLE WAIVER DEFENSE</vt:lpstr>
      <vt:lpstr>PERB CLARIFIES MARYSVILLE WAIVER DEFENSE</vt:lpstr>
      <vt:lpstr>PowerPoint Presentation</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Melanie James</dc:creator>
  <cp:lastModifiedBy>Anastasia Bondarchuk</cp:lastModifiedBy>
  <cp:revision>95</cp:revision>
  <dcterms:created xsi:type="dcterms:W3CDTF">2019-05-10T19:21:37Z</dcterms:created>
  <dcterms:modified xsi:type="dcterms:W3CDTF">2020-10-22T15:36:04Z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0x010100F03A011542EF9343BA963E14889F118F</vt:lpwstr>
  </property>
</Properties>
</file>