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341" r:id="rId3"/>
    <p:sldId id="274" r:id="rId4"/>
    <p:sldId id="270" r:id="rId5"/>
    <p:sldId id="285" r:id="rId6"/>
    <p:sldId id="291" r:id="rId7"/>
    <p:sldId id="292" r:id="rId8"/>
    <p:sldId id="293" r:id="rId9"/>
    <p:sldId id="296" r:id="rId10"/>
    <p:sldId id="297" r:id="rId11"/>
    <p:sldId id="300" r:id="rId12"/>
    <p:sldId id="301" r:id="rId13"/>
    <p:sldId id="318" r:id="rId14"/>
    <p:sldId id="319" r:id="rId15"/>
    <p:sldId id="321" r:id="rId16"/>
    <p:sldId id="337" r:id="rId17"/>
    <p:sldId id="329" r:id="rId18"/>
    <p:sldId id="330" r:id="rId19"/>
    <p:sldId id="331" r:id="rId20"/>
    <p:sldId id="340" r:id="rId21"/>
    <p:sldId id="332" r:id="rId22"/>
    <p:sldId id="333" r:id="rId23"/>
    <p:sldId id="339" r:id="rId24"/>
    <p:sldId id="334" r:id="rId25"/>
    <p:sldId id="338" r:id="rId26"/>
    <p:sldId id="327" r:id="rId27"/>
    <p:sldId id="2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7"/>
    <p:restoredTop sz="94436"/>
  </p:normalViewPr>
  <p:slideViewPr>
    <p:cSldViewPr snapToGrid="0" snapToObjects="1">
      <p:cViewPr varScale="1">
        <p:scale>
          <a:sx n="114" d="100"/>
          <a:sy n="114" d="100"/>
        </p:scale>
        <p:origin x="2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4FD2D-5A19-CD4D-819F-5466330BA31B}" type="datetimeFigureOut">
              <a:rPr lang="en-US" smtClean="0"/>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639BD-53A4-B547-A66B-15231F6D23C2}" type="slidenum">
              <a:rPr lang="en-US" smtClean="0"/>
              <a:t>‹#›</a:t>
            </a:fld>
            <a:endParaRPr lang="en-US"/>
          </a:p>
        </p:txBody>
      </p:sp>
    </p:spTree>
    <p:extLst>
      <p:ext uri="{BB962C8B-B14F-4D97-AF65-F5344CB8AC3E}">
        <p14:creationId xmlns:p14="http://schemas.microsoft.com/office/powerpoint/2010/main" val="1443695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639BD-53A4-B547-A66B-15231F6D23C2}" type="slidenum">
              <a:rPr lang="en-US" smtClean="0"/>
              <a:t>1</a:t>
            </a:fld>
            <a:endParaRPr lang="en-US"/>
          </a:p>
        </p:txBody>
      </p:sp>
    </p:spTree>
    <p:extLst>
      <p:ext uri="{BB962C8B-B14F-4D97-AF65-F5344CB8AC3E}">
        <p14:creationId xmlns:p14="http://schemas.microsoft.com/office/powerpoint/2010/main" val="3459220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6639BD-53A4-B547-A66B-15231F6D23C2}" type="slidenum">
              <a:rPr lang="en-US" smtClean="0"/>
              <a:t>11</a:t>
            </a:fld>
            <a:endParaRPr lang="en-US"/>
          </a:p>
        </p:txBody>
      </p:sp>
    </p:spTree>
    <p:extLst>
      <p:ext uri="{BB962C8B-B14F-4D97-AF65-F5344CB8AC3E}">
        <p14:creationId xmlns:p14="http://schemas.microsoft.com/office/powerpoint/2010/main" val="762178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639BD-53A4-B547-A66B-15231F6D23C2}" type="slidenum">
              <a:rPr lang="en-US" smtClean="0"/>
              <a:t>12</a:t>
            </a:fld>
            <a:endParaRPr lang="en-US"/>
          </a:p>
        </p:txBody>
      </p:sp>
    </p:spTree>
    <p:extLst>
      <p:ext uri="{BB962C8B-B14F-4D97-AF65-F5344CB8AC3E}">
        <p14:creationId xmlns:p14="http://schemas.microsoft.com/office/powerpoint/2010/main" val="3604274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639BD-53A4-B547-A66B-15231F6D23C2}" type="slidenum">
              <a:rPr lang="en-US" smtClean="0"/>
              <a:t>13</a:t>
            </a:fld>
            <a:endParaRPr lang="en-US"/>
          </a:p>
        </p:txBody>
      </p:sp>
    </p:spTree>
    <p:extLst>
      <p:ext uri="{BB962C8B-B14F-4D97-AF65-F5344CB8AC3E}">
        <p14:creationId xmlns:p14="http://schemas.microsoft.com/office/powerpoint/2010/main" val="1544636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639BD-53A4-B547-A66B-15231F6D23C2}" type="slidenum">
              <a:rPr lang="en-US" smtClean="0"/>
              <a:t>14</a:t>
            </a:fld>
            <a:endParaRPr lang="en-US"/>
          </a:p>
        </p:txBody>
      </p:sp>
    </p:spTree>
    <p:extLst>
      <p:ext uri="{BB962C8B-B14F-4D97-AF65-F5344CB8AC3E}">
        <p14:creationId xmlns:p14="http://schemas.microsoft.com/office/powerpoint/2010/main" val="2791795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639BD-53A4-B547-A66B-15231F6D23C2}" type="slidenum">
              <a:rPr lang="en-US" smtClean="0"/>
              <a:t>15</a:t>
            </a:fld>
            <a:endParaRPr lang="en-US"/>
          </a:p>
        </p:txBody>
      </p:sp>
    </p:spTree>
    <p:extLst>
      <p:ext uri="{BB962C8B-B14F-4D97-AF65-F5344CB8AC3E}">
        <p14:creationId xmlns:p14="http://schemas.microsoft.com/office/powerpoint/2010/main" val="624656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639BD-53A4-B547-A66B-15231F6D23C2}" type="slidenum">
              <a:rPr lang="en-US" smtClean="0"/>
              <a:t>16</a:t>
            </a:fld>
            <a:endParaRPr lang="en-US"/>
          </a:p>
        </p:txBody>
      </p:sp>
    </p:spTree>
    <p:extLst>
      <p:ext uri="{BB962C8B-B14F-4D97-AF65-F5344CB8AC3E}">
        <p14:creationId xmlns:p14="http://schemas.microsoft.com/office/powerpoint/2010/main" val="635448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639BD-53A4-B547-A66B-15231F6D23C2}" type="slidenum">
              <a:rPr lang="en-US" smtClean="0"/>
              <a:t>26</a:t>
            </a:fld>
            <a:endParaRPr lang="en-US"/>
          </a:p>
        </p:txBody>
      </p:sp>
    </p:spTree>
    <p:extLst>
      <p:ext uri="{BB962C8B-B14F-4D97-AF65-F5344CB8AC3E}">
        <p14:creationId xmlns:p14="http://schemas.microsoft.com/office/powerpoint/2010/main" val="2660275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639BD-53A4-B547-A66B-15231F6D23C2}" type="slidenum">
              <a:rPr lang="en-US" smtClean="0"/>
              <a:t>27</a:t>
            </a:fld>
            <a:endParaRPr lang="en-US"/>
          </a:p>
        </p:txBody>
      </p:sp>
    </p:spTree>
    <p:extLst>
      <p:ext uri="{BB962C8B-B14F-4D97-AF65-F5344CB8AC3E}">
        <p14:creationId xmlns:p14="http://schemas.microsoft.com/office/powerpoint/2010/main" val="354893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639BD-53A4-B547-A66B-15231F6D23C2}" type="slidenum">
              <a:rPr lang="en-US" smtClean="0"/>
              <a:t>3</a:t>
            </a:fld>
            <a:endParaRPr lang="en-US"/>
          </a:p>
        </p:txBody>
      </p:sp>
    </p:spTree>
    <p:extLst>
      <p:ext uri="{BB962C8B-B14F-4D97-AF65-F5344CB8AC3E}">
        <p14:creationId xmlns:p14="http://schemas.microsoft.com/office/powerpoint/2010/main" val="244445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639BD-53A4-B547-A66B-15231F6D23C2}" type="slidenum">
              <a:rPr lang="en-US" smtClean="0"/>
              <a:t>4</a:t>
            </a:fld>
            <a:endParaRPr lang="en-US"/>
          </a:p>
        </p:txBody>
      </p:sp>
    </p:spTree>
    <p:extLst>
      <p:ext uri="{BB962C8B-B14F-4D97-AF65-F5344CB8AC3E}">
        <p14:creationId xmlns:p14="http://schemas.microsoft.com/office/powerpoint/2010/main" val="2940111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639BD-53A4-B547-A66B-15231F6D23C2}" type="slidenum">
              <a:rPr lang="en-US" smtClean="0"/>
              <a:t>5</a:t>
            </a:fld>
            <a:endParaRPr lang="en-US"/>
          </a:p>
        </p:txBody>
      </p:sp>
    </p:spTree>
    <p:extLst>
      <p:ext uri="{BB962C8B-B14F-4D97-AF65-F5344CB8AC3E}">
        <p14:creationId xmlns:p14="http://schemas.microsoft.com/office/powerpoint/2010/main" val="348320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639BD-53A4-B547-A66B-15231F6D23C2}" type="slidenum">
              <a:rPr lang="en-US" smtClean="0"/>
              <a:t>6</a:t>
            </a:fld>
            <a:endParaRPr lang="en-US"/>
          </a:p>
        </p:txBody>
      </p:sp>
    </p:spTree>
    <p:extLst>
      <p:ext uri="{BB962C8B-B14F-4D97-AF65-F5344CB8AC3E}">
        <p14:creationId xmlns:p14="http://schemas.microsoft.com/office/powerpoint/2010/main" val="314508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639BD-53A4-B547-A66B-15231F6D23C2}" type="slidenum">
              <a:rPr lang="en-US" smtClean="0"/>
              <a:t>7</a:t>
            </a:fld>
            <a:endParaRPr lang="en-US"/>
          </a:p>
        </p:txBody>
      </p:sp>
    </p:spTree>
    <p:extLst>
      <p:ext uri="{BB962C8B-B14F-4D97-AF65-F5344CB8AC3E}">
        <p14:creationId xmlns:p14="http://schemas.microsoft.com/office/powerpoint/2010/main" val="156043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639BD-53A4-B547-A66B-15231F6D23C2}" type="slidenum">
              <a:rPr lang="en-US" smtClean="0"/>
              <a:t>8</a:t>
            </a:fld>
            <a:endParaRPr lang="en-US"/>
          </a:p>
        </p:txBody>
      </p:sp>
    </p:spTree>
    <p:extLst>
      <p:ext uri="{BB962C8B-B14F-4D97-AF65-F5344CB8AC3E}">
        <p14:creationId xmlns:p14="http://schemas.microsoft.com/office/powerpoint/2010/main" val="961569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639BD-53A4-B547-A66B-15231F6D23C2}" type="slidenum">
              <a:rPr lang="en-US" smtClean="0"/>
              <a:t>9</a:t>
            </a:fld>
            <a:endParaRPr lang="en-US"/>
          </a:p>
        </p:txBody>
      </p:sp>
    </p:spTree>
    <p:extLst>
      <p:ext uri="{BB962C8B-B14F-4D97-AF65-F5344CB8AC3E}">
        <p14:creationId xmlns:p14="http://schemas.microsoft.com/office/powerpoint/2010/main" val="148390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639BD-53A4-B547-A66B-15231F6D23C2}" type="slidenum">
              <a:rPr lang="en-US" smtClean="0"/>
              <a:t>10</a:t>
            </a:fld>
            <a:endParaRPr lang="en-US"/>
          </a:p>
        </p:txBody>
      </p:sp>
    </p:spTree>
    <p:extLst>
      <p:ext uri="{BB962C8B-B14F-4D97-AF65-F5344CB8AC3E}">
        <p14:creationId xmlns:p14="http://schemas.microsoft.com/office/powerpoint/2010/main" val="3415094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405C-4D0A-5A40-9A69-D7E564C5694C}"/>
              </a:ext>
            </a:extLst>
          </p:cNvPr>
          <p:cNvSpPr>
            <a:spLocks noGrp="1"/>
          </p:cNvSpPr>
          <p:nvPr>
            <p:ph type="ctrTitle"/>
          </p:nvPr>
        </p:nvSpPr>
        <p:spPr>
          <a:xfrm>
            <a:off x="0" y="3081421"/>
            <a:ext cx="12192000" cy="1006475"/>
          </a:xfrm>
        </p:spPr>
        <p:txBody>
          <a:bodyPr anchor="b">
            <a:normAutofit/>
          </a:bodyPr>
          <a:lstStyle>
            <a:lvl1pPr algn="ctr">
              <a:defRPr sz="5400">
                <a:solidFill>
                  <a:schemeClr val="tx1"/>
                </a:solidFill>
                <a:latin typeface="Century Gothic" panose="020B0502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27004E9-CD7C-4649-9666-41ED45CD308B}"/>
              </a:ext>
            </a:extLst>
          </p:cNvPr>
          <p:cNvSpPr>
            <a:spLocks noGrp="1"/>
          </p:cNvSpPr>
          <p:nvPr>
            <p:ph type="subTitle" idx="1"/>
          </p:nvPr>
        </p:nvSpPr>
        <p:spPr>
          <a:xfrm>
            <a:off x="1524000" y="4361934"/>
            <a:ext cx="9144000" cy="1006475"/>
          </a:xfrm>
        </p:spPr>
        <p:txBody>
          <a:bodyPr>
            <a:normAutofit/>
          </a:bodyPr>
          <a:lstStyle>
            <a:lvl1pPr marL="0" indent="0" algn="ctr">
              <a:buNone/>
              <a:defRPr sz="36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E7F4431-4CCF-964D-85F7-7E3009B809A7}"/>
              </a:ext>
            </a:extLst>
          </p:cNvPr>
          <p:cNvSpPr>
            <a:spLocks noGrp="1"/>
          </p:cNvSpPr>
          <p:nvPr>
            <p:ph type="dt" sz="half" idx="10"/>
          </p:nvPr>
        </p:nvSpPr>
        <p:spPr>
          <a:xfrm>
            <a:off x="343931" y="6240162"/>
            <a:ext cx="2743200" cy="308919"/>
          </a:xfrm>
          <a:prstGeom prst="rect">
            <a:avLst/>
          </a:prstGeom>
        </p:spPr>
        <p:txBody>
          <a:bodyPr/>
          <a:lstStyle>
            <a:lvl1pPr>
              <a:defRPr>
                <a:solidFill>
                  <a:schemeClr val="bg1"/>
                </a:solidFill>
              </a:defRPr>
            </a:lvl1pPr>
          </a:lstStyle>
          <a:p>
            <a:fld id="{47EC29CD-AA7D-5D4B-8303-A94FF0B85429}" type="datetime4">
              <a:rPr lang="en-US" smtClean="0"/>
              <a:t>October 27, 2020</a:t>
            </a:fld>
            <a:endParaRPr lang="en-US"/>
          </a:p>
        </p:txBody>
      </p:sp>
    </p:spTree>
    <p:extLst>
      <p:ext uri="{BB962C8B-B14F-4D97-AF65-F5344CB8AC3E}">
        <p14:creationId xmlns:p14="http://schemas.microsoft.com/office/powerpoint/2010/main" val="27215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CDE0-FEFC-9A43-9EA2-F5F9CBB39629}"/>
              </a:ext>
            </a:extLst>
          </p:cNvPr>
          <p:cNvSpPr>
            <a:spLocks noGrp="1"/>
          </p:cNvSpPr>
          <p:nvPr>
            <p:ph type="title"/>
          </p:nvPr>
        </p:nvSpPr>
        <p:spPr>
          <a:xfrm>
            <a:off x="2446638" y="365126"/>
            <a:ext cx="9401432" cy="59870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D6D6AD0-8BA9-EE49-B6D5-EDEEF9F6FD9D}"/>
              </a:ext>
            </a:extLst>
          </p:cNvPr>
          <p:cNvSpPr>
            <a:spLocks noGrp="1"/>
          </p:cNvSpPr>
          <p:nvPr>
            <p:ph idx="1"/>
          </p:nvPr>
        </p:nvSpPr>
        <p:spPr>
          <a:xfrm>
            <a:off x="2446638" y="1112108"/>
            <a:ext cx="9401432" cy="5064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414AFF7-C996-124F-9541-5A930D8DD2F4}"/>
              </a:ext>
            </a:extLst>
          </p:cNvPr>
          <p:cNvSpPr>
            <a:spLocks noGrp="1"/>
          </p:cNvSpPr>
          <p:nvPr>
            <p:ph type="sldNum" sz="quarter" idx="12"/>
          </p:nvPr>
        </p:nvSpPr>
        <p:spPr>
          <a:xfrm>
            <a:off x="9104870" y="6240162"/>
            <a:ext cx="2743200" cy="308919"/>
          </a:xfrm>
          <a:prstGeom prst="rect">
            <a:avLst/>
          </a:prstGeom>
        </p:spPr>
        <p:txBody>
          <a:bodyPr/>
          <a:lstStyle>
            <a:lvl1pPr>
              <a:defRPr>
                <a:solidFill>
                  <a:schemeClr val="bg1"/>
                </a:solidFill>
              </a:defRPr>
            </a:lvl1pPr>
          </a:lstStyle>
          <a:p>
            <a:fld id="{76EFBEE3-2A9E-304D-B391-B568C310982A}" type="slidenum">
              <a:rPr lang="en-US" smtClean="0"/>
              <a:pPr/>
              <a:t>‹#›</a:t>
            </a:fld>
            <a:endParaRPr lang="en-US"/>
          </a:p>
        </p:txBody>
      </p:sp>
    </p:spTree>
    <p:extLst>
      <p:ext uri="{BB962C8B-B14F-4D97-AF65-F5344CB8AC3E}">
        <p14:creationId xmlns:p14="http://schemas.microsoft.com/office/powerpoint/2010/main" val="264743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CDE0-FEFC-9A43-9EA2-F5F9CBB39629}"/>
              </a:ext>
            </a:extLst>
          </p:cNvPr>
          <p:cNvSpPr>
            <a:spLocks noGrp="1"/>
          </p:cNvSpPr>
          <p:nvPr>
            <p:ph type="title"/>
          </p:nvPr>
        </p:nvSpPr>
        <p:spPr>
          <a:xfrm>
            <a:off x="2446638" y="365126"/>
            <a:ext cx="9401432" cy="59870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D6D6AD0-8BA9-EE49-B6D5-EDEEF9F6FD9D}"/>
              </a:ext>
            </a:extLst>
          </p:cNvPr>
          <p:cNvSpPr>
            <a:spLocks noGrp="1"/>
          </p:cNvSpPr>
          <p:nvPr>
            <p:ph idx="1"/>
          </p:nvPr>
        </p:nvSpPr>
        <p:spPr>
          <a:xfrm>
            <a:off x="2446638" y="1112108"/>
            <a:ext cx="9401432" cy="5064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414AFF7-C996-124F-9541-5A930D8DD2F4}"/>
              </a:ext>
            </a:extLst>
          </p:cNvPr>
          <p:cNvSpPr>
            <a:spLocks noGrp="1"/>
          </p:cNvSpPr>
          <p:nvPr>
            <p:ph type="sldNum" sz="quarter" idx="12"/>
          </p:nvPr>
        </p:nvSpPr>
        <p:spPr>
          <a:xfrm>
            <a:off x="9104870" y="6240162"/>
            <a:ext cx="2743200" cy="308919"/>
          </a:xfrm>
          <a:prstGeom prst="rect">
            <a:avLst/>
          </a:prstGeom>
        </p:spPr>
        <p:txBody>
          <a:bodyPr/>
          <a:lstStyle>
            <a:lvl1pPr>
              <a:defRPr>
                <a:solidFill>
                  <a:schemeClr val="bg1"/>
                </a:solidFill>
              </a:defRPr>
            </a:lvl1pPr>
          </a:lstStyle>
          <a:p>
            <a:fld id="{76EFBEE3-2A9E-304D-B391-B568C310982A}" type="slidenum">
              <a:rPr lang="en-US" smtClean="0"/>
              <a:pPr/>
              <a:t>‹#›</a:t>
            </a:fld>
            <a:endParaRPr lang="en-US"/>
          </a:p>
        </p:txBody>
      </p:sp>
    </p:spTree>
    <p:extLst>
      <p:ext uri="{BB962C8B-B14F-4D97-AF65-F5344CB8AC3E}">
        <p14:creationId xmlns:p14="http://schemas.microsoft.com/office/powerpoint/2010/main" val="260112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EB313-7224-394E-AC20-2F02F998B940}"/>
              </a:ext>
            </a:extLst>
          </p:cNvPr>
          <p:cNvSpPr>
            <a:spLocks noGrp="1"/>
          </p:cNvSpPr>
          <p:nvPr>
            <p:ph sz="half" idx="1"/>
          </p:nvPr>
        </p:nvSpPr>
        <p:spPr>
          <a:xfrm>
            <a:off x="1186248" y="1062681"/>
            <a:ext cx="5029201" cy="4806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687ADA0-6CEF-C04B-B9D4-CB8D7D6BDFCC}"/>
              </a:ext>
            </a:extLst>
          </p:cNvPr>
          <p:cNvSpPr>
            <a:spLocks noGrp="1"/>
          </p:cNvSpPr>
          <p:nvPr>
            <p:ph sz="half" idx="2"/>
          </p:nvPr>
        </p:nvSpPr>
        <p:spPr>
          <a:xfrm>
            <a:off x="6450227" y="1062681"/>
            <a:ext cx="5397843" cy="4806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1820727C-081D-D84B-8069-9CFE7D58E707}"/>
              </a:ext>
            </a:extLst>
          </p:cNvPr>
          <p:cNvSpPr>
            <a:spLocks noGrp="1"/>
          </p:cNvSpPr>
          <p:nvPr>
            <p:ph type="sldNum" sz="quarter" idx="12"/>
          </p:nvPr>
        </p:nvSpPr>
        <p:spPr>
          <a:xfrm>
            <a:off x="1" y="6240162"/>
            <a:ext cx="889686" cy="308919"/>
          </a:xfrm>
          <a:prstGeom prst="rect">
            <a:avLst/>
          </a:prstGeom>
        </p:spPr>
        <p:txBody>
          <a:bodyPr/>
          <a:lstStyle>
            <a:lvl1pPr algn="ctr">
              <a:defRPr>
                <a:solidFill>
                  <a:schemeClr val="bg1"/>
                </a:solidFill>
              </a:defRPr>
            </a:lvl1pPr>
          </a:lstStyle>
          <a:p>
            <a:fld id="{76EFBEE3-2A9E-304D-B391-B568C310982A}" type="slidenum">
              <a:rPr lang="en-US" smtClean="0"/>
              <a:pPr/>
              <a:t>‹#›</a:t>
            </a:fld>
            <a:endParaRPr lang="en-US"/>
          </a:p>
        </p:txBody>
      </p:sp>
      <p:sp>
        <p:nvSpPr>
          <p:cNvPr id="6" name="Title 1">
            <a:extLst>
              <a:ext uri="{FF2B5EF4-FFF2-40B4-BE49-F238E27FC236}">
                <a16:creationId xmlns:a16="http://schemas.microsoft.com/office/drawing/2014/main" id="{024B7260-BCC6-674A-BE2F-CA51F4A0A651}"/>
              </a:ext>
            </a:extLst>
          </p:cNvPr>
          <p:cNvSpPr>
            <a:spLocks noGrp="1"/>
          </p:cNvSpPr>
          <p:nvPr>
            <p:ph type="title"/>
          </p:nvPr>
        </p:nvSpPr>
        <p:spPr>
          <a:xfrm>
            <a:off x="1186248" y="365126"/>
            <a:ext cx="10661822" cy="598702"/>
          </a:xfrm>
        </p:spPr>
        <p:txBody>
          <a:bodyPr/>
          <a:lstStyle/>
          <a:p>
            <a:r>
              <a:rPr lang="en-US"/>
              <a:t>Click to edit Master title style</a:t>
            </a:r>
            <a:endParaRPr lang="en-US" dirty="0"/>
          </a:p>
        </p:txBody>
      </p:sp>
    </p:spTree>
    <p:extLst>
      <p:ext uri="{BB962C8B-B14F-4D97-AF65-F5344CB8AC3E}">
        <p14:creationId xmlns:p14="http://schemas.microsoft.com/office/powerpoint/2010/main" val="336079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CDE0-FEFC-9A43-9EA2-F5F9CBB39629}"/>
              </a:ext>
            </a:extLst>
          </p:cNvPr>
          <p:cNvSpPr>
            <a:spLocks noGrp="1"/>
          </p:cNvSpPr>
          <p:nvPr>
            <p:ph type="title"/>
          </p:nvPr>
        </p:nvSpPr>
        <p:spPr>
          <a:xfrm>
            <a:off x="343931" y="201593"/>
            <a:ext cx="11504139" cy="598702"/>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D6D6AD0-8BA9-EE49-B6D5-EDEEF9F6FD9D}"/>
              </a:ext>
            </a:extLst>
          </p:cNvPr>
          <p:cNvSpPr>
            <a:spLocks noGrp="1"/>
          </p:cNvSpPr>
          <p:nvPr>
            <p:ph idx="1"/>
          </p:nvPr>
        </p:nvSpPr>
        <p:spPr>
          <a:xfrm>
            <a:off x="343931" y="1112108"/>
            <a:ext cx="11504139" cy="5064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414AFF7-C996-124F-9541-5A930D8DD2F4}"/>
              </a:ext>
            </a:extLst>
          </p:cNvPr>
          <p:cNvSpPr>
            <a:spLocks noGrp="1"/>
          </p:cNvSpPr>
          <p:nvPr>
            <p:ph type="sldNum" sz="quarter" idx="12"/>
          </p:nvPr>
        </p:nvSpPr>
        <p:spPr>
          <a:xfrm>
            <a:off x="9104870" y="6240162"/>
            <a:ext cx="2743200" cy="308919"/>
          </a:xfrm>
          <a:prstGeom prst="rect">
            <a:avLst/>
          </a:prstGeom>
        </p:spPr>
        <p:txBody>
          <a:bodyPr/>
          <a:lstStyle>
            <a:lvl1pPr>
              <a:defRPr>
                <a:solidFill>
                  <a:srgbClr val="3B3BE8"/>
                </a:solidFill>
              </a:defRPr>
            </a:lvl1pPr>
          </a:lstStyle>
          <a:p>
            <a:fld id="{76EFBEE3-2A9E-304D-B391-B568C310982A}" type="slidenum">
              <a:rPr lang="en-US" smtClean="0"/>
              <a:pPr/>
              <a:t>‹#›</a:t>
            </a:fld>
            <a:endParaRPr lang="en-US"/>
          </a:p>
        </p:txBody>
      </p:sp>
    </p:spTree>
    <p:extLst>
      <p:ext uri="{BB962C8B-B14F-4D97-AF65-F5344CB8AC3E}">
        <p14:creationId xmlns:p14="http://schemas.microsoft.com/office/powerpoint/2010/main" val="22326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B17C64-43D5-D441-AA9E-1A35477E1D1D}"/>
              </a:ext>
            </a:extLst>
          </p:cNvPr>
          <p:cNvSpPr>
            <a:spLocks noGrp="1"/>
          </p:cNvSpPr>
          <p:nvPr>
            <p:ph type="body" idx="1"/>
          </p:nvPr>
        </p:nvSpPr>
        <p:spPr>
          <a:xfrm>
            <a:off x="343930" y="1014327"/>
            <a:ext cx="565364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BAB96F-2B04-8545-B7F9-B9D685532F27}"/>
              </a:ext>
            </a:extLst>
          </p:cNvPr>
          <p:cNvSpPr>
            <a:spLocks noGrp="1"/>
          </p:cNvSpPr>
          <p:nvPr>
            <p:ph sz="half" idx="2"/>
          </p:nvPr>
        </p:nvSpPr>
        <p:spPr>
          <a:xfrm>
            <a:off x="343932" y="1888738"/>
            <a:ext cx="5653644" cy="430092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77C299D-8723-AD40-A240-7F679497FC1D}"/>
              </a:ext>
            </a:extLst>
          </p:cNvPr>
          <p:cNvSpPr>
            <a:spLocks noGrp="1"/>
          </p:cNvSpPr>
          <p:nvPr>
            <p:ph type="body" sz="quarter" idx="3"/>
          </p:nvPr>
        </p:nvSpPr>
        <p:spPr>
          <a:xfrm>
            <a:off x="6172199" y="1014327"/>
            <a:ext cx="5675869"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21909-9A15-A149-B2F1-8ACC0CF56D2F}"/>
              </a:ext>
            </a:extLst>
          </p:cNvPr>
          <p:cNvSpPr>
            <a:spLocks noGrp="1"/>
          </p:cNvSpPr>
          <p:nvPr>
            <p:ph sz="quarter" idx="4"/>
          </p:nvPr>
        </p:nvSpPr>
        <p:spPr>
          <a:xfrm>
            <a:off x="6172200" y="1888738"/>
            <a:ext cx="5675868" cy="430092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207BA878-803C-7146-91AA-535686A28055}"/>
              </a:ext>
            </a:extLst>
          </p:cNvPr>
          <p:cNvSpPr>
            <a:spLocks noGrp="1"/>
          </p:cNvSpPr>
          <p:nvPr>
            <p:ph type="sldNum" sz="quarter" idx="12"/>
          </p:nvPr>
        </p:nvSpPr>
        <p:spPr>
          <a:xfrm>
            <a:off x="9104870" y="6240162"/>
            <a:ext cx="2743200" cy="308919"/>
          </a:xfrm>
          <a:prstGeom prst="rect">
            <a:avLst/>
          </a:prstGeom>
        </p:spPr>
        <p:txBody>
          <a:bodyPr/>
          <a:lstStyle>
            <a:lvl1pPr>
              <a:defRPr>
                <a:solidFill>
                  <a:schemeClr val="bg1"/>
                </a:solidFill>
              </a:defRPr>
            </a:lvl1pPr>
          </a:lstStyle>
          <a:p>
            <a:fld id="{76EFBEE3-2A9E-304D-B391-B568C310982A}" type="slidenum">
              <a:rPr lang="en-US" smtClean="0"/>
              <a:pPr/>
              <a:t>‹#›</a:t>
            </a:fld>
            <a:endParaRPr lang="en-US"/>
          </a:p>
        </p:txBody>
      </p:sp>
      <p:sp>
        <p:nvSpPr>
          <p:cNvPr id="8" name="Title 1">
            <a:extLst>
              <a:ext uri="{FF2B5EF4-FFF2-40B4-BE49-F238E27FC236}">
                <a16:creationId xmlns:a16="http://schemas.microsoft.com/office/drawing/2014/main" id="{CC462F45-E09E-AE41-A3C4-EE313CBF82BC}"/>
              </a:ext>
            </a:extLst>
          </p:cNvPr>
          <p:cNvSpPr>
            <a:spLocks noGrp="1"/>
          </p:cNvSpPr>
          <p:nvPr>
            <p:ph type="title"/>
          </p:nvPr>
        </p:nvSpPr>
        <p:spPr>
          <a:xfrm>
            <a:off x="343930" y="365126"/>
            <a:ext cx="11504140" cy="598702"/>
          </a:xfrm>
        </p:spPr>
        <p:txBody>
          <a:bodyPr/>
          <a:lstStyle/>
          <a:p>
            <a:r>
              <a:rPr lang="en-US"/>
              <a:t>Click to edit Master title style</a:t>
            </a:r>
            <a:endParaRPr lang="en-US" dirty="0"/>
          </a:p>
        </p:txBody>
      </p:sp>
    </p:spTree>
    <p:extLst>
      <p:ext uri="{BB962C8B-B14F-4D97-AF65-F5344CB8AC3E}">
        <p14:creationId xmlns:p14="http://schemas.microsoft.com/office/powerpoint/2010/main" val="76854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405C-4D0A-5A40-9A69-D7E564C5694C}"/>
              </a:ext>
            </a:extLst>
          </p:cNvPr>
          <p:cNvSpPr>
            <a:spLocks noGrp="1"/>
          </p:cNvSpPr>
          <p:nvPr>
            <p:ph type="ctrTitle"/>
          </p:nvPr>
        </p:nvSpPr>
        <p:spPr>
          <a:xfrm>
            <a:off x="5752071" y="2731444"/>
            <a:ext cx="6096000" cy="1767015"/>
          </a:xfrm>
        </p:spPr>
        <p:txBody>
          <a:bodyPr anchor="b">
            <a:normAutofit/>
          </a:bodyPr>
          <a:lstStyle>
            <a:lvl1pPr algn="ctr">
              <a:defRPr sz="5400">
                <a:solidFill>
                  <a:srgbClr val="3B3BE8"/>
                </a:solidFill>
                <a:latin typeface="Century Gothic" panose="020B0502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27004E9-CD7C-4649-9666-41ED45CD308B}"/>
              </a:ext>
            </a:extLst>
          </p:cNvPr>
          <p:cNvSpPr>
            <a:spLocks noGrp="1"/>
          </p:cNvSpPr>
          <p:nvPr>
            <p:ph type="subTitle" idx="1"/>
          </p:nvPr>
        </p:nvSpPr>
        <p:spPr>
          <a:xfrm>
            <a:off x="5752071" y="4608468"/>
            <a:ext cx="6095999" cy="1006475"/>
          </a:xfrm>
        </p:spPr>
        <p:txBody>
          <a:bodyPr>
            <a:normAutofit/>
          </a:bodyPr>
          <a:lstStyle>
            <a:lvl1pPr marL="0" indent="0" algn="ctr">
              <a:buNone/>
              <a:defRPr sz="36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E7F4431-4CCF-964D-85F7-7E3009B809A7}"/>
              </a:ext>
            </a:extLst>
          </p:cNvPr>
          <p:cNvSpPr>
            <a:spLocks noGrp="1"/>
          </p:cNvSpPr>
          <p:nvPr>
            <p:ph type="dt" sz="half" idx="10"/>
          </p:nvPr>
        </p:nvSpPr>
        <p:spPr>
          <a:xfrm>
            <a:off x="343931" y="6240162"/>
            <a:ext cx="2743200" cy="308919"/>
          </a:xfrm>
          <a:prstGeom prst="rect">
            <a:avLst/>
          </a:prstGeom>
        </p:spPr>
        <p:txBody>
          <a:bodyPr/>
          <a:lstStyle>
            <a:lvl1pPr>
              <a:defRPr>
                <a:solidFill>
                  <a:schemeClr val="bg1"/>
                </a:solidFill>
              </a:defRPr>
            </a:lvl1pPr>
          </a:lstStyle>
          <a:p>
            <a:fld id="{A1266AEB-B81A-174C-BA0E-22E8B26425FE}" type="datetime4">
              <a:rPr lang="en-US" smtClean="0"/>
              <a:t>October 27, 2020</a:t>
            </a:fld>
            <a:endParaRPr lang="en-US"/>
          </a:p>
        </p:txBody>
      </p:sp>
    </p:spTree>
    <p:extLst>
      <p:ext uri="{BB962C8B-B14F-4D97-AF65-F5344CB8AC3E}">
        <p14:creationId xmlns:p14="http://schemas.microsoft.com/office/powerpoint/2010/main" val="6198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2BC41-42E8-724E-A296-9FC3030B6AB5}"/>
              </a:ext>
            </a:extLst>
          </p:cNvPr>
          <p:cNvSpPr>
            <a:spLocks noGrp="1"/>
          </p:cNvSpPr>
          <p:nvPr>
            <p:ph type="title"/>
          </p:nvPr>
        </p:nvSpPr>
        <p:spPr>
          <a:xfrm>
            <a:off x="343931" y="365125"/>
            <a:ext cx="1150413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F59245-31D6-AD43-8CF4-82578232F5CF}"/>
              </a:ext>
            </a:extLst>
          </p:cNvPr>
          <p:cNvSpPr>
            <a:spLocks noGrp="1"/>
          </p:cNvSpPr>
          <p:nvPr>
            <p:ph type="body" idx="1"/>
          </p:nvPr>
        </p:nvSpPr>
        <p:spPr>
          <a:xfrm>
            <a:off x="343931" y="1825625"/>
            <a:ext cx="1150413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DB463E0-51B3-0646-AB3A-E7114E17D8C8}"/>
              </a:ext>
            </a:extLst>
          </p:cNvPr>
          <p:cNvSpPr>
            <a:spLocks noGrp="1"/>
          </p:cNvSpPr>
          <p:nvPr>
            <p:ph type="dt" sz="half" idx="2"/>
          </p:nvPr>
        </p:nvSpPr>
        <p:spPr>
          <a:xfrm>
            <a:off x="343931" y="6240162"/>
            <a:ext cx="2743200" cy="308919"/>
          </a:xfrm>
          <a:prstGeom prst="rect">
            <a:avLst/>
          </a:prstGeom>
        </p:spPr>
        <p:txBody>
          <a:bodyPr/>
          <a:lstStyle>
            <a:lvl1pPr>
              <a:defRPr sz="1200">
                <a:solidFill>
                  <a:schemeClr val="bg1"/>
                </a:solidFill>
                <a:latin typeface="Century Gothic" panose="020B0502020202020204" pitchFamily="34" charset="0"/>
              </a:defRPr>
            </a:lvl1pPr>
          </a:lstStyle>
          <a:p>
            <a:fld id="{D55EE325-BB2C-1C42-8ECD-02917C7F491D}" type="datetime4">
              <a:rPr lang="en-US" smtClean="0"/>
              <a:t>October 27, 2020</a:t>
            </a:fld>
            <a:endParaRPr lang="en-US"/>
          </a:p>
        </p:txBody>
      </p:sp>
      <p:sp>
        <p:nvSpPr>
          <p:cNvPr id="8" name="Slide Number Placeholder 5">
            <a:extLst>
              <a:ext uri="{FF2B5EF4-FFF2-40B4-BE49-F238E27FC236}">
                <a16:creationId xmlns:a16="http://schemas.microsoft.com/office/drawing/2014/main" id="{FFC6D7A3-F72D-0C43-BEC9-6848C33B269C}"/>
              </a:ext>
            </a:extLst>
          </p:cNvPr>
          <p:cNvSpPr>
            <a:spLocks noGrp="1"/>
          </p:cNvSpPr>
          <p:nvPr>
            <p:ph type="sldNum" sz="quarter" idx="4"/>
          </p:nvPr>
        </p:nvSpPr>
        <p:spPr>
          <a:xfrm>
            <a:off x="9104870" y="6240162"/>
            <a:ext cx="2743200" cy="308919"/>
          </a:xfrm>
          <a:prstGeom prst="rect">
            <a:avLst/>
          </a:prstGeom>
        </p:spPr>
        <p:txBody>
          <a:bodyPr/>
          <a:lstStyle>
            <a:lvl1pPr algn="r">
              <a:defRPr sz="1200">
                <a:solidFill>
                  <a:schemeClr val="bg1"/>
                </a:solidFill>
                <a:latin typeface="Century Gothic" panose="020B0502020202020204" pitchFamily="34" charset="0"/>
              </a:defRPr>
            </a:lvl1pPr>
          </a:lstStyle>
          <a:p>
            <a:fld id="{76EFBEE3-2A9E-304D-B391-B568C310982A}" type="slidenum">
              <a:rPr lang="en-US" smtClean="0"/>
              <a:pPr/>
              <a:t>‹#›</a:t>
            </a:fld>
            <a:endParaRPr lang="en-US"/>
          </a:p>
        </p:txBody>
      </p:sp>
    </p:spTree>
    <p:extLst>
      <p:ext uri="{BB962C8B-B14F-4D97-AF65-F5344CB8AC3E}">
        <p14:creationId xmlns:p14="http://schemas.microsoft.com/office/powerpoint/2010/main" val="3948732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2" r:id="rId4"/>
    <p:sldLayoutId id="2147483656" r:id="rId5"/>
    <p:sldLayoutId id="2147483653" r:id="rId6"/>
    <p:sldLayoutId id="2147483658" r:id="rId7"/>
  </p:sldLayoutIdLst>
  <p:hf hdr="0" ftr="0"/>
  <p:txStyles>
    <p:titleStyle>
      <a:lvl1pPr algn="l" defTabSz="914400" rtl="0" eaLnBrk="1" latinLnBrk="0" hangingPunct="1">
        <a:lnSpc>
          <a:spcPct val="90000"/>
        </a:lnSpc>
        <a:spcBef>
          <a:spcPct val="0"/>
        </a:spcBef>
        <a:buNone/>
        <a:defRPr sz="4400" kern="1200">
          <a:solidFill>
            <a:srgbClr val="3B3BE8"/>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BD35-1E59-6A49-99DE-72E408E8F520}"/>
              </a:ext>
            </a:extLst>
          </p:cNvPr>
          <p:cNvSpPr>
            <a:spLocks noGrp="1"/>
          </p:cNvSpPr>
          <p:nvPr>
            <p:ph type="ctrTitle"/>
          </p:nvPr>
        </p:nvSpPr>
        <p:spPr/>
        <p:txBody>
          <a:bodyPr>
            <a:normAutofit fontScale="90000"/>
          </a:bodyPr>
          <a:lstStyle/>
          <a:p>
            <a:r>
              <a:rPr lang="en-US" dirty="0"/>
              <a:t>Vested Rights to Pensions – Has Anything Changed?</a:t>
            </a:r>
          </a:p>
        </p:txBody>
      </p:sp>
      <p:sp>
        <p:nvSpPr>
          <p:cNvPr id="3" name="Subtitle 2">
            <a:extLst>
              <a:ext uri="{FF2B5EF4-FFF2-40B4-BE49-F238E27FC236}">
                <a16:creationId xmlns:a16="http://schemas.microsoft.com/office/drawing/2014/main" id="{40461380-F192-514A-AE27-7C7D5BBDEE78}"/>
              </a:ext>
            </a:extLst>
          </p:cNvPr>
          <p:cNvSpPr>
            <a:spLocks noGrp="1"/>
          </p:cNvSpPr>
          <p:nvPr>
            <p:ph type="subTitle" idx="1"/>
          </p:nvPr>
        </p:nvSpPr>
        <p:spPr>
          <a:xfrm>
            <a:off x="1524000" y="4361934"/>
            <a:ext cx="9144000" cy="1233523"/>
          </a:xfrm>
        </p:spPr>
        <p:txBody>
          <a:bodyPr>
            <a:normAutofit fontScale="55000" lnSpcReduction="20000"/>
          </a:bodyPr>
          <a:lstStyle/>
          <a:p>
            <a:pPr>
              <a:lnSpc>
                <a:spcPct val="120000"/>
              </a:lnSpc>
            </a:pPr>
            <a:r>
              <a:rPr lang="en-US" sz="5100" b="1" dirty="0"/>
              <a:t>Jonathan V. Holtzman and Linda M. Ross</a:t>
            </a:r>
          </a:p>
          <a:p>
            <a:pPr>
              <a:lnSpc>
                <a:spcPct val="120000"/>
              </a:lnSpc>
              <a:spcBef>
                <a:spcPts val="0"/>
              </a:spcBef>
            </a:pPr>
            <a:r>
              <a:rPr lang="en-US" sz="4400" b="1" dirty="0"/>
              <a:t>CALPELRA Annual Conference</a:t>
            </a:r>
          </a:p>
          <a:p>
            <a:pPr>
              <a:lnSpc>
                <a:spcPct val="120000"/>
              </a:lnSpc>
              <a:spcBef>
                <a:spcPts val="0"/>
              </a:spcBef>
            </a:pPr>
            <a:r>
              <a:rPr lang="en-US" b="1" dirty="0">
                <a:cs typeface="Times New Roman" pitchFamily="18" charset="0"/>
              </a:rPr>
              <a:t>November 18, 2020</a:t>
            </a:r>
          </a:p>
          <a:p>
            <a:endParaRPr lang="en-US" dirty="0"/>
          </a:p>
        </p:txBody>
      </p:sp>
      <p:sp>
        <p:nvSpPr>
          <p:cNvPr id="4" name="Date Placeholder 3">
            <a:extLst>
              <a:ext uri="{FF2B5EF4-FFF2-40B4-BE49-F238E27FC236}">
                <a16:creationId xmlns:a16="http://schemas.microsoft.com/office/drawing/2014/main" id="{3B8FF30D-E702-6D49-8A56-CE452992F12A}"/>
              </a:ext>
            </a:extLst>
          </p:cNvPr>
          <p:cNvSpPr>
            <a:spLocks noGrp="1"/>
          </p:cNvSpPr>
          <p:nvPr>
            <p:ph type="dt" sz="half" idx="10"/>
          </p:nvPr>
        </p:nvSpPr>
        <p:spPr/>
        <p:txBody>
          <a:bodyPr/>
          <a:lstStyle/>
          <a:p>
            <a:r>
              <a:rPr lang="en-US" dirty="0"/>
              <a:t>November 18, 2020</a:t>
            </a:r>
          </a:p>
        </p:txBody>
      </p:sp>
    </p:spTree>
    <p:extLst>
      <p:ext uri="{BB962C8B-B14F-4D97-AF65-F5344CB8AC3E}">
        <p14:creationId xmlns:p14="http://schemas.microsoft.com/office/powerpoint/2010/main" val="2407968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FD3C-0D3B-504D-B8FA-C97F2F08E291}"/>
              </a:ext>
            </a:extLst>
          </p:cNvPr>
          <p:cNvSpPr>
            <a:spLocks noGrp="1"/>
          </p:cNvSpPr>
          <p:nvPr>
            <p:ph type="title"/>
          </p:nvPr>
        </p:nvSpPr>
        <p:spPr/>
        <p:txBody>
          <a:bodyPr>
            <a:normAutofit fontScale="90000"/>
          </a:bodyPr>
          <a:lstStyle/>
          <a:p>
            <a:r>
              <a:rPr lang="en-US" dirty="0"/>
              <a:t>Challenges to PEPRA Reforms </a:t>
            </a:r>
          </a:p>
        </p:txBody>
      </p:sp>
      <p:sp>
        <p:nvSpPr>
          <p:cNvPr id="3" name="Content Placeholder 2">
            <a:extLst>
              <a:ext uri="{FF2B5EF4-FFF2-40B4-BE49-F238E27FC236}">
                <a16:creationId xmlns:a16="http://schemas.microsoft.com/office/drawing/2014/main" id="{A91067E9-AA53-2B40-BC09-F8288996B225}"/>
              </a:ext>
            </a:extLst>
          </p:cNvPr>
          <p:cNvSpPr>
            <a:spLocks noGrp="1"/>
          </p:cNvSpPr>
          <p:nvPr>
            <p:ph idx="1"/>
          </p:nvPr>
        </p:nvSpPr>
        <p:spPr>
          <a:xfrm>
            <a:off x="343930" y="1175307"/>
            <a:ext cx="11504139" cy="5064855"/>
          </a:xfrm>
        </p:spPr>
        <p:txBody>
          <a:bodyPr>
            <a:normAutofit/>
          </a:bodyPr>
          <a:lstStyle/>
          <a:p>
            <a:r>
              <a:rPr lang="en-US" dirty="0"/>
              <a:t>The relatively few provisions of PEPRA affecting existing employees have been challenged judicially.</a:t>
            </a:r>
          </a:p>
          <a:p>
            <a:r>
              <a:rPr lang="en-US" dirty="0"/>
              <a:t>The California Supreme Court granted review in a number cases, but designated and heard two cases, </a:t>
            </a:r>
            <a:r>
              <a:rPr lang="en-US" i="1" dirty="0"/>
              <a:t>Cal Fire Local 2881 v. California Public Employees' Retirement System </a:t>
            </a:r>
            <a:r>
              <a:rPr lang="en-US" dirty="0"/>
              <a:t>(</a:t>
            </a:r>
            <a:r>
              <a:rPr lang="en-US" b="1" i="1" dirty="0"/>
              <a:t>Cal Fire</a:t>
            </a:r>
            <a:r>
              <a:rPr lang="en-US" dirty="0"/>
              <a:t>) and </a:t>
            </a:r>
            <a:r>
              <a:rPr lang="en-US" i="1" dirty="0"/>
              <a:t>Alameda Deputy Sheriffs’ Assn., et al. v. Alameda County Employees’ Retirement Assn, et al.</a:t>
            </a:r>
            <a:r>
              <a:rPr lang="en-US" dirty="0"/>
              <a:t> (2018) 19 Cal.App.5th (</a:t>
            </a:r>
            <a:r>
              <a:rPr lang="en-US" b="1" i="1" dirty="0"/>
              <a:t>Alameda</a:t>
            </a:r>
            <a:r>
              <a:rPr lang="en-US" dirty="0"/>
              <a:t>), as lead cases. </a:t>
            </a:r>
          </a:p>
          <a:p>
            <a:r>
              <a:rPr lang="en-US" i="1" dirty="0"/>
              <a:t>Marin Assn. of Public Employees v. Marin County Employees Retirement Sys.</a:t>
            </a:r>
            <a:r>
              <a:rPr lang="en-US" dirty="0"/>
              <a:t> (2016) 2 Cal. App. 5th 674 (</a:t>
            </a:r>
            <a:r>
              <a:rPr lang="en-US" b="1" i="1" dirty="0"/>
              <a:t>Marin</a:t>
            </a:r>
            <a:r>
              <a:rPr lang="en-US" dirty="0"/>
              <a:t>), the most sweeping Court of Appeal decision was dismissed by the Supreme Court, after its decision in </a:t>
            </a:r>
            <a:r>
              <a:rPr lang="en-US" i="1" dirty="0"/>
              <a:t>Alameda.</a:t>
            </a:r>
          </a:p>
          <a:p>
            <a:pPr marL="0" indent="0">
              <a:buNone/>
            </a:pPr>
            <a:endParaRPr lang="en-US" dirty="0"/>
          </a:p>
        </p:txBody>
      </p:sp>
      <p:sp>
        <p:nvSpPr>
          <p:cNvPr id="4" name="Slide Number Placeholder 3">
            <a:extLst>
              <a:ext uri="{FF2B5EF4-FFF2-40B4-BE49-F238E27FC236}">
                <a16:creationId xmlns:a16="http://schemas.microsoft.com/office/drawing/2014/main" id="{1E612984-8582-C34A-B1C4-53016151443F}"/>
              </a:ext>
            </a:extLst>
          </p:cNvPr>
          <p:cNvSpPr>
            <a:spLocks noGrp="1"/>
          </p:cNvSpPr>
          <p:nvPr>
            <p:ph type="sldNum" sz="quarter" idx="12"/>
          </p:nvPr>
        </p:nvSpPr>
        <p:spPr/>
        <p:txBody>
          <a:bodyPr/>
          <a:lstStyle/>
          <a:p>
            <a:fld id="{76EFBEE3-2A9E-304D-B391-B568C310982A}" type="slidenum">
              <a:rPr lang="en-US" smtClean="0"/>
              <a:pPr/>
              <a:t>10</a:t>
            </a:fld>
            <a:endParaRPr lang="en-US"/>
          </a:p>
        </p:txBody>
      </p:sp>
    </p:spTree>
    <p:extLst>
      <p:ext uri="{BB962C8B-B14F-4D97-AF65-F5344CB8AC3E}">
        <p14:creationId xmlns:p14="http://schemas.microsoft.com/office/powerpoint/2010/main" val="36069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E243FB-54F1-CA4A-8530-BFFB26A26EDD}"/>
              </a:ext>
            </a:extLst>
          </p:cNvPr>
          <p:cNvSpPr>
            <a:spLocks noGrp="1"/>
          </p:cNvSpPr>
          <p:nvPr>
            <p:ph sz="half" idx="1"/>
          </p:nvPr>
        </p:nvSpPr>
        <p:spPr>
          <a:xfrm>
            <a:off x="1186248" y="1145806"/>
            <a:ext cx="5029201" cy="4806778"/>
          </a:xfrm>
        </p:spPr>
        <p:txBody>
          <a:bodyPr/>
          <a:lstStyle/>
          <a:p>
            <a:pPr marL="514350" indent="-514350">
              <a:buFont typeface="+mj-lt"/>
              <a:buAutoNum type="arabicParenR"/>
            </a:pPr>
            <a:r>
              <a:rPr lang="en-US" sz="3600" dirty="0"/>
              <a:t>Are the benefits at issue vested?</a:t>
            </a:r>
          </a:p>
          <a:p>
            <a:endParaRPr lang="en-US" dirty="0"/>
          </a:p>
        </p:txBody>
      </p:sp>
      <p:sp>
        <p:nvSpPr>
          <p:cNvPr id="3" name="Content Placeholder 2">
            <a:extLst>
              <a:ext uri="{FF2B5EF4-FFF2-40B4-BE49-F238E27FC236}">
                <a16:creationId xmlns:a16="http://schemas.microsoft.com/office/drawing/2014/main" id="{76E3FF5E-55A4-F54D-8991-6472FD022AF0}"/>
              </a:ext>
            </a:extLst>
          </p:cNvPr>
          <p:cNvSpPr>
            <a:spLocks noGrp="1"/>
          </p:cNvSpPr>
          <p:nvPr>
            <p:ph sz="half" idx="2"/>
          </p:nvPr>
        </p:nvSpPr>
        <p:spPr>
          <a:xfrm>
            <a:off x="6450227" y="1145806"/>
            <a:ext cx="5397843" cy="4806778"/>
          </a:xfrm>
        </p:spPr>
        <p:txBody>
          <a:bodyPr/>
          <a:lstStyle/>
          <a:p>
            <a:pPr marL="514350" indent="-514350">
              <a:buFont typeface="+mj-lt"/>
              <a:buAutoNum type="arabicParenR" startAt="2"/>
            </a:pPr>
            <a:r>
              <a:rPr lang="en-US" sz="3600" dirty="0"/>
              <a:t>If they are vested, under what circumstances can they be changed?</a:t>
            </a:r>
          </a:p>
          <a:p>
            <a:pPr lvl="2"/>
            <a:r>
              <a:rPr lang="en-US" sz="2800" dirty="0"/>
              <a:t>What rationale justifies change?</a:t>
            </a:r>
          </a:p>
          <a:p>
            <a:pPr lvl="2"/>
            <a:r>
              <a:rPr lang="en-US" sz="2800" dirty="0"/>
              <a:t>Is it necessary to grant an equivalent benefit?</a:t>
            </a:r>
          </a:p>
          <a:p>
            <a:pPr marL="0" indent="0">
              <a:buNone/>
            </a:pPr>
            <a:endParaRPr lang="en-US" dirty="0"/>
          </a:p>
        </p:txBody>
      </p:sp>
      <p:sp>
        <p:nvSpPr>
          <p:cNvPr id="4" name="Slide Number Placeholder 3">
            <a:extLst>
              <a:ext uri="{FF2B5EF4-FFF2-40B4-BE49-F238E27FC236}">
                <a16:creationId xmlns:a16="http://schemas.microsoft.com/office/drawing/2014/main" id="{A1F1F66A-9EC2-9A4A-A32A-B2FBC96D415C}"/>
              </a:ext>
            </a:extLst>
          </p:cNvPr>
          <p:cNvSpPr>
            <a:spLocks noGrp="1"/>
          </p:cNvSpPr>
          <p:nvPr>
            <p:ph type="sldNum" sz="quarter" idx="12"/>
          </p:nvPr>
        </p:nvSpPr>
        <p:spPr/>
        <p:txBody>
          <a:bodyPr/>
          <a:lstStyle/>
          <a:p>
            <a:fld id="{76EFBEE3-2A9E-304D-B391-B568C310982A}" type="slidenum">
              <a:rPr lang="en-US" smtClean="0"/>
              <a:pPr/>
              <a:t>11</a:t>
            </a:fld>
            <a:endParaRPr lang="en-US"/>
          </a:p>
        </p:txBody>
      </p:sp>
      <p:sp>
        <p:nvSpPr>
          <p:cNvPr id="5" name="Title 4">
            <a:extLst>
              <a:ext uri="{FF2B5EF4-FFF2-40B4-BE49-F238E27FC236}">
                <a16:creationId xmlns:a16="http://schemas.microsoft.com/office/drawing/2014/main" id="{B8C90DE5-6363-2548-81EF-FD5E6E51A0BF}"/>
              </a:ext>
            </a:extLst>
          </p:cNvPr>
          <p:cNvSpPr>
            <a:spLocks noGrp="1"/>
          </p:cNvSpPr>
          <p:nvPr>
            <p:ph type="title"/>
          </p:nvPr>
        </p:nvSpPr>
        <p:spPr>
          <a:xfrm>
            <a:off x="1186248" y="365126"/>
            <a:ext cx="11005752" cy="598702"/>
          </a:xfrm>
        </p:spPr>
        <p:txBody>
          <a:bodyPr>
            <a:normAutofit fontScale="90000"/>
          </a:bodyPr>
          <a:lstStyle/>
          <a:p>
            <a:r>
              <a:rPr lang="en-US" dirty="0"/>
              <a:t>The Two Major Questions in All of the Cases </a:t>
            </a:r>
          </a:p>
        </p:txBody>
      </p:sp>
      <p:sp>
        <p:nvSpPr>
          <p:cNvPr id="6" name="Action Button: Help 5">
            <a:hlinkClick r:id="" action="ppaction://noaction" highlightClick="1"/>
            <a:extLst>
              <a:ext uri="{FF2B5EF4-FFF2-40B4-BE49-F238E27FC236}">
                <a16:creationId xmlns:a16="http://schemas.microsoft.com/office/drawing/2014/main" id="{DF68DF20-D818-924F-B7A3-3B09D0749B71}"/>
              </a:ext>
            </a:extLst>
          </p:cNvPr>
          <p:cNvSpPr/>
          <p:nvPr/>
        </p:nvSpPr>
        <p:spPr>
          <a:xfrm>
            <a:off x="1571602" y="2625634"/>
            <a:ext cx="4258491" cy="3513909"/>
          </a:xfrm>
          <a:prstGeom prst="actionButtonHelp">
            <a:avLst/>
          </a:prstGeom>
          <a:solidFill>
            <a:srgbClr val="3B3B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6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4827-D709-464B-A5C8-C9CE4CDF10B5}"/>
              </a:ext>
            </a:extLst>
          </p:cNvPr>
          <p:cNvSpPr>
            <a:spLocks noGrp="1"/>
          </p:cNvSpPr>
          <p:nvPr>
            <p:ph type="ctrTitle"/>
          </p:nvPr>
        </p:nvSpPr>
        <p:spPr>
          <a:xfrm>
            <a:off x="5768696" y="2545492"/>
            <a:ext cx="6096000" cy="1767015"/>
          </a:xfrm>
        </p:spPr>
        <p:txBody>
          <a:bodyPr>
            <a:normAutofit/>
          </a:bodyPr>
          <a:lstStyle/>
          <a:p>
            <a:r>
              <a:rPr lang="en-US" sz="4400" dirty="0"/>
              <a:t>CAL FIRE Local 2881 v. CalPERS</a:t>
            </a:r>
            <a:endParaRPr lang="en-US" dirty="0">
              <a:solidFill>
                <a:schemeClr val="tx1"/>
              </a:solidFill>
            </a:endParaRPr>
          </a:p>
        </p:txBody>
      </p:sp>
      <p:sp>
        <p:nvSpPr>
          <p:cNvPr id="4" name="Date Placeholder 3">
            <a:extLst>
              <a:ext uri="{FF2B5EF4-FFF2-40B4-BE49-F238E27FC236}">
                <a16:creationId xmlns:a16="http://schemas.microsoft.com/office/drawing/2014/main" id="{CEE64CD5-B729-5D44-82ED-B4239DD86B40}"/>
              </a:ext>
            </a:extLst>
          </p:cNvPr>
          <p:cNvSpPr>
            <a:spLocks noGrp="1"/>
          </p:cNvSpPr>
          <p:nvPr>
            <p:ph type="dt" sz="half" idx="10"/>
          </p:nvPr>
        </p:nvSpPr>
        <p:spPr>
          <a:xfrm>
            <a:off x="90302" y="6326930"/>
            <a:ext cx="2652898" cy="308919"/>
          </a:xfrm>
        </p:spPr>
        <p:txBody>
          <a:bodyPr/>
          <a:lstStyle/>
          <a:p>
            <a:r>
              <a:rPr lang="en-US" dirty="0"/>
              <a:t>November 18, 2020</a:t>
            </a:r>
          </a:p>
        </p:txBody>
      </p:sp>
    </p:spTree>
    <p:extLst>
      <p:ext uri="{BB962C8B-B14F-4D97-AF65-F5344CB8AC3E}">
        <p14:creationId xmlns:p14="http://schemas.microsoft.com/office/powerpoint/2010/main" val="2692683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D97B-5EB6-724F-9479-ED0B09278B6A}"/>
              </a:ext>
            </a:extLst>
          </p:cNvPr>
          <p:cNvSpPr>
            <a:spLocks noGrp="1"/>
          </p:cNvSpPr>
          <p:nvPr>
            <p:ph type="title"/>
          </p:nvPr>
        </p:nvSpPr>
        <p:spPr/>
        <p:txBody>
          <a:bodyPr>
            <a:noAutofit/>
          </a:bodyPr>
          <a:lstStyle/>
          <a:p>
            <a:r>
              <a:rPr lang="en-US" sz="4000" i="1" dirty="0"/>
              <a:t>Cal Fire </a:t>
            </a:r>
            <a:r>
              <a:rPr lang="en-US" sz="4000" dirty="0"/>
              <a:t>– Analysis</a:t>
            </a:r>
          </a:p>
        </p:txBody>
      </p:sp>
      <p:sp>
        <p:nvSpPr>
          <p:cNvPr id="3" name="Content Placeholder 2">
            <a:extLst>
              <a:ext uri="{FF2B5EF4-FFF2-40B4-BE49-F238E27FC236}">
                <a16:creationId xmlns:a16="http://schemas.microsoft.com/office/drawing/2014/main" id="{127E18CF-A625-2B4F-B0AB-624679A0FE60}"/>
              </a:ext>
            </a:extLst>
          </p:cNvPr>
          <p:cNvSpPr>
            <a:spLocks noGrp="1"/>
          </p:cNvSpPr>
          <p:nvPr>
            <p:ph idx="1"/>
          </p:nvPr>
        </p:nvSpPr>
        <p:spPr/>
        <p:txBody>
          <a:bodyPr/>
          <a:lstStyle/>
          <a:p>
            <a:r>
              <a:rPr lang="en-US" dirty="0"/>
              <a:t>The Court reaffirms that terms of public employment are generally set by statute and are therefore subject to modification by the legislative body.</a:t>
            </a:r>
          </a:p>
          <a:p>
            <a:r>
              <a:rPr lang="en-US" dirty="0"/>
              <a:t>While collective bargaining agreements can modify this principle, this generally applies only while the MOU is in effect.</a:t>
            </a:r>
          </a:p>
          <a:p>
            <a:r>
              <a:rPr lang="en-US" b="1" dirty="0">
                <a:solidFill>
                  <a:schemeClr val="accent5"/>
                </a:solidFill>
              </a:rPr>
              <a:t>The Court recognizes two exceptions: (1) where the legislature clearly intends to create contractual rights, and; (2) pension rights that constitute deferred compensation.</a:t>
            </a:r>
          </a:p>
          <a:p>
            <a:endParaRPr lang="en-US" dirty="0"/>
          </a:p>
        </p:txBody>
      </p:sp>
      <p:sp>
        <p:nvSpPr>
          <p:cNvPr id="4" name="Slide Number Placeholder 3">
            <a:extLst>
              <a:ext uri="{FF2B5EF4-FFF2-40B4-BE49-F238E27FC236}">
                <a16:creationId xmlns:a16="http://schemas.microsoft.com/office/drawing/2014/main" id="{0CF0D6DF-0B26-AE43-8969-CF47F41E8285}"/>
              </a:ext>
            </a:extLst>
          </p:cNvPr>
          <p:cNvSpPr>
            <a:spLocks noGrp="1"/>
          </p:cNvSpPr>
          <p:nvPr>
            <p:ph type="sldNum" sz="quarter" idx="12"/>
          </p:nvPr>
        </p:nvSpPr>
        <p:spPr/>
        <p:txBody>
          <a:bodyPr/>
          <a:lstStyle/>
          <a:p>
            <a:fld id="{76EFBEE3-2A9E-304D-B391-B568C310982A}" type="slidenum">
              <a:rPr lang="en-US" smtClean="0"/>
              <a:pPr/>
              <a:t>13</a:t>
            </a:fld>
            <a:endParaRPr lang="en-US"/>
          </a:p>
        </p:txBody>
      </p:sp>
    </p:spTree>
    <p:extLst>
      <p:ext uri="{BB962C8B-B14F-4D97-AF65-F5344CB8AC3E}">
        <p14:creationId xmlns:p14="http://schemas.microsoft.com/office/powerpoint/2010/main" val="2907874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88FE-9BC3-0643-812B-5B50E505D02F}"/>
              </a:ext>
            </a:extLst>
          </p:cNvPr>
          <p:cNvSpPr>
            <a:spLocks noGrp="1"/>
          </p:cNvSpPr>
          <p:nvPr>
            <p:ph type="title"/>
          </p:nvPr>
        </p:nvSpPr>
        <p:spPr/>
        <p:txBody>
          <a:bodyPr>
            <a:normAutofit fontScale="90000"/>
          </a:bodyPr>
          <a:lstStyle/>
          <a:p>
            <a:r>
              <a:rPr lang="en-US" dirty="0"/>
              <a:t>The </a:t>
            </a:r>
            <a:r>
              <a:rPr lang="en-US" i="1" dirty="0"/>
              <a:t>Cal Fire </a:t>
            </a:r>
            <a:r>
              <a:rPr lang="en-US" dirty="0"/>
              <a:t>Decision </a:t>
            </a:r>
            <a:r>
              <a:rPr lang="en-US" sz="4400" dirty="0"/>
              <a:t>–</a:t>
            </a:r>
            <a:r>
              <a:rPr lang="en-US" dirty="0"/>
              <a:t> Holding</a:t>
            </a:r>
          </a:p>
        </p:txBody>
      </p:sp>
      <p:sp>
        <p:nvSpPr>
          <p:cNvPr id="3" name="Content Placeholder 2">
            <a:extLst>
              <a:ext uri="{FF2B5EF4-FFF2-40B4-BE49-F238E27FC236}">
                <a16:creationId xmlns:a16="http://schemas.microsoft.com/office/drawing/2014/main" id="{B802B32C-1CF5-7540-90F5-D4B19E287771}"/>
              </a:ext>
            </a:extLst>
          </p:cNvPr>
          <p:cNvSpPr>
            <a:spLocks noGrp="1"/>
          </p:cNvSpPr>
          <p:nvPr>
            <p:ph idx="1"/>
          </p:nvPr>
        </p:nvSpPr>
        <p:spPr>
          <a:xfrm>
            <a:off x="2446638" y="1112108"/>
            <a:ext cx="9401432" cy="5064855"/>
          </a:xfrm>
        </p:spPr>
        <p:txBody>
          <a:bodyPr>
            <a:normAutofit fontScale="92500" lnSpcReduction="10000"/>
          </a:bodyPr>
          <a:lstStyle/>
          <a:p>
            <a:endParaRPr lang="en-US" dirty="0"/>
          </a:p>
          <a:p>
            <a:endParaRPr lang="en-US" dirty="0"/>
          </a:p>
          <a:p>
            <a:r>
              <a:rPr lang="en-US" dirty="0"/>
              <a:t>The Court found no intention by the legislature to create a permanent right to air time.</a:t>
            </a:r>
          </a:p>
          <a:p>
            <a:r>
              <a:rPr lang="en-US" dirty="0"/>
              <a:t>Nor could air time be considered deferred compensation because it was not “earned” through service.</a:t>
            </a:r>
          </a:p>
          <a:p>
            <a:r>
              <a:rPr lang="en-US" dirty="0"/>
              <a:t>At most, “air time” was only an offer – employees had the option to accept it by serving 5 years and paying for it.</a:t>
            </a:r>
          </a:p>
          <a:p>
            <a:r>
              <a:rPr lang="en-US" sz="2800" dirty="0"/>
              <a:t>The mere fact that air time affected pension did not make it a pension benefit for the purpose of vesting law.</a:t>
            </a:r>
          </a:p>
          <a:p>
            <a:endParaRPr lang="en-US" dirty="0"/>
          </a:p>
          <a:p>
            <a:endParaRPr lang="en-US" dirty="0"/>
          </a:p>
        </p:txBody>
      </p:sp>
      <p:sp>
        <p:nvSpPr>
          <p:cNvPr id="4" name="Slide Number Placeholder 3">
            <a:extLst>
              <a:ext uri="{FF2B5EF4-FFF2-40B4-BE49-F238E27FC236}">
                <a16:creationId xmlns:a16="http://schemas.microsoft.com/office/drawing/2014/main" id="{69F8F0E2-9728-3B4F-8FA2-5CBB163411AE}"/>
              </a:ext>
            </a:extLst>
          </p:cNvPr>
          <p:cNvSpPr>
            <a:spLocks noGrp="1"/>
          </p:cNvSpPr>
          <p:nvPr>
            <p:ph type="sldNum" sz="quarter" idx="12"/>
          </p:nvPr>
        </p:nvSpPr>
        <p:spPr/>
        <p:txBody>
          <a:bodyPr/>
          <a:lstStyle/>
          <a:p>
            <a:fld id="{76EFBEE3-2A9E-304D-B391-B568C310982A}" type="slidenum">
              <a:rPr lang="en-US" smtClean="0"/>
              <a:pPr/>
              <a:t>14</a:t>
            </a:fld>
            <a:endParaRPr lang="en-US"/>
          </a:p>
        </p:txBody>
      </p:sp>
      <p:sp>
        <p:nvSpPr>
          <p:cNvPr id="6" name="Parallelogram 5">
            <a:extLst>
              <a:ext uri="{FF2B5EF4-FFF2-40B4-BE49-F238E27FC236}">
                <a16:creationId xmlns:a16="http://schemas.microsoft.com/office/drawing/2014/main" id="{C149F485-C8A7-784C-A84B-CF6D611EF30F}"/>
              </a:ext>
            </a:extLst>
          </p:cNvPr>
          <p:cNvSpPr/>
          <p:nvPr/>
        </p:nvSpPr>
        <p:spPr>
          <a:xfrm>
            <a:off x="1623678" y="1347848"/>
            <a:ext cx="4053385" cy="55955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fontAlgn="base">
              <a:lnSpc>
                <a:spcPct val="80000"/>
              </a:lnSpc>
              <a:spcBef>
                <a:spcPct val="0"/>
              </a:spcBef>
              <a:spcAft>
                <a:spcPts val="1200"/>
              </a:spcAft>
              <a:defRPr/>
            </a:pPr>
            <a:r>
              <a:rPr lang="en-US" altLang="en-US" sz="3200" b="1" dirty="0">
                <a:solidFill>
                  <a:schemeClr val="bg1"/>
                </a:solidFill>
                <a:latin typeface="Georgia" panose="02040502050405020303" pitchFamily="18" charset="0"/>
              </a:rPr>
              <a:t>HOLDING: </a:t>
            </a:r>
          </a:p>
        </p:txBody>
      </p:sp>
    </p:spTree>
    <p:extLst>
      <p:ext uri="{BB962C8B-B14F-4D97-AF65-F5344CB8AC3E}">
        <p14:creationId xmlns:p14="http://schemas.microsoft.com/office/powerpoint/2010/main" val="3381354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777D-8C11-844A-A584-2BA7029E38F7}"/>
              </a:ext>
            </a:extLst>
          </p:cNvPr>
          <p:cNvSpPr>
            <a:spLocks noGrp="1"/>
          </p:cNvSpPr>
          <p:nvPr>
            <p:ph type="title"/>
          </p:nvPr>
        </p:nvSpPr>
        <p:spPr/>
        <p:txBody>
          <a:bodyPr>
            <a:normAutofit fontScale="90000"/>
          </a:bodyPr>
          <a:lstStyle/>
          <a:p>
            <a:r>
              <a:rPr lang="en-US" dirty="0"/>
              <a:t>Good News</a:t>
            </a:r>
          </a:p>
        </p:txBody>
      </p:sp>
      <p:sp>
        <p:nvSpPr>
          <p:cNvPr id="3" name="Content Placeholder 2">
            <a:extLst>
              <a:ext uri="{FF2B5EF4-FFF2-40B4-BE49-F238E27FC236}">
                <a16:creationId xmlns:a16="http://schemas.microsoft.com/office/drawing/2014/main" id="{6E8AF665-5AD3-5442-96E9-20CE4E5E5179}"/>
              </a:ext>
            </a:extLst>
          </p:cNvPr>
          <p:cNvSpPr>
            <a:spLocks noGrp="1"/>
          </p:cNvSpPr>
          <p:nvPr>
            <p:ph idx="1"/>
          </p:nvPr>
        </p:nvSpPr>
        <p:spPr>
          <a:xfrm>
            <a:off x="343930" y="1175307"/>
            <a:ext cx="11504139" cy="5064855"/>
          </a:xfrm>
        </p:spPr>
        <p:txBody>
          <a:bodyPr/>
          <a:lstStyle/>
          <a:p>
            <a:r>
              <a:rPr lang="en-US" dirty="0"/>
              <a:t>The Court utilizes </a:t>
            </a:r>
            <a:r>
              <a:rPr lang="en-US" i="1" dirty="0"/>
              <a:t>REAOC</a:t>
            </a:r>
            <a:r>
              <a:rPr lang="en-US" dirty="0"/>
              <a:t>’s language requiring that any promise by the legislature be clear, despite arguments by the plaintiffs that </a:t>
            </a:r>
            <a:r>
              <a:rPr lang="en-US" i="1" dirty="0"/>
              <a:t>REAOC</a:t>
            </a:r>
            <a:r>
              <a:rPr lang="en-US" dirty="0"/>
              <a:t> does not apply to pension cases and only applies to implied contracts.</a:t>
            </a:r>
          </a:p>
          <a:p>
            <a:r>
              <a:rPr lang="en-US" dirty="0"/>
              <a:t>The Court distanced itself from Court of Appeal decisions applying vesting analysis outside the pension sphere:</a:t>
            </a:r>
          </a:p>
          <a:p>
            <a:pPr lvl="1">
              <a:buFont typeface="Courier New" panose="02070309020205020404" pitchFamily="49" charset="0"/>
              <a:buChar char="o"/>
            </a:pPr>
            <a:r>
              <a:rPr lang="en-US" dirty="0"/>
              <a:t>“We have never held…that the constitutional protection afforded pension benefits, which attached even in the absence of manifest legislative intent to create contract rights, extends generally to other benefits of public employment.”</a:t>
            </a:r>
          </a:p>
          <a:p>
            <a:pPr lvl="1">
              <a:buFont typeface="Courier New" panose="02070309020205020404" pitchFamily="49" charset="0"/>
              <a:buChar char="o"/>
            </a:pPr>
            <a:r>
              <a:rPr lang="en-US" dirty="0"/>
              <a:t>“We have never held that statutory terms and conditions of employment gain constitutional protection merely from the fact of their existence, even if they have persisted for decades.”</a:t>
            </a:r>
          </a:p>
          <a:p>
            <a:pPr marL="0" indent="0">
              <a:buNone/>
            </a:pPr>
            <a:endParaRPr lang="en-US" dirty="0"/>
          </a:p>
        </p:txBody>
      </p:sp>
      <p:sp>
        <p:nvSpPr>
          <p:cNvPr id="4" name="Slide Number Placeholder 3">
            <a:extLst>
              <a:ext uri="{FF2B5EF4-FFF2-40B4-BE49-F238E27FC236}">
                <a16:creationId xmlns:a16="http://schemas.microsoft.com/office/drawing/2014/main" id="{AB2A125C-3294-CF40-BD73-B53144C7BD55}"/>
              </a:ext>
            </a:extLst>
          </p:cNvPr>
          <p:cNvSpPr>
            <a:spLocks noGrp="1"/>
          </p:cNvSpPr>
          <p:nvPr>
            <p:ph type="sldNum" sz="quarter" idx="12"/>
          </p:nvPr>
        </p:nvSpPr>
        <p:spPr/>
        <p:txBody>
          <a:bodyPr/>
          <a:lstStyle/>
          <a:p>
            <a:fld id="{76EFBEE3-2A9E-304D-B391-B568C310982A}" type="slidenum">
              <a:rPr lang="en-US" smtClean="0"/>
              <a:pPr/>
              <a:t>15</a:t>
            </a:fld>
            <a:endParaRPr lang="en-US"/>
          </a:p>
        </p:txBody>
      </p:sp>
    </p:spTree>
    <p:extLst>
      <p:ext uri="{BB962C8B-B14F-4D97-AF65-F5344CB8AC3E}">
        <p14:creationId xmlns:p14="http://schemas.microsoft.com/office/powerpoint/2010/main" val="422194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4827-D709-464B-A5C8-C9CE4CDF10B5}"/>
              </a:ext>
            </a:extLst>
          </p:cNvPr>
          <p:cNvSpPr>
            <a:spLocks noGrp="1"/>
          </p:cNvSpPr>
          <p:nvPr>
            <p:ph type="ctrTitle"/>
          </p:nvPr>
        </p:nvSpPr>
        <p:spPr>
          <a:xfrm>
            <a:off x="5465129" y="2285363"/>
            <a:ext cx="6603718" cy="2287274"/>
          </a:xfrm>
        </p:spPr>
        <p:txBody>
          <a:bodyPr>
            <a:normAutofit fontScale="90000"/>
          </a:bodyPr>
          <a:lstStyle/>
          <a:p>
            <a:r>
              <a:rPr lang="en-US" sz="4400" dirty="0"/>
              <a:t>Alameda County Deputy Sheriff's Assn. v. Alameda County Employees' Retirement Assn.</a:t>
            </a:r>
            <a:endParaRPr lang="en-US" dirty="0">
              <a:solidFill>
                <a:schemeClr val="tx1"/>
              </a:solidFill>
            </a:endParaRPr>
          </a:p>
        </p:txBody>
      </p:sp>
      <p:sp>
        <p:nvSpPr>
          <p:cNvPr id="4" name="Date Placeholder 3">
            <a:extLst>
              <a:ext uri="{FF2B5EF4-FFF2-40B4-BE49-F238E27FC236}">
                <a16:creationId xmlns:a16="http://schemas.microsoft.com/office/drawing/2014/main" id="{CEE64CD5-B729-5D44-82ED-B4239DD86B40}"/>
              </a:ext>
            </a:extLst>
          </p:cNvPr>
          <p:cNvSpPr>
            <a:spLocks noGrp="1"/>
          </p:cNvSpPr>
          <p:nvPr>
            <p:ph type="dt" sz="half" idx="10"/>
          </p:nvPr>
        </p:nvSpPr>
        <p:spPr>
          <a:xfrm>
            <a:off x="90302" y="6326930"/>
            <a:ext cx="2652898" cy="308919"/>
          </a:xfrm>
        </p:spPr>
        <p:txBody>
          <a:bodyPr/>
          <a:lstStyle/>
          <a:p>
            <a:r>
              <a:rPr lang="en-US" dirty="0"/>
              <a:t>November 18, 2020</a:t>
            </a:r>
          </a:p>
        </p:txBody>
      </p:sp>
    </p:spTree>
    <p:extLst>
      <p:ext uri="{BB962C8B-B14F-4D97-AF65-F5344CB8AC3E}">
        <p14:creationId xmlns:p14="http://schemas.microsoft.com/office/powerpoint/2010/main" val="495957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C5DB34-AE00-4808-A555-80BB5BD3E175}"/>
              </a:ext>
            </a:extLst>
          </p:cNvPr>
          <p:cNvSpPr>
            <a:spLocks noGrp="1"/>
          </p:cNvSpPr>
          <p:nvPr>
            <p:ph idx="1"/>
          </p:nvPr>
        </p:nvSpPr>
        <p:spPr>
          <a:xfrm>
            <a:off x="343930" y="1175306"/>
            <a:ext cx="11194135" cy="5219315"/>
          </a:xfrm>
        </p:spPr>
        <p:txBody>
          <a:bodyPr>
            <a:normAutofit lnSpcReduction="10000"/>
          </a:bodyPr>
          <a:lstStyle/>
          <a:p>
            <a:pPr marL="0" indent="0">
              <a:buNone/>
            </a:pPr>
            <a:r>
              <a:rPr lang="en-US" dirty="0"/>
              <a:t>PEPRA eliminates the following pension “spiking” practices for the calculation of compensable earnings in Gov. Code § 31461(b):</a:t>
            </a:r>
          </a:p>
          <a:p>
            <a:r>
              <a:rPr lang="en-US" sz="2400" dirty="0"/>
              <a:t>Termination pay — one-time cash payments of unused leave time, paid upon retirement, beyond amounts that would otherwise be earned and payable in the final compensation period.  </a:t>
            </a:r>
          </a:p>
          <a:p>
            <a:r>
              <a:rPr lang="en-US" sz="2400" dirty="0"/>
              <a:t>Cash outs of vacation or sick pay —  beyond the amounts earned and payable in the final compensation period.  </a:t>
            </a:r>
          </a:p>
          <a:p>
            <a:r>
              <a:rPr lang="en-US" sz="2400" dirty="0"/>
              <a:t>On call pay —  pay for additional services performed outside normal working hours.  </a:t>
            </a:r>
          </a:p>
          <a:p>
            <a:r>
              <a:rPr lang="en-US" sz="2400" dirty="0"/>
              <a:t>Pension enhancements — pay made to enhance a member’s retirement benefit, such as cash paid in lieu of an in-kind benefit, one time or ad hoc payments, and payments paid solely due to termination of employment.</a:t>
            </a:r>
          </a:p>
        </p:txBody>
      </p:sp>
      <p:sp>
        <p:nvSpPr>
          <p:cNvPr id="4" name="Slide Number Placeholder 3">
            <a:extLst>
              <a:ext uri="{FF2B5EF4-FFF2-40B4-BE49-F238E27FC236}">
                <a16:creationId xmlns:a16="http://schemas.microsoft.com/office/drawing/2014/main" id="{714E1F55-3465-4A0A-9C41-90ADF59645AD}"/>
              </a:ext>
            </a:extLst>
          </p:cNvPr>
          <p:cNvSpPr>
            <a:spLocks noGrp="1"/>
          </p:cNvSpPr>
          <p:nvPr>
            <p:ph type="sldNum" sz="quarter" idx="12"/>
          </p:nvPr>
        </p:nvSpPr>
        <p:spPr/>
        <p:txBody>
          <a:bodyPr/>
          <a:lstStyle/>
          <a:p>
            <a:fld id="{76EFBEE3-2A9E-304D-B391-B568C310982A}" type="slidenum">
              <a:rPr lang="en-US" smtClean="0"/>
              <a:pPr/>
              <a:t>17</a:t>
            </a:fld>
            <a:endParaRPr lang="en-US"/>
          </a:p>
        </p:txBody>
      </p:sp>
      <p:sp>
        <p:nvSpPr>
          <p:cNvPr id="7" name="Title 1">
            <a:extLst>
              <a:ext uri="{FF2B5EF4-FFF2-40B4-BE49-F238E27FC236}">
                <a16:creationId xmlns:a16="http://schemas.microsoft.com/office/drawing/2014/main" id="{85EDDF74-7E27-2147-B430-98A454D35DF1}"/>
              </a:ext>
            </a:extLst>
          </p:cNvPr>
          <p:cNvSpPr>
            <a:spLocks noGrp="1"/>
          </p:cNvSpPr>
          <p:nvPr>
            <p:ph type="title"/>
          </p:nvPr>
        </p:nvSpPr>
        <p:spPr>
          <a:xfrm>
            <a:off x="343931" y="201593"/>
            <a:ext cx="11504139" cy="598702"/>
          </a:xfrm>
        </p:spPr>
        <p:txBody>
          <a:bodyPr>
            <a:normAutofit fontScale="90000"/>
          </a:bodyPr>
          <a:lstStyle/>
          <a:p>
            <a:r>
              <a:rPr lang="en-US" dirty="0"/>
              <a:t>Pension Spiking</a:t>
            </a:r>
          </a:p>
        </p:txBody>
      </p:sp>
    </p:spTree>
    <p:extLst>
      <p:ext uri="{BB962C8B-B14F-4D97-AF65-F5344CB8AC3E}">
        <p14:creationId xmlns:p14="http://schemas.microsoft.com/office/powerpoint/2010/main" val="2941957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CDBD-03FC-49D9-94D9-49981EF7A910}"/>
              </a:ext>
            </a:extLst>
          </p:cNvPr>
          <p:cNvSpPr>
            <a:spLocks noGrp="1"/>
          </p:cNvSpPr>
          <p:nvPr>
            <p:ph type="title"/>
          </p:nvPr>
        </p:nvSpPr>
        <p:spPr/>
        <p:txBody>
          <a:bodyPr>
            <a:noAutofit/>
          </a:bodyPr>
          <a:lstStyle/>
          <a:p>
            <a:r>
              <a:rPr lang="en-US" sz="4000" dirty="0"/>
              <a:t>The Decision</a:t>
            </a:r>
          </a:p>
        </p:txBody>
      </p:sp>
      <p:sp>
        <p:nvSpPr>
          <p:cNvPr id="3" name="Content Placeholder 2">
            <a:extLst>
              <a:ext uri="{FF2B5EF4-FFF2-40B4-BE49-F238E27FC236}">
                <a16:creationId xmlns:a16="http://schemas.microsoft.com/office/drawing/2014/main" id="{90D82172-C8B4-4BF6-8CE6-BDB4D878C4CE}"/>
              </a:ext>
            </a:extLst>
          </p:cNvPr>
          <p:cNvSpPr>
            <a:spLocks noGrp="1"/>
          </p:cNvSpPr>
          <p:nvPr>
            <p:ph idx="1"/>
          </p:nvPr>
        </p:nvSpPr>
        <p:spPr>
          <a:xfrm>
            <a:off x="343931" y="1112108"/>
            <a:ext cx="11504139" cy="5436973"/>
          </a:xfrm>
        </p:spPr>
        <p:txBody>
          <a:bodyPr>
            <a:normAutofit lnSpcReduction="10000"/>
          </a:bodyPr>
          <a:lstStyle/>
          <a:p>
            <a:r>
              <a:rPr lang="en-US" dirty="0"/>
              <a:t>The Supreme Court disagrees with the Appeal Court and upholds the PEPRA anti-spiking provisions.</a:t>
            </a:r>
          </a:p>
          <a:p>
            <a:pPr marL="0" indent="0">
              <a:buNone/>
            </a:pPr>
            <a:endParaRPr lang="en-US" dirty="0"/>
          </a:p>
          <a:p>
            <a:pPr marL="0" indent="0">
              <a:buNone/>
            </a:pPr>
            <a:endParaRPr lang="en-US" dirty="0"/>
          </a:p>
          <a:p>
            <a:endParaRPr lang="en-US" dirty="0"/>
          </a:p>
          <a:p>
            <a:r>
              <a:rPr lang="en-US" dirty="0"/>
              <a:t>Because termination pay was not permitted under CERL as pensionable there was never a vested right to it.</a:t>
            </a:r>
          </a:p>
          <a:p>
            <a:pPr marL="0" indent="0">
              <a:buNone/>
            </a:pPr>
            <a:endParaRPr lang="en-US" dirty="0"/>
          </a:p>
          <a:p>
            <a:pPr marL="0" indent="0">
              <a:buNone/>
            </a:pPr>
            <a:endParaRPr lang="en-US" dirty="0"/>
          </a:p>
          <a:p>
            <a:r>
              <a:rPr lang="en-US" dirty="0"/>
              <a:t>Although the other three practices prohibited by PEPRA are vested rights, and therefore the California Rule applies, the modifications survive the California Rule.</a:t>
            </a:r>
          </a:p>
          <a:p>
            <a:pPr marL="0" indent="0">
              <a:buNone/>
            </a:pPr>
            <a:endParaRPr lang="en-US" dirty="0"/>
          </a:p>
        </p:txBody>
      </p:sp>
      <p:sp>
        <p:nvSpPr>
          <p:cNvPr id="4" name="Slide Number Placeholder 3">
            <a:extLst>
              <a:ext uri="{FF2B5EF4-FFF2-40B4-BE49-F238E27FC236}">
                <a16:creationId xmlns:a16="http://schemas.microsoft.com/office/drawing/2014/main" id="{8437393A-725F-41EB-9A30-C4611F499315}"/>
              </a:ext>
            </a:extLst>
          </p:cNvPr>
          <p:cNvSpPr>
            <a:spLocks noGrp="1"/>
          </p:cNvSpPr>
          <p:nvPr>
            <p:ph type="sldNum" sz="quarter" idx="12"/>
          </p:nvPr>
        </p:nvSpPr>
        <p:spPr/>
        <p:txBody>
          <a:bodyPr/>
          <a:lstStyle/>
          <a:p>
            <a:fld id="{76EFBEE3-2A9E-304D-B391-B568C310982A}" type="slidenum">
              <a:rPr lang="en-US" smtClean="0"/>
              <a:pPr/>
              <a:t>18</a:t>
            </a:fld>
            <a:endParaRPr lang="en-US"/>
          </a:p>
        </p:txBody>
      </p:sp>
      <p:sp>
        <p:nvSpPr>
          <p:cNvPr id="5" name="Parallelogram 4">
            <a:extLst>
              <a:ext uri="{FF2B5EF4-FFF2-40B4-BE49-F238E27FC236}">
                <a16:creationId xmlns:a16="http://schemas.microsoft.com/office/drawing/2014/main" id="{FD6BFAC6-7108-EE46-88BD-8F69DDBC8821}"/>
              </a:ext>
            </a:extLst>
          </p:cNvPr>
          <p:cNvSpPr/>
          <p:nvPr/>
        </p:nvSpPr>
        <p:spPr>
          <a:xfrm>
            <a:off x="343928" y="2732840"/>
            <a:ext cx="4053385" cy="55955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fontAlgn="base">
              <a:lnSpc>
                <a:spcPct val="80000"/>
              </a:lnSpc>
              <a:spcBef>
                <a:spcPct val="0"/>
              </a:spcBef>
              <a:spcAft>
                <a:spcPts val="1200"/>
              </a:spcAft>
              <a:defRPr/>
            </a:pPr>
            <a:r>
              <a:rPr lang="en-US" altLang="en-US" sz="3200" b="1" dirty="0">
                <a:solidFill>
                  <a:schemeClr val="bg1"/>
                </a:solidFill>
                <a:latin typeface="Georgia" panose="02040502050405020303" pitchFamily="18" charset="0"/>
              </a:rPr>
              <a:t>HOLDING: </a:t>
            </a:r>
          </a:p>
        </p:txBody>
      </p:sp>
      <p:sp>
        <p:nvSpPr>
          <p:cNvPr id="6" name="Parallelogram 5">
            <a:extLst>
              <a:ext uri="{FF2B5EF4-FFF2-40B4-BE49-F238E27FC236}">
                <a16:creationId xmlns:a16="http://schemas.microsoft.com/office/drawing/2014/main" id="{2A56E141-5227-9A42-A9B9-4773DB0D0C4D}"/>
              </a:ext>
            </a:extLst>
          </p:cNvPr>
          <p:cNvSpPr/>
          <p:nvPr/>
        </p:nvSpPr>
        <p:spPr>
          <a:xfrm>
            <a:off x="343927" y="4361181"/>
            <a:ext cx="4053385" cy="55955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fontAlgn="base">
              <a:lnSpc>
                <a:spcPct val="80000"/>
              </a:lnSpc>
              <a:spcBef>
                <a:spcPct val="0"/>
              </a:spcBef>
              <a:spcAft>
                <a:spcPts val="1200"/>
              </a:spcAft>
              <a:defRPr/>
            </a:pPr>
            <a:r>
              <a:rPr lang="en-US" altLang="en-US" sz="3200" b="1" dirty="0">
                <a:solidFill>
                  <a:schemeClr val="bg1"/>
                </a:solidFill>
                <a:latin typeface="Georgia" panose="02040502050405020303" pitchFamily="18" charset="0"/>
              </a:rPr>
              <a:t>HOLDING: </a:t>
            </a:r>
          </a:p>
        </p:txBody>
      </p:sp>
    </p:spTree>
    <p:extLst>
      <p:ext uri="{BB962C8B-B14F-4D97-AF65-F5344CB8AC3E}">
        <p14:creationId xmlns:p14="http://schemas.microsoft.com/office/powerpoint/2010/main" val="1634109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CA59-8D5A-4292-A0EB-E11C8365178C}"/>
              </a:ext>
            </a:extLst>
          </p:cNvPr>
          <p:cNvSpPr>
            <a:spLocks noGrp="1"/>
          </p:cNvSpPr>
          <p:nvPr>
            <p:ph type="title"/>
          </p:nvPr>
        </p:nvSpPr>
        <p:spPr/>
        <p:txBody>
          <a:bodyPr>
            <a:normAutofit fontScale="90000"/>
          </a:bodyPr>
          <a:lstStyle/>
          <a:p>
            <a:r>
              <a:rPr lang="en-US" dirty="0"/>
              <a:t>The Court: Justification for Change</a:t>
            </a:r>
          </a:p>
        </p:txBody>
      </p:sp>
      <p:sp>
        <p:nvSpPr>
          <p:cNvPr id="3" name="Content Placeholder 2">
            <a:extLst>
              <a:ext uri="{FF2B5EF4-FFF2-40B4-BE49-F238E27FC236}">
                <a16:creationId xmlns:a16="http://schemas.microsoft.com/office/drawing/2014/main" id="{D2B4B935-B36D-4D04-B312-BF0113B7EF8B}"/>
              </a:ext>
            </a:extLst>
          </p:cNvPr>
          <p:cNvSpPr>
            <a:spLocks noGrp="1"/>
          </p:cNvSpPr>
          <p:nvPr>
            <p:ph idx="1"/>
          </p:nvPr>
        </p:nvSpPr>
        <p:spPr/>
        <p:txBody>
          <a:bodyPr>
            <a:normAutofit lnSpcReduction="10000"/>
          </a:bodyPr>
          <a:lstStyle/>
          <a:p>
            <a:r>
              <a:rPr lang="en-US" sz="3200" dirty="0"/>
              <a:t>For the first time, guidance on what justifies change to a vested benefit</a:t>
            </a:r>
          </a:p>
          <a:p>
            <a:r>
              <a:rPr lang="en-US" sz="3200" dirty="0"/>
              <a:t>The Court finds that the PEPRA provisions “bear[s] some material relation to the theory of a pension system and its successful operation” </a:t>
            </a:r>
          </a:p>
          <a:p>
            <a:r>
              <a:rPr lang="en-US" sz="3200" dirty="0"/>
              <a:t>Because “</a:t>
            </a:r>
            <a:r>
              <a:rPr lang="en-US" sz="3200" b="1" dirty="0"/>
              <a:t>[a] legislative intent to align the express language of a pension statute more closely with its intended manner </a:t>
            </a:r>
            <a:r>
              <a:rPr lang="en-US" sz="3200" dirty="0"/>
              <a:t>of functioning directly relates to both the theory of a pension system and its successful operation.”</a:t>
            </a:r>
          </a:p>
          <a:p>
            <a:pPr marL="0" indent="0">
              <a:buNone/>
            </a:pPr>
            <a:endParaRPr lang="en-US" dirty="0"/>
          </a:p>
        </p:txBody>
      </p:sp>
      <p:sp>
        <p:nvSpPr>
          <p:cNvPr id="4" name="Slide Number Placeholder 3">
            <a:extLst>
              <a:ext uri="{FF2B5EF4-FFF2-40B4-BE49-F238E27FC236}">
                <a16:creationId xmlns:a16="http://schemas.microsoft.com/office/drawing/2014/main" id="{DF0C5611-77BB-41DA-9480-A2F961C16168}"/>
              </a:ext>
            </a:extLst>
          </p:cNvPr>
          <p:cNvSpPr>
            <a:spLocks noGrp="1"/>
          </p:cNvSpPr>
          <p:nvPr>
            <p:ph type="sldNum" sz="quarter" idx="12"/>
          </p:nvPr>
        </p:nvSpPr>
        <p:spPr/>
        <p:txBody>
          <a:bodyPr/>
          <a:lstStyle/>
          <a:p>
            <a:fld id="{76EFBEE3-2A9E-304D-B391-B568C310982A}" type="slidenum">
              <a:rPr lang="en-US" smtClean="0"/>
              <a:pPr/>
              <a:t>19</a:t>
            </a:fld>
            <a:endParaRPr lang="en-US"/>
          </a:p>
        </p:txBody>
      </p:sp>
    </p:spTree>
    <p:extLst>
      <p:ext uri="{BB962C8B-B14F-4D97-AF65-F5344CB8AC3E}">
        <p14:creationId xmlns:p14="http://schemas.microsoft.com/office/powerpoint/2010/main" val="176553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76299-18EA-4D7D-9385-73498318B3C3}"/>
              </a:ext>
            </a:extLst>
          </p:cNvPr>
          <p:cNvSpPr>
            <a:spLocks noGrp="1"/>
          </p:cNvSpPr>
          <p:nvPr>
            <p:ph type="title"/>
          </p:nvPr>
        </p:nvSpPr>
        <p:spPr/>
        <p:txBody>
          <a:bodyPr>
            <a:normAutofit fontScale="90000"/>
          </a:bodyPr>
          <a:lstStyle/>
          <a:p>
            <a:r>
              <a:rPr lang="en-US" dirty="0"/>
              <a:t>Topics</a:t>
            </a:r>
          </a:p>
        </p:txBody>
      </p:sp>
      <p:sp>
        <p:nvSpPr>
          <p:cNvPr id="3" name="Content Placeholder 2">
            <a:extLst>
              <a:ext uri="{FF2B5EF4-FFF2-40B4-BE49-F238E27FC236}">
                <a16:creationId xmlns:a16="http://schemas.microsoft.com/office/drawing/2014/main" id="{29B922EB-9F87-444A-88EB-A83DAC8FFD31}"/>
              </a:ext>
            </a:extLst>
          </p:cNvPr>
          <p:cNvSpPr>
            <a:spLocks noGrp="1"/>
          </p:cNvSpPr>
          <p:nvPr>
            <p:ph idx="1"/>
          </p:nvPr>
        </p:nvSpPr>
        <p:spPr/>
        <p:txBody>
          <a:bodyPr>
            <a:normAutofit/>
          </a:bodyPr>
          <a:lstStyle/>
          <a:p>
            <a:r>
              <a:rPr lang="en-US" sz="3200" dirty="0"/>
              <a:t>History – the “California Rule”</a:t>
            </a:r>
          </a:p>
          <a:p>
            <a:r>
              <a:rPr lang="en-US" sz="3200" dirty="0"/>
              <a:t>Limits on the Rule</a:t>
            </a:r>
          </a:p>
          <a:p>
            <a:r>
              <a:rPr lang="en-US" sz="3200" dirty="0"/>
              <a:t>Two key questions – is it vested, can it be changed</a:t>
            </a:r>
          </a:p>
          <a:p>
            <a:r>
              <a:rPr lang="en-US" sz="3200" dirty="0"/>
              <a:t>Recent California Supreme Court decisions</a:t>
            </a:r>
          </a:p>
          <a:p>
            <a:r>
              <a:rPr lang="en-US" sz="3200" dirty="0"/>
              <a:t>The Good News</a:t>
            </a:r>
          </a:p>
          <a:p>
            <a:r>
              <a:rPr lang="en-US" sz="3200" dirty="0"/>
              <a:t>What is next?</a:t>
            </a:r>
          </a:p>
        </p:txBody>
      </p:sp>
      <p:sp>
        <p:nvSpPr>
          <p:cNvPr id="4" name="Slide Number Placeholder 3">
            <a:extLst>
              <a:ext uri="{FF2B5EF4-FFF2-40B4-BE49-F238E27FC236}">
                <a16:creationId xmlns:a16="http://schemas.microsoft.com/office/drawing/2014/main" id="{8BBAA8DE-9F30-4199-A046-1DAAE7CF201E}"/>
              </a:ext>
            </a:extLst>
          </p:cNvPr>
          <p:cNvSpPr>
            <a:spLocks noGrp="1"/>
          </p:cNvSpPr>
          <p:nvPr>
            <p:ph type="sldNum" sz="quarter" idx="12"/>
          </p:nvPr>
        </p:nvSpPr>
        <p:spPr/>
        <p:txBody>
          <a:bodyPr/>
          <a:lstStyle/>
          <a:p>
            <a:fld id="{76EFBEE3-2A9E-304D-B391-B568C310982A}" type="slidenum">
              <a:rPr lang="en-US" smtClean="0"/>
              <a:pPr/>
              <a:t>2</a:t>
            </a:fld>
            <a:endParaRPr lang="en-US"/>
          </a:p>
        </p:txBody>
      </p:sp>
    </p:spTree>
    <p:extLst>
      <p:ext uri="{BB962C8B-B14F-4D97-AF65-F5344CB8AC3E}">
        <p14:creationId xmlns:p14="http://schemas.microsoft.com/office/powerpoint/2010/main" val="3972131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0295D-EC7B-4494-975A-B3BFBDD497E0}"/>
              </a:ext>
            </a:extLst>
          </p:cNvPr>
          <p:cNvSpPr>
            <a:spLocks noGrp="1"/>
          </p:cNvSpPr>
          <p:nvPr>
            <p:ph type="title"/>
          </p:nvPr>
        </p:nvSpPr>
        <p:spPr/>
        <p:txBody>
          <a:bodyPr>
            <a:normAutofit fontScale="90000"/>
          </a:bodyPr>
          <a:lstStyle/>
          <a:p>
            <a:r>
              <a:rPr lang="en-US" dirty="0"/>
              <a:t>The Court: Justification for Change</a:t>
            </a:r>
          </a:p>
        </p:txBody>
      </p:sp>
      <p:sp>
        <p:nvSpPr>
          <p:cNvPr id="3" name="Content Placeholder 2">
            <a:extLst>
              <a:ext uri="{FF2B5EF4-FFF2-40B4-BE49-F238E27FC236}">
                <a16:creationId xmlns:a16="http://schemas.microsoft.com/office/drawing/2014/main" id="{42D41AD4-99DC-4577-B31C-663A939DB5D8}"/>
              </a:ext>
            </a:extLst>
          </p:cNvPr>
          <p:cNvSpPr>
            <a:spLocks noGrp="1"/>
          </p:cNvSpPr>
          <p:nvPr>
            <p:ph idx="1"/>
          </p:nvPr>
        </p:nvSpPr>
        <p:spPr/>
        <p:txBody>
          <a:bodyPr/>
          <a:lstStyle/>
          <a:p>
            <a:r>
              <a:rPr lang="en-US" sz="3200" dirty="0"/>
              <a:t>The Court explains that “the inclusion in final compensation of the items of compensation excluded or limited by the PEPRA amendment can be viewed as </a:t>
            </a:r>
            <a:r>
              <a:rPr lang="en-US" sz="3200" b="1" dirty="0"/>
              <a:t>distorting the pension calculation </a:t>
            </a:r>
            <a:r>
              <a:rPr lang="en-US" sz="3200" dirty="0"/>
              <a:t>and increasing pension benefits beyond the amount anticipated by the underlying theory of compensation earnable.”</a:t>
            </a:r>
          </a:p>
          <a:p>
            <a:endParaRPr lang="en-US" dirty="0"/>
          </a:p>
        </p:txBody>
      </p:sp>
      <p:sp>
        <p:nvSpPr>
          <p:cNvPr id="4" name="Slide Number Placeholder 3">
            <a:extLst>
              <a:ext uri="{FF2B5EF4-FFF2-40B4-BE49-F238E27FC236}">
                <a16:creationId xmlns:a16="http://schemas.microsoft.com/office/drawing/2014/main" id="{4BB5B70A-C521-4E7D-8E59-7BB1FA99BD09}"/>
              </a:ext>
            </a:extLst>
          </p:cNvPr>
          <p:cNvSpPr>
            <a:spLocks noGrp="1"/>
          </p:cNvSpPr>
          <p:nvPr>
            <p:ph type="sldNum" sz="quarter" idx="12"/>
          </p:nvPr>
        </p:nvSpPr>
        <p:spPr/>
        <p:txBody>
          <a:bodyPr/>
          <a:lstStyle/>
          <a:p>
            <a:fld id="{76EFBEE3-2A9E-304D-B391-B568C310982A}" type="slidenum">
              <a:rPr lang="en-US" smtClean="0"/>
              <a:pPr/>
              <a:t>20</a:t>
            </a:fld>
            <a:endParaRPr lang="en-US"/>
          </a:p>
        </p:txBody>
      </p:sp>
    </p:spTree>
    <p:extLst>
      <p:ext uri="{BB962C8B-B14F-4D97-AF65-F5344CB8AC3E}">
        <p14:creationId xmlns:p14="http://schemas.microsoft.com/office/powerpoint/2010/main" val="398311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56CD-A8EA-41A7-B222-830E6445B169}"/>
              </a:ext>
            </a:extLst>
          </p:cNvPr>
          <p:cNvSpPr>
            <a:spLocks noGrp="1"/>
          </p:cNvSpPr>
          <p:nvPr>
            <p:ph type="title"/>
          </p:nvPr>
        </p:nvSpPr>
        <p:spPr/>
        <p:txBody>
          <a:bodyPr>
            <a:noAutofit/>
          </a:bodyPr>
          <a:lstStyle/>
          <a:p>
            <a:r>
              <a:rPr lang="en-US" sz="3600" dirty="0"/>
              <a:t>The Court: Comparable New Advantage</a:t>
            </a:r>
          </a:p>
        </p:txBody>
      </p:sp>
      <p:sp>
        <p:nvSpPr>
          <p:cNvPr id="3" name="Content Placeholder 2">
            <a:extLst>
              <a:ext uri="{FF2B5EF4-FFF2-40B4-BE49-F238E27FC236}">
                <a16:creationId xmlns:a16="http://schemas.microsoft.com/office/drawing/2014/main" id="{ECC9F6A6-1CD5-468C-918A-DA9BDA3B8DBD}"/>
              </a:ext>
            </a:extLst>
          </p:cNvPr>
          <p:cNvSpPr>
            <a:spLocks noGrp="1"/>
          </p:cNvSpPr>
          <p:nvPr>
            <p:ph idx="1"/>
          </p:nvPr>
        </p:nvSpPr>
        <p:spPr/>
        <p:txBody>
          <a:bodyPr>
            <a:normAutofit/>
          </a:bodyPr>
          <a:lstStyle/>
          <a:p>
            <a:r>
              <a:rPr lang="en-US" sz="3000" dirty="0"/>
              <a:t>The Court rejects the argument that the California Rule always requires a “comparable new advantage.”</a:t>
            </a:r>
          </a:p>
          <a:p>
            <a:r>
              <a:rPr lang="en-US" sz="3000" dirty="0"/>
              <a:t>Rather, the Court held that the the California Rule requires only that “the level of pension benefits to be preserved </a:t>
            </a:r>
            <a:r>
              <a:rPr lang="en-US" sz="3000" b="1" dirty="0"/>
              <a:t>if it is feasible to do so without undermining the Legislature's permissible purpose </a:t>
            </a:r>
            <a:r>
              <a:rPr lang="en-US" sz="3000" dirty="0"/>
              <a:t>in enacting the pension modification.”</a:t>
            </a:r>
          </a:p>
          <a:p>
            <a:pPr marL="0" indent="0">
              <a:buNone/>
            </a:pPr>
            <a:endParaRPr lang="en-US" dirty="0"/>
          </a:p>
        </p:txBody>
      </p:sp>
      <p:sp>
        <p:nvSpPr>
          <p:cNvPr id="4" name="Slide Number Placeholder 3">
            <a:extLst>
              <a:ext uri="{FF2B5EF4-FFF2-40B4-BE49-F238E27FC236}">
                <a16:creationId xmlns:a16="http://schemas.microsoft.com/office/drawing/2014/main" id="{CF7EBAE0-0A98-4DF1-B071-9D505827DE76}"/>
              </a:ext>
            </a:extLst>
          </p:cNvPr>
          <p:cNvSpPr>
            <a:spLocks noGrp="1"/>
          </p:cNvSpPr>
          <p:nvPr>
            <p:ph type="sldNum" sz="quarter" idx="12"/>
          </p:nvPr>
        </p:nvSpPr>
        <p:spPr/>
        <p:txBody>
          <a:bodyPr/>
          <a:lstStyle/>
          <a:p>
            <a:fld id="{76EFBEE3-2A9E-304D-B391-B568C310982A}" type="slidenum">
              <a:rPr lang="en-US" smtClean="0"/>
              <a:pPr/>
              <a:t>21</a:t>
            </a:fld>
            <a:endParaRPr lang="en-US"/>
          </a:p>
        </p:txBody>
      </p:sp>
    </p:spTree>
    <p:extLst>
      <p:ext uri="{BB962C8B-B14F-4D97-AF65-F5344CB8AC3E}">
        <p14:creationId xmlns:p14="http://schemas.microsoft.com/office/powerpoint/2010/main" val="1944889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AB1A42-D8C9-4A0B-A087-7907891CA295}"/>
              </a:ext>
            </a:extLst>
          </p:cNvPr>
          <p:cNvSpPr>
            <a:spLocks noGrp="1"/>
          </p:cNvSpPr>
          <p:nvPr>
            <p:ph idx="1"/>
          </p:nvPr>
        </p:nvSpPr>
        <p:spPr>
          <a:xfrm>
            <a:off x="2446638" y="1112108"/>
            <a:ext cx="9401432" cy="5128054"/>
          </a:xfrm>
        </p:spPr>
        <p:txBody>
          <a:bodyPr>
            <a:normAutofit/>
          </a:bodyPr>
          <a:lstStyle/>
          <a:p>
            <a:r>
              <a:rPr lang="en-US" sz="3000" dirty="0"/>
              <a:t>The Court acknowledges that PEPRA does not provide a comparable benefit to the vested rights it removed by prohibiting the spiking practices.</a:t>
            </a:r>
          </a:p>
          <a:p>
            <a:endParaRPr lang="en-US" sz="3000" dirty="0"/>
          </a:p>
          <a:p>
            <a:r>
              <a:rPr lang="en-US" sz="3000" dirty="0"/>
              <a:t>But the Court upholds the provisions because providing such advantages would </a:t>
            </a:r>
            <a:r>
              <a:rPr lang="en-US" sz="3000" b="1" dirty="0"/>
              <a:t>frustrate the amendment’s “constitutionally permissible purpose</a:t>
            </a:r>
            <a:r>
              <a:rPr lang="en-US" sz="3000" dirty="0"/>
              <a:t>.”</a:t>
            </a:r>
          </a:p>
          <a:p>
            <a:pPr marL="457200" lvl="1" indent="0">
              <a:buNone/>
            </a:pPr>
            <a:endParaRPr lang="en-US" dirty="0"/>
          </a:p>
        </p:txBody>
      </p:sp>
      <p:sp>
        <p:nvSpPr>
          <p:cNvPr id="4" name="Slide Number Placeholder 3">
            <a:extLst>
              <a:ext uri="{FF2B5EF4-FFF2-40B4-BE49-F238E27FC236}">
                <a16:creationId xmlns:a16="http://schemas.microsoft.com/office/drawing/2014/main" id="{C50E19C1-1E24-4CBB-9FE0-121C3CF99C1B}"/>
              </a:ext>
            </a:extLst>
          </p:cNvPr>
          <p:cNvSpPr>
            <a:spLocks noGrp="1"/>
          </p:cNvSpPr>
          <p:nvPr>
            <p:ph type="sldNum" sz="quarter" idx="12"/>
          </p:nvPr>
        </p:nvSpPr>
        <p:spPr/>
        <p:txBody>
          <a:bodyPr/>
          <a:lstStyle/>
          <a:p>
            <a:fld id="{76EFBEE3-2A9E-304D-B391-B568C310982A}" type="slidenum">
              <a:rPr lang="en-US" smtClean="0"/>
              <a:pPr/>
              <a:t>22</a:t>
            </a:fld>
            <a:endParaRPr lang="en-US"/>
          </a:p>
        </p:txBody>
      </p:sp>
      <p:sp>
        <p:nvSpPr>
          <p:cNvPr id="5" name="Title 1">
            <a:extLst>
              <a:ext uri="{FF2B5EF4-FFF2-40B4-BE49-F238E27FC236}">
                <a16:creationId xmlns:a16="http://schemas.microsoft.com/office/drawing/2014/main" id="{46BDFB5B-406D-824C-B484-56F776343DD6}"/>
              </a:ext>
            </a:extLst>
          </p:cNvPr>
          <p:cNvSpPr txBox="1">
            <a:spLocks/>
          </p:cNvSpPr>
          <p:nvPr/>
        </p:nvSpPr>
        <p:spPr>
          <a:xfrm>
            <a:off x="2446638" y="365126"/>
            <a:ext cx="9401432" cy="59870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rgbClr val="3B3BE8"/>
                </a:solidFill>
                <a:latin typeface="Century Gothic" panose="020B0502020202020204" pitchFamily="34" charset="0"/>
                <a:ea typeface="+mj-ea"/>
                <a:cs typeface="+mj-cs"/>
              </a:defRPr>
            </a:lvl1pPr>
          </a:lstStyle>
          <a:p>
            <a:r>
              <a:rPr lang="en-US" dirty="0"/>
              <a:t>No Comparable Benefit is Required</a:t>
            </a:r>
          </a:p>
        </p:txBody>
      </p:sp>
    </p:spTree>
    <p:extLst>
      <p:ext uri="{BB962C8B-B14F-4D97-AF65-F5344CB8AC3E}">
        <p14:creationId xmlns:p14="http://schemas.microsoft.com/office/powerpoint/2010/main" val="1932005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E44-05FE-4449-BCA8-7CA30FD3340E}"/>
              </a:ext>
            </a:extLst>
          </p:cNvPr>
          <p:cNvSpPr>
            <a:spLocks noGrp="1"/>
          </p:cNvSpPr>
          <p:nvPr>
            <p:ph type="title"/>
          </p:nvPr>
        </p:nvSpPr>
        <p:spPr/>
        <p:txBody>
          <a:bodyPr>
            <a:normAutofit fontScale="90000"/>
          </a:bodyPr>
          <a:lstStyle/>
          <a:p>
            <a:r>
              <a:rPr lang="en-US" dirty="0"/>
              <a:t>No Comparable Benefit is Required</a:t>
            </a:r>
          </a:p>
        </p:txBody>
      </p:sp>
      <p:sp>
        <p:nvSpPr>
          <p:cNvPr id="3" name="Content Placeholder 2">
            <a:extLst>
              <a:ext uri="{FF2B5EF4-FFF2-40B4-BE49-F238E27FC236}">
                <a16:creationId xmlns:a16="http://schemas.microsoft.com/office/drawing/2014/main" id="{5D680A9F-F931-4306-8DF2-7904505F9132}"/>
              </a:ext>
            </a:extLst>
          </p:cNvPr>
          <p:cNvSpPr>
            <a:spLocks noGrp="1"/>
          </p:cNvSpPr>
          <p:nvPr>
            <p:ph idx="1"/>
          </p:nvPr>
        </p:nvSpPr>
        <p:spPr/>
        <p:txBody>
          <a:bodyPr/>
          <a:lstStyle/>
          <a:p>
            <a:r>
              <a:rPr lang="en-US" sz="3000" dirty="0"/>
              <a:t>Because the purpose of the PEPRA provisions was to ban “spiking” — a practice inconsistent with the intent of CERL — adding a comparable advantage was not required.</a:t>
            </a:r>
          </a:p>
          <a:p>
            <a:endParaRPr lang="en-US" dirty="0"/>
          </a:p>
        </p:txBody>
      </p:sp>
      <p:sp>
        <p:nvSpPr>
          <p:cNvPr id="4" name="Slide Number Placeholder 3">
            <a:extLst>
              <a:ext uri="{FF2B5EF4-FFF2-40B4-BE49-F238E27FC236}">
                <a16:creationId xmlns:a16="http://schemas.microsoft.com/office/drawing/2014/main" id="{B5C6ED4E-0500-4807-B8CD-0354E8EDD5CA}"/>
              </a:ext>
            </a:extLst>
          </p:cNvPr>
          <p:cNvSpPr>
            <a:spLocks noGrp="1"/>
          </p:cNvSpPr>
          <p:nvPr>
            <p:ph type="sldNum" sz="quarter" idx="12"/>
          </p:nvPr>
        </p:nvSpPr>
        <p:spPr/>
        <p:txBody>
          <a:bodyPr/>
          <a:lstStyle/>
          <a:p>
            <a:fld id="{76EFBEE3-2A9E-304D-B391-B568C310982A}" type="slidenum">
              <a:rPr lang="en-US" smtClean="0"/>
              <a:pPr/>
              <a:t>23</a:t>
            </a:fld>
            <a:endParaRPr lang="en-US"/>
          </a:p>
        </p:txBody>
      </p:sp>
    </p:spTree>
    <p:extLst>
      <p:ext uri="{BB962C8B-B14F-4D97-AF65-F5344CB8AC3E}">
        <p14:creationId xmlns:p14="http://schemas.microsoft.com/office/powerpoint/2010/main" val="2530027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A8E1F-D8F0-4A59-8191-15F955AC002F}"/>
              </a:ext>
            </a:extLst>
          </p:cNvPr>
          <p:cNvSpPr>
            <a:spLocks noGrp="1"/>
          </p:cNvSpPr>
          <p:nvPr>
            <p:ph type="title"/>
          </p:nvPr>
        </p:nvSpPr>
        <p:spPr/>
        <p:txBody>
          <a:bodyPr>
            <a:normAutofit fontScale="90000"/>
          </a:bodyPr>
          <a:lstStyle/>
          <a:p>
            <a:r>
              <a:rPr lang="en-US" dirty="0"/>
              <a:t>The Good News</a:t>
            </a:r>
          </a:p>
        </p:txBody>
      </p:sp>
      <p:sp>
        <p:nvSpPr>
          <p:cNvPr id="3" name="Content Placeholder 2">
            <a:extLst>
              <a:ext uri="{FF2B5EF4-FFF2-40B4-BE49-F238E27FC236}">
                <a16:creationId xmlns:a16="http://schemas.microsoft.com/office/drawing/2014/main" id="{E285792D-C6E9-4CB8-A895-F4F71BB79DC0}"/>
              </a:ext>
            </a:extLst>
          </p:cNvPr>
          <p:cNvSpPr>
            <a:spLocks noGrp="1"/>
          </p:cNvSpPr>
          <p:nvPr>
            <p:ph idx="1"/>
          </p:nvPr>
        </p:nvSpPr>
        <p:spPr>
          <a:xfrm>
            <a:off x="343930" y="1138574"/>
            <a:ext cx="11504139" cy="5852430"/>
          </a:xfrm>
        </p:spPr>
        <p:txBody>
          <a:bodyPr>
            <a:normAutofit/>
          </a:bodyPr>
          <a:lstStyle/>
          <a:p>
            <a:r>
              <a:rPr lang="en-US" sz="3000" dirty="0"/>
              <a:t>The Court added some much-desired substance concerning what are permissible purposes for modifying vested rights, which could be helpful in future cases where modifications are necessary.</a:t>
            </a:r>
          </a:p>
          <a:p>
            <a:endParaRPr lang="en-US" sz="3000" dirty="0"/>
          </a:p>
          <a:p>
            <a:r>
              <a:rPr lang="en-US" sz="3000" dirty="0"/>
              <a:t>The Court also arguably created a back door in the California Rule by permitting the modifications without including comparable benefits, when doing so would frustrate the permissible modifications.</a:t>
            </a:r>
          </a:p>
          <a:p>
            <a:pPr marL="0" indent="0">
              <a:buNone/>
            </a:pPr>
            <a:endParaRPr lang="en-US" sz="2700" dirty="0"/>
          </a:p>
        </p:txBody>
      </p:sp>
      <p:sp>
        <p:nvSpPr>
          <p:cNvPr id="4" name="Slide Number Placeholder 3">
            <a:extLst>
              <a:ext uri="{FF2B5EF4-FFF2-40B4-BE49-F238E27FC236}">
                <a16:creationId xmlns:a16="http://schemas.microsoft.com/office/drawing/2014/main" id="{0583874D-C0EF-4334-B067-791A36717578}"/>
              </a:ext>
            </a:extLst>
          </p:cNvPr>
          <p:cNvSpPr>
            <a:spLocks noGrp="1"/>
          </p:cNvSpPr>
          <p:nvPr>
            <p:ph type="sldNum" sz="quarter" idx="12"/>
          </p:nvPr>
        </p:nvSpPr>
        <p:spPr/>
        <p:txBody>
          <a:bodyPr/>
          <a:lstStyle/>
          <a:p>
            <a:fld id="{76EFBEE3-2A9E-304D-B391-B568C310982A}" type="slidenum">
              <a:rPr lang="en-US" smtClean="0"/>
              <a:pPr/>
              <a:t>24</a:t>
            </a:fld>
            <a:endParaRPr lang="en-US"/>
          </a:p>
        </p:txBody>
      </p:sp>
    </p:spTree>
    <p:extLst>
      <p:ext uri="{BB962C8B-B14F-4D97-AF65-F5344CB8AC3E}">
        <p14:creationId xmlns:p14="http://schemas.microsoft.com/office/powerpoint/2010/main" val="1703723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788F7-20E8-4281-9C1F-E2D4830FA6DA}"/>
              </a:ext>
            </a:extLst>
          </p:cNvPr>
          <p:cNvSpPr>
            <a:spLocks noGrp="1"/>
          </p:cNvSpPr>
          <p:nvPr>
            <p:ph type="title"/>
          </p:nvPr>
        </p:nvSpPr>
        <p:spPr/>
        <p:txBody>
          <a:bodyPr>
            <a:normAutofit fontScale="90000"/>
          </a:bodyPr>
          <a:lstStyle/>
          <a:p>
            <a:r>
              <a:rPr lang="en-US" dirty="0"/>
              <a:t>More Good News</a:t>
            </a:r>
          </a:p>
        </p:txBody>
      </p:sp>
      <p:sp>
        <p:nvSpPr>
          <p:cNvPr id="3" name="Content Placeholder 2">
            <a:extLst>
              <a:ext uri="{FF2B5EF4-FFF2-40B4-BE49-F238E27FC236}">
                <a16:creationId xmlns:a16="http://schemas.microsoft.com/office/drawing/2014/main" id="{D06E4C16-4481-47BB-B485-B0DA3EE63306}"/>
              </a:ext>
            </a:extLst>
          </p:cNvPr>
          <p:cNvSpPr>
            <a:spLocks noGrp="1"/>
          </p:cNvSpPr>
          <p:nvPr>
            <p:ph idx="1"/>
          </p:nvPr>
        </p:nvSpPr>
        <p:spPr/>
        <p:txBody>
          <a:bodyPr/>
          <a:lstStyle/>
          <a:p>
            <a:r>
              <a:rPr lang="en-US" sz="3000" dirty="0"/>
              <a:t>The Court noted that a truly “prospective” modification would be one “that applies only to pension rights accrued after its effective date while preserving unchanged the law applicable to pension rights accrued prior to that date.” Although that statement is dicta, tailoring a modification so it applies in this manner is a potential avenue around the California Rule.</a:t>
            </a:r>
          </a:p>
          <a:p>
            <a:endParaRPr lang="en-US" dirty="0"/>
          </a:p>
        </p:txBody>
      </p:sp>
      <p:sp>
        <p:nvSpPr>
          <p:cNvPr id="4" name="Slide Number Placeholder 3">
            <a:extLst>
              <a:ext uri="{FF2B5EF4-FFF2-40B4-BE49-F238E27FC236}">
                <a16:creationId xmlns:a16="http://schemas.microsoft.com/office/drawing/2014/main" id="{77F04E24-CB36-4E54-B693-4704E8611535}"/>
              </a:ext>
            </a:extLst>
          </p:cNvPr>
          <p:cNvSpPr>
            <a:spLocks noGrp="1"/>
          </p:cNvSpPr>
          <p:nvPr>
            <p:ph type="sldNum" sz="quarter" idx="12"/>
          </p:nvPr>
        </p:nvSpPr>
        <p:spPr/>
        <p:txBody>
          <a:bodyPr/>
          <a:lstStyle/>
          <a:p>
            <a:fld id="{76EFBEE3-2A9E-304D-B391-B568C310982A}" type="slidenum">
              <a:rPr lang="en-US" smtClean="0"/>
              <a:pPr/>
              <a:t>25</a:t>
            </a:fld>
            <a:endParaRPr lang="en-US"/>
          </a:p>
        </p:txBody>
      </p:sp>
    </p:spTree>
    <p:extLst>
      <p:ext uri="{BB962C8B-B14F-4D97-AF65-F5344CB8AC3E}">
        <p14:creationId xmlns:p14="http://schemas.microsoft.com/office/powerpoint/2010/main" val="1824838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0FE4-CE09-384A-A89A-20ADF659C5F0}"/>
              </a:ext>
            </a:extLst>
          </p:cNvPr>
          <p:cNvSpPr>
            <a:spLocks noGrp="1"/>
          </p:cNvSpPr>
          <p:nvPr>
            <p:ph type="title"/>
          </p:nvPr>
        </p:nvSpPr>
        <p:spPr/>
        <p:txBody>
          <a:bodyPr>
            <a:noAutofit/>
          </a:bodyPr>
          <a:lstStyle/>
          <a:p>
            <a:r>
              <a:rPr lang="en-US" sz="3400" dirty="0"/>
              <a:t>The Future of Pension Reform Remains Uncertain </a:t>
            </a:r>
          </a:p>
        </p:txBody>
      </p:sp>
      <p:sp>
        <p:nvSpPr>
          <p:cNvPr id="3" name="Content Placeholder 2">
            <a:extLst>
              <a:ext uri="{FF2B5EF4-FFF2-40B4-BE49-F238E27FC236}">
                <a16:creationId xmlns:a16="http://schemas.microsoft.com/office/drawing/2014/main" id="{D493AF8A-D20B-4F44-AAF0-1C83AD4738E8}"/>
              </a:ext>
            </a:extLst>
          </p:cNvPr>
          <p:cNvSpPr>
            <a:spLocks noGrp="1"/>
          </p:cNvSpPr>
          <p:nvPr>
            <p:ph idx="1"/>
          </p:nvPr>
        </p:nvSpPr>
        <p:spPr/>
        <p:txBody>
          <a:bodyPr>
            <a:normAutofit/>
          </a:bodyPr>
          <a:lstStyle/>
          <a:p>
            <a:r>
              <a:rPr lang="en-US" sz="3000" dirty="0"/>
              <a:t>We may need to wait for a test case involving changes to core pension elements prospectively — however, given the makeup of the state legislature, that is unlikely.</a:t>
            </a:r>
          </a:p>
          <a:p>
            <a:r>
              <a:rPr lang="en-US" sz="3000" dirty="0"/>
              <a:t>That means any change to benefits will most likely come from an initiative or changes to an independent pension plan. </a:t>
            </a:r>
          </a:p>
          <a:p>
            <a:r>
              <a:rPr lang="en-US" sz="3000" dirty="0"/>
              <a:t>What we do know is that such an initiative will probably raise an open issue that has yet to be decided by the Supreme Court.</a:t>
            </a:r>
          </a:p>
        </p:txBody>
      </p:sp>
      <p:sp>
        <p:nvSpPr>
          <p:cNvPr id="4" name="Slide Number Placeholder 3">
            <a:extLst>
              <a:ext uri="{FF2B5EF4-FFF2-40B4-BE49-F238E27FC236}">
                <a16:creationId xmlns:a16="http://schemas.microsoft.com/office/drawing/2014/main" id="{C592695D-9C4A-D649-BD79-B4E923E9A1ED}"/>
              </a:ext>
            </a:extLst>
          </p:cNvPr>
          <p:cNvSpPr>
            <a:spLocks noGrp="1"/>
          </p:cNvSpPr>
          <p:nvPr>
            <p:ph type="sldNum" sz="quarter" idx="12"/>
          </p:nvPr>
        </p:nvSpPr>
        <p:spPr/>
        <p:txBody>
          <a:bodyPr/>
          <a:lstStyle/>
          <a:p>
            <a:fld id="{76EFBEE3-2A9E-304D-B391-B568C310982A}" type="slidenum">
              <a:rPr lang="en-US" smtClean="0"/>
              <a:pPr/>
              <a:t>26</a:t>
            </a:fld>
            <a:endParaRPr lang="en-US"/>
          </a:p>
        </p:txBody>
      </p:sp>
    </p:spTree>
    <p:extLst>
      <p:ext uri="{BB962C8B-B14F-4D97-AF65-F5344CB8AC3E}">
        <p14:creationId xmlns:p14="http://schemas.microsoft.com/office/powerpoint/2010/main" val="1546957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BB8E5A-968B-754D-88DD-E38BC3CF1D27}"/>
              </a:ext>
            </a:extLst>
          </p:cNvPr>
          <p:cNvSpPr>
            <a:spLocks noGrp="1"/>
          </p:cNvSpPr>
          <p:nvPr>
            <p:ph type="ctrTitle"/>
          </p:nvPr>
        </p:nvSpPr>
        <p:spPr>
          <a:xfrm>
            <a:off x="5752071" y="2627460"/>
            <a:ext cx="6096000" cy="1006475"/>
          </a:xfrm>
        </p:spPr>
        <p:txBody>
          <a:bodyPr/>
          <a:lstStyle/>
          <a:p>
            <a:r>
              <a:rPr lang="en-US" dirty="0"/>
              <a:t>THANK YOU</a:t>
            </a:r>
          </a:p>
        </p:txBody>
      </p:sp>
      <p:sp>
        <p:nvSpPr>
          <p:cNvPr id="8" name="Subtitle 7">
            <a:extLst>
              <a:ext uri="{FF2B5EF4-FFF2-40B4-BE49-F238E27FC236}">
                <a16:creationId xmlns:a16="http://schemas.microsoft.com/office/drawing/2014/main" id="{42515449-32FE-664A-B3C0-504D4EE7E4E1}"/>
              </a:ext>
            </a:extLst>
          </p:cNvPr>
          <p:cNvSpPr>
            <a:spLocks noGrp="1"/>
          </p:cNvSpPr>
          <p:nvPr>
            <p:ph type="subTitle" idx="1"/>
          </p:nvPr>
        </p:nvSpPr>
        <p:spPr>
          <a:xfrm>
            <a:off x="5752069" y="4195378"/>
            <a:ext cx="6095999" cy="1006475"/>
          </a:xfrm>
        </p:spPr>
        <p:txBody>
          <a:bodyPr>
            <a:normAutofit fontScale="55000" lnSpcReduction="20000"/>
          </a:bodyPr>
          <a:lstStyle/>
          <a:p>
            <a:r>
              <a:rPr lang="en-US" dirty="0"/>
              <a:t>LINDA ROSS</a:t>
            </a:r>
          </a:p>
          <a:p>
            <a:r>
              <a:rPr lang="en-US" dirty="0"/>
              <a:t>JONATHAN HOLTZMAN</a:t>
            </a:r>
          </a:p>
          <a:p>
            <a:r>
              <a:rPr lang="en-US" dirty="0" err="1"/>
              <a:t>info@publiclawgroup.com</a:t>
            </a:r>
            <a:endParaRPr lang="en-US" dirty="0"/>
          </a:p>
        </p:txBody>
      </p:sp>
      <p:sp>
        <p:nvSpPr>
          <p:cNvPr id="4" name="Date Placeholder 3">
            <a:extLst>
              <a:ext uri="{FF2B5EF4-FFF2-40B4-BE49-F238E27FC236}">
                <a16:creationId xmlns:a16="http://schemas.microsoft.com/office/drawing/2014/main" id="{3E075858-33E0-8C42-BDA0-95E59431708E}"/>
              </a:ext>
            </a:extLst>
          </p:cNvPr>
          <p:cNvSpPr>
            <a:spLocks noGrp="1"/>
          </p:cNvSpPr>
          <p:nvPr>
            <p:ph type="dt" sz="half" idx="10"/>
          </p:nvPr>
        </p:nvSpPr>
        <p:spPr/>
        <p:txBody>
          <a:bodyPr/>
          <a:lstStyle/>
          <a:p>
            <a:r>
              <a:rPr lang="en-US" dirty="0"/>
              <a:t>November 18, 2020</a:t>
            </a:r>
          </a:p>
        </p:txBody>
      </p:sp>
      <p:pic>
        <p:nvPicPr>
          <p:cNvPr id="5" name="Picture 4">
            <a:extLst>
              <a:ext uri="{FF2B5EF4-FFF2-40B4-BE49-F238E27FC236}">
                <a16:creationId xmlns:a16="http://schemas.microsoft.com/office/drawing/2014/main" id="{1752D504-7DA6-934B-B1DE-5BBB0459F301}"/>
              </a:ext>
            </a:extLst>
          </p:cNvPr>
          <p:cNvPicPr>
            <a:picLocks noChangeAspect="1"/>
          </p:cNvPicPr>
          <p:nvPr/>
        </p:nvPicPr>
        <p:blipFill>
          <a:blip r:embed="rId3"/>
          <a:stretch>
            <a:fillRect/>
          </a:stretch>
        </p:blipFill>
        <p:spPr>
          <a:xfrm>
            <a:off x="7180275" y="420097"/>
            <a:ext cx="3239589" cy="1645920"/>
          </a:xfrm>
          <a:prstGeom prst="rect">
            <a:avLst/>
          </a:prstGeom>
        </p:spPr>
      </p:pic>
    </p:spTree>
    <p:extLst>
      <p:ext uri="{BB962C8B-B14F-4D97-AF65-F5344CB8AC3E}">
        <p14:creationId xmlns:p14="http://schemas.microsoft.com/office/powerpoint/2010/main" val="389801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4827-D709-464B-A5C8-C9CE4CDF10B5}"/>
              </a:ext>
            </a:extLst>
          </p:cNvPr>
          <p:cNvSpPr>
            <a:spLocks noGrp="1"/>
          </p:cNvSpPr>
          <p:nvPr>
            <p:ph type="ctrTitle"/>
          </p:nvPr>
        </p:nvSpPr>
        <p:spPr/>
        <p:txBody>
          <a:bodyPr>
            <a:normAutofit fontScale="90000"/>
          </a:bodyPr>
          <a:lstStyle/>
          <a:p>
            <a:r>
              <a:rPr lang="en-US" dirty="0"/>
              <a:t>Key Vesting Cases </a:t>
            </a:r>
            <a:br>
              <a:rPr lang="en-US" dirty="0"/>
            </a:br>
            <a:r>
              <a:rPr lang="en-US" sz="6000" dirty="0">
                <a:solidFill>
                  <a:schemeClr val="tx1"/>
                </a:solidFill>
              </a:rPr>
              <a:t>The History</a:t>
            </a:r>
          </a:p>
        </p:txBody>
      </p:sp>
      <p:sp>
        <p:nvSpPr>
          <p:cNvPr id="4" name="Date Placeholder 3">
            <a:extLst>
              <a:ext uri="{FF2B5EF4-FFF2-40B4-BE49-F238E27FC236}">
                <a16:creationId xmlns:a16="http://schemas.microsoft.com/office/drawing/2014/main" id="{CEE64CD5-B729-5D44-82ED-B4239DD86B40}"/>
              </a:ext>
            </a:extLst>
          </p:cNvPr>
          <p:cNvSpPr>
            <a:spLocks noGrp="1"/>
          </p:cNvSpPr>
          <p:nvPr>
            <p:ph type="dt" sz="half" idx="10"/>
          </p:nvPr>
        </p:nvSpPr>
        <p:spPr/>
        <p:txBody>
          <a:bodyPr/>
          <a:lstStyle/>
          <a:p>
            <a:r>
              <a:rPr lang="en-US" dirty="0"/>
              <a:t>November 18, 2020</a:t>
            </a:r>
          </a:p>
        </p:txBody>
      </p:sp>
    </p:spTree>
    <p:extLst>
      <p:ext uri="{BB962C8B-B14F-4D97-AF65-F5344CB8AC3E}">
        <p14:creationId xmlns:p14="http://schemas.microsoft.com/office/powerpoint/2010/main" val="52880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9F4E-72F2-484B-9440-E7F6CEBC3106}"/>
              </a:ext>
            </a:extLst>
          </p:cNvPr>
          <p:cNvSpPr>
            <a:spLocks noGrp="1"/>
          </p:cNvSpPr>
          <p:nvPr>
            <p:ph type="title"/>
          </p:nvPr>
        </p:nvSpPr>
        <p:spPr/>
        <p:txBody>
          <a:bodyPr>
            <a:normAutofit fontScale="90000"/>
          </a:bodyPr>
          <a:lstStyle/>
          <a:p>
            <a:r>
              <a:rPr lang="en-US" dirty="0"/>
              <a:t>The “California Rule”</a:t>
            </a:r>
          </a:p>
        </p:txBody>
      </p:sp>
      <p:sp>
        <p:nvSpPr>
          <p:cNvPr id="3" name="Content Placeholder 2">
            <a:extLst>
              <a:ext uri="{FF2B5EF4-FFF2-40B4-BE49-F238E27FC236}">
                <a16:creationId xmlns:a16="http://schemas.microsoft.com/office/drawing/2014/main" id="{2B1EEB88-3108-F749-A111-74C621C5DD99}"/>
              </a:ext>
            </a:extLst>
          </p:cNvPr>
          <p:cNvSpPr>
            <a:spLocks noGrp="1"/>
          </p:cNvSpPr>
          <p:nvPr>
            <p:ph idx="1"/>
          </p:nvPr>
        </p:nvSpPr>
        <p:spPr/>
        <p:txBody>
          <a:bodyPr/>
          <a:lstStyle/>
          <a:p>
            <a:r>
              <a:rPr lang="en-US" sz="2000" dirty="0"/>
              <a:t>Pension benefits become vested when an employee begins service for an employer (</a:t>
            </a:r>
            <a:r>
              <a:rPr lang="en-US" sz="2000" i="1" dirty="0"/>
              <a:t>Kern</a:t>
            </a:r>
            <a:r>
              <a:rPr lang="en-US" sz="2000" dirty="0"/>
              <a:t> – 1947)</a:t>
            </a:r>
          </a:p>
          <a:p>
            <a:pPr>
              <a:lnSpc>
                <a:spcPct val="100000"/>
              </a:lnSpc>
            </a:pPr>
            <a:r>
              <a:rPr lang="en-US" sz="2000" dirty="0"/>
              <a:t>When positive changes are made to a pension system during employment, such changes become vested as well (</a:t>
            </a:r>
            <a:r>
              <a:rPr lang="en-US" sz="2000" i="1" dirty="0"/>
              <a:t>Betts</a:t>
            </a:r>
            <a:r>
              <a:rPr lang="en-US" sz="2000" dirty="0"/>
              <a:t> -- 1978)</a:t>
            </a:r>
          </a:p>
          <a:p>
            <a:r>
              <a:rPr lang="en-US" sz="2000" dirty="0"/>
              <a:t>Once vested, pension benefits can be changed, however, changes must</a:t>
            </a:r>
          </a:p>
          <a:p>
            <a:pPr lvl="1">
              <a:buFont typeface="Courier New" panose="02070309020205020404" pitchFamily="49" charset="0"/>
              <a:buChar char="o"/>
            </a:pPr>
            <a:r>
              <a:rPr lang="en-US" sz="2000" dirty="0"/>
              <a:t>Be reasonable (</a:t>
            </a:r>
            <a:r>
              <a:rPr lang="en-US" sz="2000" i="1" dirty="0"/>
              <a:t>Allen I </a:t>
            </a:r>
            <a:r>
              <a:rPr lang="en-US" sz="2000" dirty="0"/>
              <a:t>– 1955)</a:t>
            </a:r>
          </a:p>
          <a:p>
            <a:pPr lvl="1">
              <a:buFont typeface="Courier New" panose="02070309020205020404" pitchFamily="49" charset="0"/>
              <a:buChar char="o"/>
            </a:pPr>
            <a:r>
              <a:rPr lang="en-US" sz="2000" dirty="0"/>
              <a:t>Relate to the theory of a pension system and its successful operation (Id.)</a:t>
            </a:r>
          </a:p>
          <a:p>
            <a:pPr lvl="1">
              <a:buFont typeface="Courier New" panose="02070309020205020404" pitchFamily="49" charset="0"/>
              <a:buChar char="o"/>
            </a:pPr>
            <a:r>
              <a:rPr lang="en-US" sz="2000" dirty="0"/>
              <a:t>Should or must be accompanied by comparable new advantages (</a:t>
            </a:r>
            <a:r>
              <a:rPr lang="en-US" sz="2000" i="1" dirty="0"/>
              <a:t>Allen II </a:t>
            </a:r>
            <a:r>
              <a:rPr lang="en-US" sz="2000" dirty="0"/>
              <a:t>– 1983)</a:t>
            </a:r>
          </a:p>
          <a:p>
            <a:pPr>
              <a:lnSpc>
                <a:spcPct val="100000"/>
              </a:lnSpc>
            </a:pPr>
            <a:r>
              <a:rPr lang="en-US" sz="2000" dirty="0"/>
              <a:t>Employees have the right to earn future benefits through continued service, on terms substantially equivalent to those existing when work commenced (</a:t>
            </a:r>
            <a:r>
              <a:rPr lang="en-US" sz="2000" i="1" dirty="0"/>
              <a:t>Eu</a:t>
            </a:r>
            <a:r>
              <a:rPr lang="en-US" sz="2000" dirty="0"/>
              <a:t> – 1991)</a:t>
            </a:r>
          </a:p>
        </p:txBody>
      </p:sp>
      <p:sp>
        <p:nvSpPr>
          <p:cNvPr id="4" name="Slide Number Placeholder 3">
            <a:extLst>
              <a:ext uri="{FF2B5EF4-FFF2-40B4-BE49-F238E27FC236}">
                <a16:creationId xmlns:a16="http://schemas.microsoft.com/office/drawing/2014/main" id="{B795225D-EB98-3943-99A5-7D2F8B88AEAF}"/>
              </a:ext>
            </a:extLst>
          </p:cNvPr>
          <p:cNvSpPr>
            <a:spLocks noGrp="1"/>
          </p:cNvSpPr>
          <p:nvPr>
            <p:ph type="sldNum" sz="quarter" idx="12"/>
          </p:nvPr>
        </p:nvSpPr>
        <p:spPr/>
        <p:txBody>
          <a:bodyPr/>
          <a:lstStyle/>
          <a:p>
            <a:fld id="{76EFBEE3-2A9E-304D-B391-B568C310982A}" type="slidenum">
              <a:rPr lang="en-US" smtClean="0"/>
              <a:pPr/>
              <a:t>4</a:t>
            </a:fld>
            <a:endParaRPr lang="en-US"/>
          </a:p>
        </p:txBody>
      </p:sp>
    </p:spTree>
    <p:extLst>
      <p:ext uri="{BB962C8B-B14F-4D97-AF65-F5344CB8AC3E}">
        <p14:creationId xmlns:p14="http://schemas.microsoft.com/office/powerpoint/2010/main" val="388471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4827-D709-464B-A5C8-C9CE4CDF10B5}"/>
              </a:ext>
            </a:extLst>
          </p:cNvPr>
          <p:cNvSpPr>
            <a:spLocks noGrp="1"/>
          </p:cNvSpPr>
          <p:nvPr>
            <p:ph type="ctrTitle"/>
          </p:nvPr>
        </p:nvSpPr>
        <p:spPr>
          <a:xfrm>
            <a:off x="5785322" y="2545492"/>
            <a:ext cx="6096000" cy="1767015"/>
          </a:xfrm>
        </p:spPr>
        <p:txBody>
          <a:bodyPr>
            <a:normAutofit fontScale="90000"/>
          </a:bodyPr>
          <a:lstStyle/>
          <a:p>
            <a:r>
              <a:rPr lang="en-US" dirty="0"/>
              <a:t>LIMITS ON THE “CALIFORNIA RULE”</a:t>
            </a:r>
          </a:p>
        </p:txBody>
      </p:sp>
      <p:sp>
        <p:nvSpPr>
          <p:cNvPr id="4" name="Date Placeholder 3">
            <a:extLst>
              <a:ext uri="{FF2B5EF4-FFF2-40B4-BE49-F238E27FC236}">
                <a16:creationId xmlns:a16="http://schemas.microsoft.com/office/drawing/2014/main" id="{CEE64CD5-B729-5D44-82ED-B4239DD86B40}"/>
              </a:ext>
            </a:extLst>
          </p:cNvPr>
          <p:cNvSpPr>
            <a:spLocks noGrp="1"/>
          </p:cNvSpPr>
          <p:nvPr>
            <p:ph type="dt" sz="half" idx="10"/>
          </p:nvPr>
        </p:nvSpPr>
        <p:spPr/>
        <p:txBody>
          <a:bodyPr/>
          <a:lstStyle/>
          <a:p>
            <a:r>
              <a:rPr lang="en-US" dirty="0"/>
              <a:t>November 18, 2020</a:t>
            </a:r>
          </a:p>
        </p:txBody>
      </p:sp>
    </p:spTree>
    <p:extLst>
      <p:ext uri="{BB962C8B-B14F-4D97-AF65-F5344CB8AC3E}">
        <p14:creationId xmlns:p14="http://schemas.microsoft.com/office/powerpoint/2010/main" val="88095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5F70F-A6C7-B045-85F5-7F1F92B85D72}"/>
              </a:ext>
            </a:extLst>
          </p:cNvPr>
          <p:cNvSpPr>
            <a:spLocks noGrp="1"/>
          </p:cNvSpPr>
          <p:nvPr>
            <p:ph type="title"/>
          </p:nvPr>
        </p:nvSpPr>
        <p:spPr/>
        <p:txBody>
          <a:bodyPr>
            <a:normAutofit fontScale="90000"/>
          </a:bodyPr>
          <a:lstStyle/>
          <a:p>
            <a:r>
              <a:rPr lang="en-US" dirty="0"/>
              <a:t> REAOC v. County of Orange</a:t>
            </a:r>
          </a:p>
        </p:txBody>
      </p:sp>
      <p:sp>
        <p:nvSpPr>
          <p:cNvPr id="3" name="Content Placeholder 2">
            <a:extLst>
              <a:ext uri="{FF2B5EF4-FFF2-40B4-BE49-F238E27FC236}">
                <a16:creationId xmlns:a16="http://schemas.microsoft.com/office/drawing/2014/main" id="{F1A7109C-7008-E244-A9DD-9E7504EE4EDF}"/>
              </a:ext>
            </a:extLst>
          </p:cNvPr>
          <p:cNvSpPr>
            <a:spLocks noGrp="1"/>
          </p:cNvSpPr>
          <p:nvPr>
            <p:ph idx="1"/>
          </p:nvPr>
        </p:nvSpPr>
        <p:spPr/>
        <p:txBody>
          <a:bodyPr>
            <a:noAutofit/>
          </a:bodyPr>
          <a:lstStyle/>
          <a:p>
            <a:pPr>
              <a:lnSpc>
                <a:spcPct val="100000"/>
              </a:lnSpc>
              <a:spcAft>
                <a:spcPts val="1200"/>
              </a:spcAft>
              <a:defRPr/>
            </a:pPr>
            <a:r>
              <a:rPr lang="en-US" altLang="en-US" sz="3200" dirty="0"/>
              <a:t>The “legislative intent to create private rights of a contractual nature against the governmental body must be ‘</a:t>
            </a:r>
            <a:r>
              <a:rPr lang="en-US" altLang="en-US" sz="3200" b="1" dirty="0">
                <a:solidFill>
                  <a:schemeClr val="accent5"/>
                </a:solidFill>
              </a:rPr>
              <a:t>clearly and unequivocally expressed</a:t>
            </a:r>
            <a:r>
              <a:rPr lang="en-US" altLang="en-US" sz="3200" dirty="0"/>
              <a:t>.’” </a:t>
            </a:r>
          </a:p>
          <a:p>
            <a:pPr>
              <a:lnSpc>
                <a:spcPct val="100000"/>
              </a:lnSpc>
              <a:spcAft>
                <a:spcPts val="1200"/>
              </a:spcAft>
              <a:defRPr/>
            </a:pPr>
            <a:r>
              <a:rPr lang="en-US" altLang="en-US" sz="3200" dirty="0"/>
              <a:t>“Thus, it is presumed that a statutory scheme is not intended to create private contractual or vested rights and a person who asserts the creation of a contract with the state has the burden of overcoming that presumption.”</a:t>
            </a:r>
          </a:p>
        </p:txBody>
      </p:sp>
      <p:sp>
        <p:nvSpPr>
          <p:cNvPr id="4" name="Slide Number Placeholder 3">
            <a:extLst>
              <a:ext uri="{FF2B5EF4-FFF2-40B4-BE49-F238E27FC236}">
                <a16:creationId xmlns:a16="http://schemas.microsoft.com/office/drawing/2014/main" id="{63D46CD1-C386-8345-91BE-5AD97E310E84}"/>
              </a:ext>
            </a:extLst>
          </p:cNvPr>
          <p:cNvSpPr>
            <a:spLocks noGrp="1"/>
          </p:cNvSpPr>
          <p:nvPr>
            <p:ph type="sldNum" sz="quarter" idx="12"/>
          </p:nvPr>
        </p:nvSpPr>
        <p:spPr/>
        <p:txBody>
          <a:bodyPr/>
          <a:lstStyle/>
          <a:p>
            <a:fld id="{76EFBEE3-2A9E-304D-B391-B568C310982A}" type="slidenum">
              <a:rPr lang="en-US" smtClean="0"/>
              <a:pPr/>
              <a:t>6</a:t>
            </a:fld>
            <a:endParaRPr lang="en-US"/>
          </a:p>
        </p:txBody>
      </p:sp>
    </p:spTree>
    <p:extLst>
      <p:ext uri="{BB962C8B-B14F-4D97-AF65-F5344CB8AC3E}">
        <p14:creationId xmlns:p14="http://schemas.microsoft.com/office/powerpoint/2010/main" val="140234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1076B-948C-6042-AE42-591E993F42F8}"/>
              </a:ext>
            </a:extLst>
          </p:cNvPr>
          <p:cNvSpPr>
            <a:spLocks noGrp="1"/>
          </p:cNvSpPr>
          <p:nvPr>
            <p:ph idx="1"/>
          </p:nvPr>
        </p:nvSpPr>
        <p:spPr/>
        <p:txBody>
          <a:bodyPr/>
          <a:lstStyle/>
          <a:p>
            <a:r>
              <a:rPr lang="en-US" dirty="0"/>
              <a:t>After the decision in </a:t>
            </a:r>
            <a:r>
              <a:rPr lang="en-US" i="1" dirty="0"/>
              <a:t>REAOC</a:t>
            </a:r>
            <a:r>
              <a:rPr lang="en-US" dirty="0"/>
              <a:t>, the question on everyone’s mind was whether a similar analysis would apply to pensions, despite a number of cases dating from 1947 to the present that suggest pension benefits are automatically vested upon the commencement of employment.</a:t>
            </a:r>
          </a:p>
          <a:p>
            <a:r>
              <a:rPr lang="en-US" dirty="0"/>
              <a:t>The focus, particularly in the area of vested pension benefits, is prospective service – i.e. can the benefits of existing employees who have yet to retire be changed for service not yet rendered?</a:t>
            </a:r>
          </a:p>
          <a:p>
            <a:r>
              <a:rPr lang="en-US" dirty="0"/>
              <a:t>For the most part, pension benefits of retirees are assumed to be vested.</a:t>
            </a:r>
          </a:p>
        </p:txBody>
      </p:sp>
      <p:sp>
        <p:nvSpPr>
          <p:cNvPr id="4" name="Slide Number Placeholder 3">
            <a:extLst>
              <a:ext uri="{FF2B5EF4-FFF2-40B4-BE49-F238E27FC236}">
                <a16:creationId xmlns:a16="http://schemas.microsoft.com/office/drawing/2014/main" id="{9FC9B32E-FF8E-764C-81C9-43A8604A2763}"/>
              </a:ext>
            </a:extLst>
          </p:cNvPr>
          <p:cNvSpPr>
            <a:spLocks noGrp="1"/>
          </p:cNvSpPr>
          <p:nvPr>
            <p:ph type="sldNum" sz="quarter" idx="12"/>
          </p:nvPr>
        </p:nvSpPr>
        <p:spPr/>
        <p:txBody>
          <a:bodyPr/>
          <a:lstStyle/>
          <a:p>
            <a:fld id="{76EFBEE3-2A9E-304D-B391-B568C310982A}" type="slidenum">
              <a:rPr lang="en-US" smtClean="0"/>
              <a:pPr/>
              <a:t>7</a:t>
            </a:fld>
            <a:endParaRPr lang="en-US"/>
          </a:p>
        </p:txBody>
      </p:sp>
      <p:sp>
        <p:nvSpPr>
          <p:cNvPr id="7" name="Title 1">
            <a:extLst>
              <a:ext uri="{FF2B5EF4-FFF2-40B4-BE49-F238E27FC236}">
                <a16:creationId xmlns:a16="http://schemas.microsoft.com/office/drawing/2014/main" id="{83FA8D99-50DF-E74E-A999-35B406081FB8}"/>
              </a:ext>
            </a:extLst>
          </p:cNvPr>
          <p:cNvSpPr>
            <a:spLocks noGrp="1"/>
          </p:cNvSpPr>
          <p:nvPr>
            <p:ph type="title"/>
          </p:nvPr>
        </p:nvSpPr>
        <p:spPr>
          <a:xfrm>
            <a:off x="460306" y="201593"/>
            <a:ext cx="11504139" cy="598702"/>
          </a:xfrm>
        </p:spPr>
        <p:txBody>
          <a:bodyPr>
            <a:normAutofit fontScale="90000"/>
          </a:bodyPr>
          <a:lstStyle/>
          <a:p>
            <a:r>
              <a:rPr lang="en-US" dirty="0"/>
              <a:t>The Post-</a:t>
            </a:r>
            <a:r>
              <a:rPr lang="en-US" i="1" dirty="0"/>
              <a:t>REAOC </a:t>
            </a:r>
            <a:r>
              <a:rPr lang="en-US" dirty="0"/>
              <a:t>World</a:t>
            </a:r>
          </a:p>
        </p:txBody>
      </p:sp>
    </p:spTree>
    <p:extLst>
      <p:ext uri="{BB962C8B-B14F-4D97-AF65-F5344CB8AC3E}">
        <p14:creationId xmlns:p14="http://schemas.microsoft.com/office/powerpoint/2010/main" val="4271558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FA44F-2CCB-7C41-A5A3-72FDA2A72CD4}"/>
              </a:ext>
            </a:extLst>
          </p:cNvPr>
          <p:cNvSpPr>
            <a:spLocks noGrp="1"/>
          </p:cNvSpPr>
          <p:nvPr>
            <p:ph type="title"/>
          </p:nvPr>
        </p:nvSpPr>
        <p:spPr/>
        <p:txBody>
          <a:bodyPr>
            <a:noAutofit/>
          </a:bodyPr>
          <a:lstStyle/>
          <a:p>
            <a:r>
              <a:rPr lang="en-US" sz="4000" dirty="0"/>
              <a:t>Prospective Benefits Matter – A LOT</a:t>
            </a:r>
          </a:p>
        </p:txBody>
      </p:sp>
      <p:sp>
        <p:nvSpPr>
          <p:cNvPr id="3" name="Content Placeholder 2">
            <a:extLst>
              <a:ext uri="{FF2B5EF4-FFF2-40B4-BE49-F238E27FC236}">
                <a16:creationId xmlns:a16="http://schemas.microsoft.com/office/drawing/2014/main" id="{F71F9F10-D6A6-AE45-A102-34CAD67C690B}"/>
              </a:ext>
            </a:extLst>
          </p:cNvPr>
          <p:cNvSpPr>
            <a:spLocks noGrp="1"/>
          </p:cNvSpPr>
          <p:nvPr>
            <p:ph idx="1"/>
          </p:nvPr>
        </p:nvSpPr>
        <p:spPr/>
        <p:txBody>
          <a:bodyPr>
            <a:normAutofit fontScale="92500"/>
          </a:bodyPr>
          <a:lstStyle/>
          <a:p>
            <a:r>
              <a:rPr lang="en-US" dirty="0"/>
              <a:t>The importance of the prospective benefit issue cannot be overstated.  Liability for current employees generally is 40% or more of the total CalPERS liability for most jurisdictions (typically higher for safety).  </a:t>
            </a:r>
          </a:p>
          <a:p>
            <a:r>
              <a:rPr lang="en-US" dirty="0"/>
              <a:t>Importantly, many believe we are close to the top of the market, so there is a significant risk that, if a recession occurs, the funded ratio will drop as it did in 2009.  The only “lever” that could reasonably be expected to reduce pension liability is changes to prospective benefits.</a:t>
            </a:r>
          </a:p>
          <a:p>
            <a:r>
              <a:rPr lang="en-US" dirty="0"/>
              <a:t>However, even if the law were settled, changes to CalPERS or the ‘37 Act would require legislative approval.</a:t>
            </a:r>
          </a:p>
          <a:p>
            <a:endParaRPr lang="en-US" dirty="0"/>
          </a:p>
        </p:txBody>
      </p:sp>
      <p:sp>
        <p:nvSpPr>
          <p:cNvPr id="4" name="Slide Number Placeholder 3">
            <a:extLst>
              <a:ext uri="{FF2B5EF4-FFF2-40B4-BE49-F238E27FC236}">
                <a16:creationId xmlns:a16="http://schemas.microsoft.com/office/drawing/2014/main" id="{E27F7D18-8CF1-3947-B68D-130EAABCA4BD}"/>
              </a:ext>
            </a:extLst>
          </p:cNvPr>
          <p:cNvSpPr>
            <a:spLocks noGrp="1"/>
          </p:cNvSpPr>
          <p:nvPr>
            <p:ph type="sldNum" sz="quarter" idx="12"/>
          </p:nvPr>
        </p:nvSpPr>
        <p:spPr/>
        <p:txBody>
          <a:bodyPr/>
          <a:lstStyle/>
          <a:p>
            <a:fld id="{76EFBEE3-2A9E-304D-B391-B568C310982A}" type="slidenum">
              <a:rPr lang="en-US" smtClean="0"/>
              <a:pPr/>
              <a:t>8</a:t>
            </a:fld>
            <a:endParaRPr lang="en-US"/>
          </a:p>
        </p:txBody>
      </p:sp>
    </p:spTree>
    <p:extLst>
      <p:ext uri="{BB962C8B-B14F-4D97-AF65-F5344CB8AC3E}">
        <p14:creationId xmlns:p14="http://schemas.microsoft.com/office/powerpoint/2010/main" val="310160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FD83-EB54-DA4B-B93C-7D4397126855}"/>
              </a:ext>
            </a:extLst>
          </p:cNvPr>
          <p:cNvSpPr>
            <a:spLocks noGrp="1"/>
          </p:cNvSpPr>
          <p:nvPr>
            <p:ph type="title"/>
          </p:nvPr>
        </p:nvSpPr>
        <p:spPr/>
        <p:txBody>
          <a:bodyPr>
            <a:normAutofit fontScale="90000"/>
          </a:bodyPr>
          <a:lstStyle/>
          <a:p>
            <a:r>
              <a:rPr lang="en-US" dirty="0"/>
              <a:t>PEPRA</a:t>
            </a:r>
          </a:p>
        </p:txBody>
      </p:sp>
      <p:sp>
        <p:nvSpPr>
          <p:cNvPr id="3" name="Content Placeholder 2">
            <a:extLst>
              <a:ext uri="{FF2B5EF4-FFF2-40B4-BE49-F238E27FC236}">
                <a16:creationId xmlns:a16="http://schemas.microsoft.com/office/drawing/2014/main" id="{FD9D4664-D9C5-7642-9E85-D1573AF18E3D}"/>
              </a:ext>
            </a:extLst>
          </p:cNvPr>
          <p:cNvSpPr>
            <a:spLocks noGrp="1"/>
          </p:cNvSpPr>
          <p:nvPr>
            <p:ph idx="1"/>
          </p:nvPr>
        </p:nvSpPr>
        <p:spPr/>
        <p:txBody>
          <a:bodyPr>
            <a:normAutofit fontScale="85000" lnSpcReduction="10000"/>
          </a:bodyPr>
          <a:lstStyle/>
          <a:p>
            <a:pPr>
              <a:lnSpc>
                <a:spcPct val="120000"/>
              </a:lnSpc>
              <a:spcBef>
                <a:spcPts val="0"/>
              </a:spcBef>
            </a:pPr>
            <a:r>
              <a:rPr lang="en-US" sz="3600" dirty="0"/>
              <a:t>PEPRA did little to lower the cost of existing employees.  But, it did do a few things:</a:t>
            </a:r>
          </a:p>
          <a:p>
            <a:pPr lvl="1">
              <a:lnSpc>
                <a:spcPct val="120000"/>
              </a:lnSpc>
              <a:buFont typeface="Courier New" panose="02070309020205020404" pitchFamily="49" charset="0"/>
              <a:buChar char="o"/>
            </a:pPr>
            <a:r>
              <a:rPr lang="en-US" sz="3300" dirty="0"/>
              <a:t>It eliminated certain abuses such as “air time”</a:t>
            </a:r>
          </a:p>
          <a:p>
            <a:pPr lvl="1">
              <a:lnSpc>
                <a:spcPct val="120000"/>
              </a:lnSpc>
              <a:buFont typeface="Courier New" panose="02070309020205020404" pitchFamily="49" charset="0"/>
              <a:buChar char="o"/>
            </a:pPr>
            <a:r>
              <a:rPr lang="en-US" sz="3300" dirty="0"/>
              <a:t>It eliminated the inclusion of terminal pay, payments for unused sick and vacation (‘37 Act only)</a:t>
            </a:r>
          </a:p>
          <a:p>
            <a:pPr lvl="1">
              <a:lnSpc>
                <a:spcPct val="120000"/>
              </a:lnSpc>
              <a:buFont typeface="Courier New" panose="02070309020205020404" pitchFamily="49" charset="0"/>
              <a:buChar char="o"/>
            </a:pPr>
            <a:r>
              <a:rPr lang="en-US" sz="3300" dirty="0"/>
              <a:t>It allowed employers to impose up to a 12% employee contribution for safety employees and 8% for miscellaneous employees</a:t>
            </a:r>
          </a:p>
          <a:p>
            <a:endParaRPr lang="en-US" dirty="0"/>
          </a:p>
        </p:txBody>
      </p:sp>
      <p:sp>
        <p:nvSpPr>
          <p:cNvPr id="4" name="Slide Number Placeholder 3">
            <a:extLst>
              <a:ext uri="{FF2B5EF4-FFF2-40B4-BE49-F238E27FC236}">
                <a16:creationId xmlns:a16="http://schemas.microsoft.com/office/drawing/2014/main" id="{26BD78EF-49B0-2C4D-9696-DBFFB7182386}"/>
              </a:ext>
            </a:extLst>
          </p:cNvPr>
          <p:cNvSpPr>
            <a:spLocks noGrp="1"/>
          </p:cNvSpPr>
          <p:nvPr>
            <p:ph type="sldNum" sz="quarter" idx="12"/>
          </p:nvPr>
        </p:nvSpPr>
        <p:spPr/>
        <p:txBody>
          <a:bodyPr/>
          <a:lstStyle/>
          <a:p>
            <a:fld id="{76EFBEE3-2A9E-304D-B391-B568C310982A}" type="slidenum">
              <a:rPr lang="en-US" smtClean="0"/>
              <a:pPr/>
              <a:t>9</a:t>
            </a:fld>
            <a:endParaRPr lang="en-US"/>
          </a:p>
        </p:txBody>
      </p:sp>
    </p:spTree>
    <p:extLst>
      <p:ext uri="{BB962C8B-B14F-4D97-AF65-F5344CB8AC3E}">
        <p14:creationId xmlns:p14="http://schemas.microsoft.com/office/powerpoint/2010/main" val="433948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sted Rights CALPELRA on new template" id="{D064AF2A-8B4C-0C44-9939-E31FDC146E5F}" vid="{FCE670DA-5E6A-C942-859E-F5C51EB8B0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542</TotalTime>
  <Words>1826</Words>
  <Application>Microsoft Office PowerPoint</Application>
  <PresentationFormat>Widescreen</PresentationFormat>
  <Paragraphs>155</Paragraphs>
  <Slides>27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Courier New</vt:lpstr>
      <vt:lpstr>Georgia</vt:lpstr>
      <vt:lpstr>Office Theme</vt:lpstr>
      <vt:lpstr>Vested Rights to Pensions – Has Anything Changed?</vt:lpstr>
      <vt:lpstr>Topics</vt:lpstr>
      <vt:lpstr>Key Vesting Cases  The History</vt:lpstr>
      <vt:lpstr>The “California Rule”</vt:lpstr>
      <vt:lpstr>LIMITS ON THE “CALIFORNIA RULE”</vt:lpstr>
      <vt:lpstr> REAOC v. County of Orange</vt:lpstr>
      <vt:lpstr>The Post-REAOC World</vt:lpstr>
      <vt:lpstr>Prospective Benefits Matter – A LOT</vt:lpstr>
      <vt:lpstr>PEPRA</vt:lpstr>
      <vt:lpstr>Challenges to PEPRA Reforms </vt:lpstr>
      <vt:lpstr>The Two Major Questions in All of the Cases </vt:lpstr>
      <vt:lpstr>CAL FIRE Local 2881 v. CalPERS</vt:lpstr>
      <vt:lpstr>Cal Fire – Analysis</vt:lpstr>
      <vt:lpstr>The Cal Fire Decision – Holding</vt:lpstr>
      <vt:lpstr>Good News</vt:lpstr>
      <vt:lpstr>Alameda County Deputy Sheriff's Assn. v. Alameda County Employees' Retirement Assn.</vt:lpstr>
      <vt:lpstr>Pension Spiking</vt:lpstr>
      <vt:lpstr>The Decision</vt:lpstr>
      <vt:lpstr>The Court: Justification for Change</vt:lpstr>
      <vt:lpstr>The Court: Justification for Change</vt:lpstr>
      <vt:lpstr>The Court: Comparable New Advantage</vt:lpstr>
      <vt:lpstr>PowerPoint Presentation</vt:lpstr>
      <vt:lpstr>No Comparable Benefit is Required</vt:lpstr>
      <vt:lpstr>The Good News</vt:lpstr>
      <vt:lpstr>More Good News</vt:lpstr>
      <vt:lpstr>The Future of Pension Reform Remains Uncertain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Vested Rights to Pensions – Has Anything Changed?</dc:title>
  <dc:creator>Sofia Cutler</dc:creator>
  <cp:lastModifiedBy>Theresa Conway</cp:lastModifiedBy>
  <cp:revision>56</cp:revision>
  <dcterms:created xsi:type="dcterms:W3CDTF">2019-11-13T21:16:09Z</dcterms:created>
  <dcterms:modified xsi:type="dcterms:W3CDTF">2020-10-27T17:46:53Z</dcterms:modified>
</cp:coreProperties>
</file>