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52"/>
  </p:notesMasterIdLst>
  <p:sldIdLst>
    <p:sldId id="256" r:id="rId2"/>
    <p:sldId id="1178" r:id="rId3"/>
    <p:sldId id="277" r:id="rId4"/>
    <p:sldId id="1238" r:id="rId5"/>
    <p:sldId id="1235" r:id="rId6"/>
    <p:sldId id="259" r:id="rId7"/>
    <p:sldId id="1208" r:id="rId8"/>
    <p:sldId id="1211" r:id="rId9"/>
    <p:sldId id="1230" r:id="rId10"/>
    <p:sldId id="1216" r:id="rId11"/>
    <p:sldId id="1231" r:id="rId12"/>
    <p:sldId id="1215" r:id="rId13"/>
    <p:sldId id="1217" r:id="rId14"/>
    <p:sldId id="1229" r:id="rId15"/>
    <p:sldId id="1219" r:id="rId16"/>
    <p:sldId id="1232" r:id="rId17"/>
    <p:sldId id="1220" r:id="rId18"/>
    <p:sldId id="1221" r:id="rId19"/>
    <p:sldId id="1191" r:id="rId20"/>
    <p:sldId id="1222" r:id="rId21"/>
    <p:sldId id="1223" r:id="rId22"/>
    <p:sldId id="1224" r:id="rId23"/>
    <p:sldId id="1225" r:id="rId24"/>
    <p:sldId id="1196" r:id="rId25"/>
    <p:sldId id="1226" r:id="rId26"/>
    <p:sldId id="1198" r:id="rId27"/>
    <p:sldId id="1234" r:id="rId28"/>
    <p:sldId id="1200" r:id="rId29"/>
    <p:sldId id="1177" r:id="rId30"/>
    <p:sldId id="1203" r:id="rId31"/>
    <p:sldId id="1227" r:id="rId32"/>
    <p:sldId id="1228" r:id="rId33"/>
    <p:sldId id="1201" r:id="rId34"/>
    <p:sldId id="260" r:id="rId35"/>
    <p:sldId id="261" r:id="rId36"/>
    <p:sldId id="262" r:id="rId37"/>
    <p:sldId id="263" r:id="rId38"/>
    <p:sldId id="264" r:id="rId39"/>
    <p:sldId id="265" r:id="rId40"/>
    <p:sldId id="266" r:id="rId41"/>
    <p:sldId id="267" r:id="rId42"/>
    <p:sldId id="1236" r:id="rId43"/>
    <p:sldId id="269" r:id="rId44"/>
    <p:sldId id="270" r:id="rId45"/>
    <p:sldId id="271" r:id="rId46"/>
    <p:sldId id="272" r:id="rId47"/>
    <p:sldId id="273" r:id="rId48"/>
    <p:sldId id="274" r:id="rId49"/>
    <p:sldId id="275" r:id="rId50"/>
    <p:sldId id="1233" r:id="rId51"/>
  </p:sldIdLst>
  <p:sldSz cx="9144000" cy="5143500" type="screen16x9"/>
  <p:notesSz cx="6858000" cy="9144000"/>
  <p:embeddedFontLst>
    <p:embeddedFont>
      <p:font typeface="Arial Narrow" panose="020B0604020202020204" pitchFamily="3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Century Schoolbook" panose="02040604050505020304" pitchFamily="18" charset="0"/>
      <p:regular r:id="rId65"/>
      <p:bold r:id="rId66"/>
      <p:italic r:id="rId67"/>
      <p:boldItalic r:id="rId68"/>
    </p:embeddedFont>
    <p:embeddedFont>
      <p:font typeface="Georgia" panose="02040502050405020303" pitchFamily="18"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93061" autoAdjust="0"/>
  </p:normalViewPr>
  <p:slideViewPr>
    <p:cSldViewPr snapToGrid="0">
      <p:cViewPr varScale="1">
        <p:scale>
          <a:sx n="159" d="100"/>
          <a:sy n="159" d="100"/>
        </p:scale>
        <p:origin x="8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10cbbf4a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5410cbbf4a_2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34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042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117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440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916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398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001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139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390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993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410cbbf4a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5410cbbf4a_2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093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410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0169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05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643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4708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6669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3528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p:txBody>
      </p:sp>
    </p:spTree>
    <p:extLst>
      <p:ext uri="{BB962C8B-B14F-4D97-AF65-F5344CB8AC3E}">
        <p14:creationId xmlns:p14="http://schemas.microsoft.com/office/powerpoint/2010/main" val="3357368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396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410cbbf4a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5410cbbf4a_2_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79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7919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3962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3068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436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410cbbf4a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5410cbbf4a_2_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317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10cbbf4a_2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5410cbbf4a_2_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Santa Cruz County – MSA OMB </a:t>
            </a:r>
            <a:endParaRPr dirty="0"/>
          </a:p>
          <a:p>
            <a:pPr marL="0" lvl="0" indent="0" algn="l" rtl="0">
              <a:spcBef>
                <a:spcPts val="0"/>
              </a:spcBef>
              <a:spcAft>
                <a:spcPts val="0"/>
              </a:spcAft>
              <a:buNone/>
            </a:pPr>
            <a:r>
              <a:rPr lang="en" dirty="0"/>
              <a:t>MSA figures include Watsonville, county excluding Watsonville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is demonstrated by the fact that the City has more problematic demographics than Santa Cruz County in terms of unemployment, income levels, poverty and home values.  These economic weaknesses show up as a combination of lower revenues to provide services to the community</a:t>
            </a:r>
            <a:endParaRPr dirty="0"/>
          </a:p>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10cbbf4a_2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5410cbbf4a_2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410cbbf4a_2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5410cbbf4a_2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dirty="0"/>
              <a:t>Know what </a:t>
            </a:r>
            <a:r>
              <a:rPr lang="en" b="1" u="sng" dirty="0"/>
              <a:t>your</a:t>
            </a:r>
            <a:r>
              <a:rPr lang="en" b="1" dirty="0"/>
              <a:t> sustainable budget really is:</a:t>
            </a:r>
            <a:endParaRPr dirty="0"/>
          </a:p>
          <a:p>
            <a:pPr marL="457200" lvl="1" indent="0" algn="l" rtl="0">
              <a:spcBef>
                <a:spcPts val="0"/>
              </a:spcBef>
              <a:spcAft>
                <a:spcPts val="0"/>
              </a:spcAft>
              <a:buNone/>
            </a:pPr>
            <a:r>
              <a:rPr lang="en" dirty="0"/>
              <a:t>Deferred maintenance</a:t>
            </a:r>
            <a:endParaRPr dirty="0"/>
          </a:p>
          <a:p>
            <a:pPr marL="457200" lvl="1" indent="0" algn="l" rtl="0">
              <a:spcBef>
                <a:spcPts val="0"/>
              </a:spcBef>
              <a:spcAft>
                <a:spcPts val="0"/>
              </a:spcAft>
              <a:buNone/>
            </a:pPr>
            <a:r>
              <a:rPr lang="en" dirty="0"/>
              <a:t>Community investment needs</a:t>
            </a:r>
            <a:endParaRPr dirty="0"/>
          </a:p>
          <a:p>
            <a:pPr marL="457200" lvl="1" indent="0" algn="l" rtl="0">
              <a:spcBef>
                <a:spcPts val="0"/>
              </a:spcBef>
              <a:spcAft>
                <a:spcPts val="0"/>
              </a:spcAft>
              <a:buNone/>
            </a:pPr>
            <a:r>
              <a:rPr lang="en" dirty="0"/>
              <a:t>Unfunded liabilities</a:t>
            </a:r>
            <a:endParaRPr dirty="0"/>
          </a:p>
          <a:p>
            <a:pPr marL="457200" lvl="1" indent="0" algn="l" rtl="0">
              <a:spcBef>
                <a:spcPts val="0"/>
              </a:spcBef>
              <a:spcAft>
                <a:spcPts val="0"/>
              </a:spcAft>
              <a:buNone/>
            </a:pPr>
            <a:r>
              <a:rPr lang="en" dirty="0"/>
              <a:t>Impact of Coming pension cost increases</a:t>
            </a:r>
            <a:endParaRPr dirty="0"/>
          </a:p>
          <a:p>
            <a:pPr marL="457200" lvl="1" indent="0" algn="l" rtl="0">
              <a:spcBef>
                <a:spcPts val="0"/>
              </a:spcBef>
              <a:spcAft>
                <a:spcPts val="0"/>
              </a:spcAft>
              <a:buNone/>
            </a:pPr>
            <a:r>
              <a:rPr lang="en" dirty="0"/>
              <a:t>Major changes in revenue or expense not in your current budget</a:t>
            </a:r>
            <a:endParaRPr dirty="0"/>
          </a:p>
          <a:p>
            <a:pPr marL="457200" lvl="1" indent="0" algn="l" rtl="0">
              <a:spcBef>
                <a:spcPts val="0"/>
              </a:spcBef>
              <a:spcAft>
                <a:spcPts val="0"/>
              </a:spcAft>
              <a:buNone/>
            </a:pPr>
            <a:r>
              <a:rPr lang="en" dirty="0"/>
              <a:t>Maintaining proper budget reserves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The COVID-19 context is also important</a:t>
            </a:r>
            <a:endParaRPr dirty="0"/>
          </a:p>
          <a:p>
            <a:pPr marL="457200" lvl="1" indent="0" algn="l" rtl="0">
              <a:spcBef>
                <a:spcPts val="0"/>
              </a:spcBef>
              <a:spcAft>
                <a:spcPts val="0"/>
              </a:spcAft>
              <a:buNone/>
            </a:pPr>
            <a:r>
              <a:rPr lang="en" dirty="0"/>
              <a:t>Use of reserves that need to be replaced</a:t>
            </a:r>
            <a:endParaRPr dirty="0"/>
          </a:p>
          <a:p>
            <a:pPr marL="457200" lvl="1" indent="0" algn="l" rtl="0">
              <a:spcBef>
                <a:spcPts val="0"/>
              </a:spcBef>
              <a:spcAft>
                <a:spcPts val="0"/>
              </a:spcAft>
              <a:buNone/>
            </a:pPr>
            <a:r>
              <a:rPr lang="en" dirty="0"/>
              <a:t>Use of layoffs or furloughs need to be considered</a:t>
            </a:r>
            <a:endParaRPr dirty="0"/>
          </a:p>
          <a:p>
            <a:pPr marL="457200" lvl="1" indent="0" algn="l" rtl="0">
              <a:spcBef>
                <a:spcPts val="0"/>
              </a:spcBef>
              <a:spcAft>
                <a:spcPts val="0"/>
              </a:spcAft>
              <a:buNone/>
            </a:pPr>
            <a:endParaRPr dirty="0"/>
          </a:p>
          <a:p>
            <a:pPr marL="457200" lvl="1" indent="0" algn="l" rtl="0">
              <a:spcBef>
                <a:spcPts val="0"/>
              </a:spcBef>
              <a:spcAft>
                <a:spcPts val="0"/>
              </a:spcAft>
              <a:buNone/>
            </a:pPr>
            <a:r>
              <a:rPr lang="en" b="1" dirty="0"/>
              <a:t>Often excludes deferred maintenance and </a:t>
            </a:r>
            <a:br>
              <a:rPr lang="en" b="1" dirty="0"/>
            </a:br>
            <a:r>
              <a:rPr lang="en" b="1" dirty="0"/>
              <a:t>community investment</a:t>
            </a:r>
            <a:endParaRPr dirty="0"/>
          </a:p>
          <a:p>
            <a:pPr marL="457200" lvl="1" indent="0" algn="l" rtl="0">
              <a:spcBef>
                <a:spcPts val="0"/>
              </a:spcBef>
              <a:spcAft>
                <a:spcPts val="0"/>
              </a:spcAft>
              <a:buNone/>
            </a:pPr>
            <a:r>
              <a:rPr lang="en" b="1" dirty="0"/>
              <a:t>Lack of addressing unfunded OPEB liabilities</a:t>
            </a:r>
            <a:endParaRPr dirty="0"/>
          </a:p>
          <a:p>
            <a:pPr marL="457200" lvl="1" indent="0" algn="l" rtl="0">
              <a:spcBef>
                <a:spcPts val="0"/>
              </a:spcBef>
              <a:spcAft>
                <a:spcPts val="0"/>
              </a:spcAft>
              <a:buNone/>
            </a:pPr>
            <a:r>
              <a:rPr lang="en" b="1" dirty="0"/>
              <a:t>Pension costs are trailing the growth curve</a:t>
            </a:r>
            <a:endParaRPr dirty="0"/>
          </a:p>
          <a:p>
            <a:pPr marL="457200" lvl="1"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410cbbf4a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5410cbbf4a_2_2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dirty="0"/>
              <a:t>Past = Trajectory</a:t>
            </a:r>
            <a:endParaRPr dirty="0"/>
          </a:p>
          <a:p>
            <a:pPr marL="0" lvl="0" indent="0" algn="l" rtl="0">
              <a:spcBef>
                <a:spcPts val="0"/>
              </a:spcBef>
              <a:spcAft>
                <a:spcPts val="0"/>
              </a:spcAft>
              <a:buNone/>
            </a:pPr>
            <a:r>
              <a:rPr lang="en" sz="1600" dirty="0"/>
              <a:t>Current =  </a:t>
            </a:r>
            <a:endParaRPr dirty="0"/>
          </a:p>
          <a:p>
            <a:pPr marL="0" lvl="0" indent="0" algn="l" rtl="0">
              <a:spcBef>
                <a:spcPts val="0"/>
              </a:spcBef>
              <a:spcAft>
                <a:spcPts val="0"/>
              </a:spcAft>
              <a:buNone/>
            </a:pPr>
            <a:r>
              <a:rPr lang="en" sz="1600" dirty="0"/>
              <a:t>Maintenance – leading to growing deferred maintenance</a:t>
            </a:r>
            <a:endParaRPr dirty="0"/>
          </a:p>
          <a:p>
            <a:pPr marL="457200" lvl="1" indent="0" algn="l" rtl="0">
              <a:spcBef>
                <a:spcPts val="0"/>
              </a:spcBef>
              <a:spcAft>
                <a:spcPts val="0"/>
              </a:spcAft>
              <a:buNone/>
            </a:pPr>
            <a:r>
              <a:rPr lang="en" sz="1400" dirty="0"/>
              <a:t>Parks – playgrounds and athletic facilities</a:t>
            </a:r>
            <a:endParaRPr dirty="0"/>
          </a:p>
          <a:p>
            <a:pPr marL="457200" lvl="1" indent="0" algn="l" rtl="0">
              <a:spcBef>
                <a:spcPts val="0"/>
              </a:spcBef>
              <a:spcAft>
                <a:spcPts val="0"/>
              </a:spcAft>
              <a:buNone/>
            </a:pPr>
            <a:r>
              <a:rPr lang="en" sz="1400" dirty="0"/>
              <a:t>Buildings – government and community centers</a:t>
            </a:r>
            <a:endParaRPr dirty="0"/>
          </a:p>
          <a:p>
            <a:pPr marL="457200" lvl="1" indent="0" algn="l" rtl="0">
              <a:spcBef>
                <a:spcPts val="0"/>
              </a:spcBef>
              <a:spcAft>
                <a:spcPts val="0"/>
              </a:spcAft>
              <a:buNone/>
            </a:pPr>
            <a:r>
              <a:rPr lang="en" sz="1400" dirty="0"/>
              <a:t>Roads – Logarithmic increase in costs with lack of regular maintenance regime</a:t>
            </a:r>
            <a:endParaRPr dirty="0"/>
          </a:p>
          <a:p>
            <a:pPr marL="0" lvl="0" indent="0" algn="l" rtl="0">
              <a:spcBef>
                <a:spcPts val="0"/>
              </a:spcBef>
              <a:spcAft>
                <a:spcPts val="0"/>
              </a:spcAft>
              <a:buNone/>
            </a:pPr>
            <a:r>
              <a:rPr lang="en" sz="1600" dirty="0"/>
              <a:t>Long-term Pension and OPEB costs</a:t>
            </a:r>
            <a:endParaRPr dirty="0"/>
          </a:p>
          <a:p>
            <a:pPr marL="457200" lvl="1" indent="0" algn="l" rtl="0">
              <a:spcBef>
                <a:spcPts val="0"/>
              </a:spcBef>
              <a:spcAft>
                <a:spcPts val="0"/>
              </a:spcAft>
              <a:buNone/>
            </a:pPr>
            <a:r>
              <a:rPr lang="en" sz="1400" dirty="0"/>
              <a:t>Discount rate overshoot</a:t>
            </a:r>
            <a:endParaRPr dirty="0"/>
          </a:p>
          <a:p>
            <a:pPr marL="914400" lvl="2" indent="0" algn="l" rtl="0">
              <a:spcBef>
                <a:spcPts val="0"/>
              </a:spcBef>
              <a:spcAft>
                <a:spcPts val="0"/>
              </a:spcAft>
              <a:buNone/>
            </a:pPr>
            <a:r>
              <a:rPr lang="en" sz="1200" dirty="0"/>
              <a:t>CalPERS return of 4.3% in FY20 will lead to UAL increases starting in FY23 and peaking in FY27</a:t>
            </a:r>
            <a:endParaRPr dirty="0"/>
          </a:p>
          <a:p>
            <a:pPr marL="457200" lvl="1" indent="0" algn="l" rtl="0">
              <a:spcBef>
                <a:spcPts val="0"/>
              </a:spcBef>
              <a:spcAft>
                <a:spcPts val="0"/>
              </a:spcAft>
              <a:buNone/>
            </a:pPr>
            <a:r>
              <a:rPr lang="en" sz="1400" dirty="0"/>
              <a:t>Poor actuarial decisions </a:t>
            </a:r>
            <a:endParaRPr dirty="0"/>
          </a:p>
          <a:p>
            <a:pPr marL="914400" lvl="2" indent="0" algn="l" rtl="0">
              <a:spcBef>
                <a:spcPts val="0"/>
              </a:spcBef>
              <a:spcAft>
                <a:spcPts val="0"/>
              </a:spcAft>
              <a:buNone/>
            </a:pPr>
            <a:r>
              <a:rPr lang="en" sz="1200" dirty="0"/>
              <a:t>CalPERS open-ended 30-year amortization has led to growing UAL now in fixing that issue</a:t>
            </a:r>
            <a:endParaRPr dirty="0"/>
          </a:p>
          <a:p>
            <a:pPr marL="914400" lvl="2" indent="0" algn="l" rtl="0">
              <a:spcBef>
                <a:spcPts val="0"/>
              </a:spcBef>
              <a:spcAft>
                <a:spcPts val="0"/>
              </a:spcAft>
              <a:buNone/>
            </a:pPr>
            <a:r>
              <a:rPr lang="en" sz="1200" dirty="0"/>
              <a:t>Current CalPERS 20-year amortization still has 5-year ramp up resulting in negative amortization over first five years</a:t>
            </a:r>
            <a:endParaRPr dirty="0"/>
          </a:p>
          <a:p>
            <a:pPr marL="914400" lvl="2" indent="0" algn="l" rtl="0">
              <a:spcBef>
                <a:spcPts val="0"/>
              </a:spcBef>
              <a:spcAft>
                <a:spcPts val="0"/>
              </a:spcAft>
              <a:buNone/>
            </a:pPr>
            <a:r>
              <a:rPr lang="en" sz="1200" dirty="0"/>
              <a:t>Assumed salary growth of 2.75% per year is out-of-step with current fiscal situation and will lead to increased UAL in future years</a:t>
            </a:r>
            <a:endParaRPr dirty="0"/>
          </a:p>
          <a:p>
            <a:pPr marL="457200" lvl="1" indent="0" algn="l" rtl="0">
              <a:spcBef>
                <a:spcPts val="0"/>
              </a:spcBef>
              <a:spcAft>
                <a:spcPts val="0"/>
              </a:spcAft>
              <a:buNone/>
            </a:pPr>
            <a:r>
              <a:rPr lang="en" sz="1400" dirty="0"/>
              <a:t>Full funding of OPEB liabilities is rare for agencies </a:t>
            </a:r>
            <a:endParaRPr dirty="0"/>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410cbbf4a_2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5410cbbf4a_2_3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dirty="0"/>
              <a:t>Many jurisdictions were just recovering from the Great Recession when the pandemic hit.  But to see this, you have to take a longer view back.  If just looking at the last five years, this City looks like property taxes were taking off, but a longer view shows that it was just recovering from the Great Recssion, and to keep up with inflation, should have been 15.5% higher that they got to FY19</a:t>
            </a:r>
            <a:endParaRPr dirty="0"/>
          </a:p>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10cbbf4a_2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5410cbbf4a_2_3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3069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410cbbf4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5410cbbf4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5410cbbf4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5410cbbf4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Compton 98K pop, 75% people of color</a:t>
            </a:r>
            <a:endParaRPr dirty="0"/>
          </a:p>
          <a:p>
            <a:pPr marL="0" lvl="0" indent="0" algn="l" rtl="0">
              <a:spcBef>
                <a:spcPts val="0"/>
              </a:spcBef>
              <a:spcAft>
                <a:spcPts val="0"/>
              </a:spcAft>
              <a:buNone/>
            </a:pPr>
            <a:r>
              <a:rPr lang="en" dirty="0"/>
              <a:t>Salinas 166K pop. 86% people of color</a:t>
            </a:r>
            <a:endParaRPr dirty="0"/>
          </a:p>
          <a:p>
            <a:pPr marL="0" lvl="0" indent="0" algn="l" rtl="0">
              <a:spcBef>
                <a:spcPts val="0"/>
              </a:spcBef>
              <a:spcAft>
                <a:spcPts val="0"/>
              </a:spcAft>
              <a:buNone/>
            </a:pPr>
            <a:r>
              <a:rPr lang="en" dirty="0"/>
              <a:t>Roseville 145K pop 21% people of color</a:t>
            </a:r>
            <a:endParaRPr dirty="0"/>
          </a:p>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5410cbbf4a_2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g5410cbbf4a_2_4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5175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410cbbf4a_2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5410cbbf4a_2_5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410cbbf4a_2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5410cbbf4a_2_5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410cbbf4a_2_5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g5410cbbf4a_2_5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5410cbbf4a_2_6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5410cbbf4a_2_6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As much as labor may not want to acknowledge budget forecast issues, they will want to over-estimate and accelerate potential future revenues (growth/prop. 15)</a:t>
            </a:r>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410cbbf4a_2_6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5410cbbf4a_2_6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5410cbbf4a_2_6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5410cbbf4a_2_6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to the community</a:t>
            </a:r>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5410cbbf4a_2_7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5410cbbf4a_2_7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196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10cbbf4a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5410cbbf4a_2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599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410cbbf4a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5410cbbf4a_2_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390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797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5410cbbf4a_2_8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5410cbbf4a_2_8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386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1834979" y="273845"/>
            <a:ext cx="7051074" cy="44902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6"/>
          <p:cNvSpPr txBox="1">
            <a:spLocks noGrp="1"/>
          </p:cNvSpPr>
          <p:nvPr>
            <p:ph type="body" idx="1"/>
          </p:nvPr>
        </p:nvSpPr>
        <p:spPr>
          <a:xfrm>
            <a:off x="1834979" y="834081"/>
            <a:ext cx="7051074" cy="37986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sldNum" idx="12"/>
          </p:nvPr>
        </p:nvSpPr>
        <p:spPr>
          <a:xfrm>
            <a:off x="6828653" y="4680122"/>
            <a:ext cx="2057400" cy="231689"/>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4">
  <p:cSld name="Title and Content 4">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257948" y="151195"/>
            <a:ext cx="8628104" cy="44902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257948" y="834081"/>
            <a:ext cx="8628104" cy="37986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7"/>
          <p:cNvSpPr txBox="1">
            <a:spLocks noGrp="1"/>
          </p:cNvSpPr>
          <p:nvPr>
            <p:ph type="sldNum" idx="12"/>
          </p:nvPr>
        </p:nvSpPr>
        <p:spPr>
          <a:xfrm>
            <a:off x="6828653" y="4680122"/>
            <a:ext cx="2057400" cy="231689"/>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3B3BE8"/>
                </a:solidFill>
                <a:latin typeface="Calibri"/>
                <a:ea typeface="Calibri"/>
                <a:cs typeface="Calibri"/>
                <a:sym typeface="Calibri"/>
              </a:defRPr>
            </a:lvl1pPr>
            <a:lvl2pPr marL="0" lvl="1" indent="0" algn="r">
              <a:spcBef>
                <a:spcPts val="0"/>
              </a:spcBef>
              <a:buNone/>
              <a:defRPr sz="900">
                <a:solidFill>
                  <a:srgbClr val="3B3BE8"/>
                </a:solidFill>
                <a:latin typeface="Calibri"/>
                <a:ea typeface="Calibri"/>
                <a:cs typeface="Calibri"/>
                <a:sym typeface="Calibri"/>
              </a:defRPr>
            </a:lvl2pPr>
            <a:lvl3pPr marL="0" lvl="2" indent="0" algn="r">
              <a:spcBef>
                <a:spcPts val="0"/>
              </a:spcBef>
              <a:buNone/>
              <a:defRPr sz="900">
                <a:solidFill>
                  <a:srgbClr val="3B3BE8"/>
                </a:solidFill>
                <a:latin typeface="Calibri"/>
                <a:ea typeface="Calibri"/>
                <a:cs typeface="Calibri"/>
                <a:sym typeface="Calibri"/>
              </a:defRPr>
            </a:lvl3pPr>
            <a:lvl4pPr marL="0" lvl="3" indent="0" algn="r">
              <a:spcBef>
                <a:spcPts val="0"/>
              </a:spcBef>
              <a:buNone/>
              <a:defRPr sz="900">
                <a:solidFill>
                  <a:srgbClr val="3B3BE8"/>
                </a:solidFill>
                <a:latin typeface="Calibri"/>
                <a:ea typeface="Calibri"/>
                <a:cs typeface="Calibri"/>
                <a:sym typeface="Calibri"/>
              </a:defRPr>
            </a:lvl4pPr>
            <a:lvl5pPr marL="0" lvl="4" indent="0" algn="r">
              <a:spcBef>
                <a:spcPts val="0"/>
              </a:spcBef>
              <a:buNone/>
              <a:defRPr sz="900">
                <a:solidFill>
                  <a:srgbClr val="3B3BE8"/>
                </a:solidFill>
                <a:latin typeface="Calibri"/>
                <a:ea typeface="Calibri"/>
                <a:cs typeface="Calibri"/>
                <a:sym typeface="Calibri"/>
              </a:defRPr>
            </a:lvl5pPr>
            <a:lvl6pPr marL="0" lvl="5" indent="0" algn="r">
              <a:spcBef>
                <a:spcPts val="0"/>
              </a:spcBef>
              <a:buNone/>
              <a:defRPr sz="900">
                <a:solidFill>
                  <a:srgbClr val="3B3BE8"/>
                </a:solidFill>
                <a:latin typeface="Calibri"/>
                <a:ea typeface="Calibri"/>
                <a:cs typeface="Calibri"/>
                <a:sym typeface="Calibri"/>
              </a:defRPr>
            </a:lvl6pPr>
            <a:lvl7pPr marL="0" lvl="6" indent="0" algn="r">
              <a:spcBef>
                <a:spcPts val="0"/>
              </a:spcBef>
              <a:buNone/>
              <a:defRPr sz="900">
                <a:solidFill>
                  <a:srgbClr val="3B3BE8"/>
                </a:solidFill>
                <a:latin typeface="Calibri"/>
                <a:ea typeface="Calibri"/>
                <a:cs typeface="Calibri"/>
                <a:sym typeface="Calibri"/>
              </a:defRPr>
            </a:lvl7pPr>
            <a:lvl8pPr marL="0" lvl="7" indent="0" algn="r">
              <a:spcBef>
                <a:spcPts val="0"/>
              </a:spcBef>
              <a:buNone/>
              <a:defRPr sz="900">
                <a:solidFill>
                  <a:srgbClr val="3B3BE8"/>
                </a:solidFill>
                <a:latin typeface="Calibri"/>
                <a:ea typeface="Calibri"/>
                <a:cs typeface="Calibri"/>
                <a:sym typeface="Calibri"/>
              </a:defRPr>
            </a:lvl8pPr>
            <a:lvl9pPr marL="0" lvl="8" indent="0" algn="r">
              <a:spcBef>
                <a:spcPts val="0"/>
              </a:spcBef>
              <a:buNone/>
              <a:defRPr sz="900">
                <a:solidFill>
                  <a:srgbClr val="3B3BE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5">
  <p:cSld name="Title and Content 5">
    <p:spTree>
      <p:nvGrpSpPr>
        <p:cNvPr id="1" name="Shape 137"/>
        <p:cNvGrpSpPr/>
        <p:nvPr/>
      </p:nvGrpSpPr>
      <p:grpSpPr>
        <a:xfrm>
          <a:off x="0" y="0"/>
          <a:ext cx="0" cy="0"/>
          <a:chOff x="0" y="0"/>
          <a:chExt cx="0" cy="0"/>
        </a:xfrm>
      </p:grpSpPr>
      <p:sp>
        <p:nvSpPr>
          <p:cNvPr id="138" name="Google Shape;138;p28"/>
          <p:cNvSpPr txBox="1">
            <a:spLocks noGrp="1"/>
          </p:cNvSpPr>
          <p:nvPr>
            <p:ph type="body" idx="1"/>
          </p:nvPr>
        </p:nvSpPr>
        <p:spPr>
          <a:xfrm>
            <a:off x="257948" y="760745"/>
            <a:ext cx="4240234"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2000"/>
              <a:buNone/>
              <a:defRPr sz="20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9" name="Google Shape;139;p28"/>
          <p:cNvSpPr txBox="1">
            <a:spLocks noGrp="1"/>
          </p:cNvSpPr>
          <p:nvPr>
            <p:ph type="body" idx="2"/>
          </p:nvPr>
        </p:nvSpPr>
        <p:spPr>
          <a:xfrm>
            <a:off x="257949" y="1416554"/>
            <a:ext cx="4240233" cy="3225694"/>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8"/>
          <p:cNvSpPr txBox="1">
            <a:spLocks noGrp="1"/>
          </p:cNvSpPr>
          <p:nvPr>
            <p:ph type="body" idx="3"/>
          </p:nvPr>
        </p:nvSpPr>
        <p:spPr>
          <a:xfrm>
            <a:off x="4629149" y="760745"/>
            <a:ext cx="4256902"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2000"/>
              <a:buNone/>
              <a:defRPr sz="20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1" name="Google Shape;141;p28"/>
          <p:cNvSpPr txBox="1">
            <a:spLocks noGrp="1"/>
          </p:cNvSpPr>
          <p:nvPr>
            <p:ph type="body" idx="4"/>
          </p:nvPr>
        </p:nvSpPr>
        <p:spPr>
          <a:xfrm>
            <a:off x="4629150" y="1416554"/>
            <a:ext cx="4256901" cy="3225694"/>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8"/>
          <p:cNvSpPr txBox="1">
            <a:spLocks noGrp="1"/>
          </p:cNvSpPr>
          <p:nvPr>
            <p:ph type="sldNum" idx="12"/>
          </p:nvPr>
        </p:nvSpPr>
        <p:spPr>
          <a:xfrm>
            <a:off x="6828653" y="4680122"/>
            <a:ext cx="2057400" cy="231689"/>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28"/>
          <p:cNvSpPr txBox="1">
            <a:spLocks noGrp="1"/>
          </p:cNvSpPr>
          <p:nvPr>
            <p:ph type="title"/>
          </p:nvPr>
        </p:nvSpPr>
        <p:spPr>
          <a:xfrm>
            <a:off x="257948" y="273845"/>
            <a:ext cx="8628105" cy="44902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1834979" y="273845"/>
            <a:ext cx="7051074" cy="44902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a:off x="1834979" y="834081"/>
            <a:ext cx="7051074" cy="37986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25"/>
          <p:cNvSpPr txBox="1">
            <a:spLocks noGrp="1"/>
          </p:cNvSpPr>
          <p:nvPr>
            <p:ph type="sldNum" idx="12"/>
          </p:nvPr>
        </p:nvSpPr>
        <p:spPr>
          <a:xfrm>
            <a:off x="6828653" y="4680122"/>
            <a:ext cx="2057400" cy="231689"/>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emf"/><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gif"/><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emf"/><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gif"/><Relationship Id="rId4" Type="http://schemas.openxmlformats.org/officeDocument/2006/relationships/image" Target="../media/image22.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9.gif"/><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7.jpg"/><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mailto:jholtzman@publiclawgroup.com" TargetMode="External"/><Relationship Id="rId5" Type="http://schemas.openxmlformats.org/officeDocument/2006/relationships/hyperlink" Target="mailto:russ@russbransonconsulting.com" TargetMode="External"/><Relationship Id="rId4" Type="http://schemas.openxmlformats.org/officeDocument/2006/relationships/hyperlink" Target="mailto:coleman@muniwes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p:nvPr/>
        </p:nvSpPr>
        <p:spPr>
          <a:xfrm>
            <a:off x="-138058" y="-8"/>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9" name="Google Shape;149;p29"/>
          <p:cNvSpPr txBox="1">
            <a:spLocks noGrp="1"/>
          </p:cNvSpPr>
          <p:nvPr>
            <p:ph type="ctrTitle"/>
          </p:nvPr>
        </p:nvSpPr>
        <p:spPr>
          <a:xfrm>
            <a:off x="166302" y="1033897"/>
            <a:ext cx="4431542" cy="21051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500"/>
              <a:buFont typeface="Century Gothic"/>
              <a:buNone/>
            </a:pPr>
            <a:r>
              <a:rPr lang="en" sz="3600" b="1" dirty="0">
                <a:latin typeface="Century Gothic"/>
                <a:ea typeface="Century Gothic"/>
                <a:cs typeface="Century Gothic"/>
                <a:sym typeface="Century Gothic"/>
              </a:rPr>
              <a:t>Financial Outlook for Negotiators and Human Resource Professionals</a:t>
            </a:r>
            <a:endParaRPr sz="3600" dirty="0">
              <a:latin typeface="Century Gothic"/>
              <a:ea typeface="Century Gothic"/>
              <a:cs typeface="Century Gothic"/>
              <a:sym typeface="Century Gothic"/>
            </a:endParaRPr>
          </a:p>
        </p:txBody>
      </p:sp>
      <p:sp>
        <p:nvSpPr>
          <p:cNvPr id="150" name="Google Shape;150;p29"/>
          <p:cNvSpPr txBox="1">
            <a:spLocks noGrp="1"/>
          </p:cNvSpPr>
          <p:nvPr>
            <p:ph type="subTitle" idx="1"/>
          </p:nvPr>
        </p:nvSpPr>
        <p:spPr>
          <a:xfrm>
            <a:off x="523341" y="3140624"/>
            <a:ext cx="3674279" cy="918079"/>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r>
              <a:rPr lang="en" b="0" i="0" u="none" strike="noStrike" dirty="0">
                <a:latin typeface="Century Gothic"/>
                <a:ea typeface="Century Gothic"/>
                <a:cs typeface="Century Gothic"/>
                <a:sym typeface="Century Gothic"/>
              </a:rPr>
              <a:t>CALPELRA Annual Conference</a:t>
            </a:r>
            <a:endParaRPr b="0" dirty="0">
              <a:latin typeface="Century Gothic"/>
              <a:ea typeface="Century Gothic"/>
              <a:cs typeface="Century Gothic"/>
              <a:sym typeface="Century Gothic"/>
            </a:endParaRPr>
          </a:p>
          <a:p>
            <a:pPr marL="0" lvl="0" indent="0" algn="ctr" rtl="0">
              <a:lnSpc>
                <a:spcPct val="90000"/>
              </a:lnSpc>
              <a:spcBef>
                <a:spcPts val="800"/>
              </a:spcBef>
              <a:spcAft>
                <a:spcPts val="0"/>
              </a:spcAft>
              <a:buClr>
                <a:schemeClr val="dk1"/>
              </a:buClr>
              <a:buSzPts val="1800"/>
              <a:buNone/>
            </a:pPr>
            <a:r>
              <a:rPr lang="en" b="0" i="0" u="none" strike="noStrike" dirty="0">
                <a:latin typeface="Century Gothic"/>
                <a:ea typeface="Century Gothic"/>
                <a:cs typeface="Century Gothic"/>
                <a:sym typeface="Century Gothic"/>
              </a:rPr>
              <a:t>November 19, 2020</a:t>
            </a:r>
            <a:br>
              <a:rPr lang="en" dirty="0"/>
            </a:br>
            <a:endParaRPr dirty="0"/>
          </a:p>
        </p:txBody>
      </p:sp>
      <p:pic>
        <p:nvPicPr>
          <p:cNvPr id="151" name="Google Shape;151;p29" descr="Background pattern&#10;&#10;Description automatically generated"/>
          <p:cNvPicPr preferRelativeResize="0"/>
          <p:nvPr/>
        </p:nvPicPr>
        <p:blipFill rotWithShape="1">
          <a:blip r:embed="rId3">
            <a:alphaModFix/>
          </a:blip>
          <a:srcRect l="26119" r="13563" b="-1"/>
          <a:stretch/>
        </p:blipFill>
        <p:spPr>
          <a:xfrm>
            <a:off x="4859019" y="8"/>
            <a:ext cx="4292221" cy="51434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10</a:t>
            </a:fld>
            <a:endParaRPr sz="1800" b="1" dirty="0">
              <a:solidFill>
                <a:schemeClr val="dk1"/>
              </a:solidFill>
              <a:latin typeface="Century Gothic"/>
              <a:ea typeface="Century Gothic"/>
              <a:cs typeface="Century Gothic"/>
              <a:sym typeface="Century Gothic"/>
            </a:endParaRPr>
          </a:p>
        </p:txBody>
      </p:sp>
      <p:sp>
        <p:nvSpPr>
          <p:cNvPr id="16" name="TextBox 15">
            <a:extLst>
              <a:ext uri="{FF2B5EF4-FFF2-40B4-BE49-F238E27FC236}">
                <a16:creationId xmlns:a16="http://schemas.microsoft.com/office/drawing/2014/main" id="{ED735219-70FD-45F7-9A5B-B4CF3014021C}"/>
              </a:ext>
            </a:extLst>
          </p:cNvPr>
          <p:cNvSpPr txBox="1"/>
          <p:nvPr/>
        </p:nvSpPr>
        <p:spPr>
          <a:xfrm>
            <a:off x="2668381" y="4749885"/>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sp>
        <p:nvSpPr>
          <p:cNvPr id="21" name="Rounded Rectangle 1">
            <a:extLst>
              <a:ext uri="{FF2B5EF4-FFF2-40B4-BE49-F238E27FC236}">
                <a16:creationId xmlns:a16="http://schemas.microsoft.com/office/drawing/2014/main" id="{6C05C583-6041-4123-A59F-6D2CFF525EF2}"/>
              </a:ext>
            </a:extLst>
          </p:cNvPr>
          <p:cNvSpPr/>
          <p:nvPr/>
        </p:nvSpPr>
        <p:spPr bwMode="auto">
          <a:xfrm>
            <a:off x="651583" y="2136555"/>
            <a:ext cx="2352930" cy="1058776"/>
          </a:xfrm>
          <a:prstGeom prst="roundRect">
            <a:avLst/>
          </a:prstGeom>
          <a:solidFill>
            <a:srgbClr val="B9D05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80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Eating &amp; Drinking</a:t>
            </a:r>
          </a:p>
        </p:txBody>
      </p:sp>
      <p:sp>
        <p:nvSpPr>
          <p:cNvPr id="22" name="Arrow: Down 21">
            <a:extLst>
              <a:ext uri="{FF2B5EF4-FFF2-40B4-BE49-F238E27FC236}">
                <a16:creationId xmlns:a16="http://schemas.microsoft.com/office/drawing/2014/main" id="{F0EF7AF8-15D9-4C39-9301-41470F0290F7}"/>
              </a:ext>
            </a:extLst>
          </p:cNvPr>
          <p:cNvSpPr/>
          <p:nvPr/>
        </p:nvSpPr>
        <p:spPr>
          <a:xfrm>
            <a:off x="2040735" y="2312282"/>
            <a:ext cx="973311" cy="968747"/>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-48%</a:t>
            </a:r>
          </a:p>
        </p:txBody>
      </p:sp>
      <p:sp>
        <p:nvSpPr>
          <p:cNvPr id="24" name="Rounded Rectangle 1">
            <a:extLst>
              <a:ext uri="{FF2B5EF4-FFF2-40B4-BE49-F238E27FC236}">
                <a16:creationId xmlns:a16="http://schemas.microsoft.com/office/drawing/2014/main" id="{179AF2CE-0A09-43EE-9712-F9A2AA5816FC}"/>
              </a:ext>
            </a:extLst>
          </p:cNvPr>
          <p:cNvSpPr/>
          <p:nvPr/>
        </p:nvSpPr>
        <p:spPr bwMode="auto">
          <a:xfrm>
            <a:off x="629618" y="968499"/>
            <a:ext cx="2352930" cy="994444"/>
          </a:xfrm>
          <a:prstGeom prst="roundRect">
            <a:avLst/>
          </a:prstGeom>
          <a:solidFill>
            <a:srgbClr val="677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spcBef>
                <a:spcPct val="0"/>
              </a:spcBef>
              <a:spcAft>
                <a:spcPct val="0"/>
              </a:spcAft>
            </a:pPr>
            <a:r>
              <a:rPr lang="en-US" sz="2500" dirty="0">
                <a:solidFill>
                  <a:srgbClr val="FFFFFF"/>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Apparel</a:t>
            </a:r>
          </a:p>
        </p:txBody>
      </p:sp>
      <p:sp>
        <p:nvSpPr>
          <p:cNvPr id="25" name="Arrow: Down 24">
            <a:extLst>
              <a:ext uri="{FF2B5EF4-FFF2-40B4-BE49-F238E27FC236}">
                <a16:creationId xmlns:a16="http://schemas.microsoft.com/office/drawing/2014/main" id="{6E51B28F-608E-490F-989A-B35F7C8DF9CE}"/>
              </a:ext>
            </a:extLst>
          </p:cNvPr>
          <p:cNvSpPr/>
          <p:nvPr/>
        </p:nvSpPr>
        <p:spPr>
          <a:xfrm>
            <a:off x="2095298" y="1016889"/>
            <a:ext cx="957460" cy="1041837"/>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-55%</a:t>
            </a:r>
          </a:p>
        </p:txBody>
      </p:sp>
      <p:sp>
        <p:nvSpPr>
          <p:cNvPr id="31" name="Rounded Rectangle 1">
            <a:extLst>
              <a:ext uri="{FF2B5EF4-FFF2-40B4-BE49-F238E27FC236}">
                <a16:creationId xmlns:a16="http://schemas.microsoft.com/office/drawing/2014/main" id="{1D884EBB-6F91-4243-9438-06E49B6B76C8}"/>
              </a:ext>
            </a:extLst>
          </p:cNvPr>
          <p:cNvSpPr/>
          <p:nvPr/>
        </p:nvSpPr>
        <p:spPr bwMode="auto">
          <a:xfrm>
            <a:off x="3514832" y="935979"/>
            <a:ext cx="2415646" cy="1043950"/>
          </a:xfrm>
          <a:prstGeom prst="roundRect">
            <a:avLst/>
          </a:prstGeom>
          <a:solidFill>
            <a:srgbClr val="5CBAD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70C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Service Stations</a:t>
            </a:r>
          </a:p>
        </p:txBody>
      </p:sp>
      <p:sp>
        <p:nvSpPr>
          <p:cNvPr id="896" name="Arrow: Down 895">
            <a:extLst>
              <a:ext uri="{FF2B5EF4-FFF2-40B4-BE49-F238E27FC236}">
                <a16:creationId xmlns:a16="http://schemas.microsoft.com/office/drawing/2014/main" id="{8A55186D-2F07-4CCB-9455-C96C5B795E2F}"/>
              </a:ext>
            </a:extLst>
          </p:cNvPr>
          <p:cNvSpPr/>
          <p:nvPr/>
        </p:nvSpPr>
        <p:spPr>
          <a:xfrm>
            <a:off x="4947781" y="1013833"/>
            <a:ext cx="973311" cy="1017881"/>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-47%</a:t>
            </a:r>
          </a:p>
        </p:txBody>
      </p:sp>
      <p:pic>
        <p:nvPicPr>
          <p:cNvPr id="2" name="Google Shape;943;p50">
            <a:extLst>
              <a:ext uri="{FF2B5EF4-FFF2-40B4-BE49-F238E27FC236}">
                <a16:creationId xmlns:a16="http://schemas.microsoft.com/office/drawing/2014/main" id="{E854DFF6-58BF-40E6-A439-F720F49DCD37}"/>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E1EA5EBD-1F07-499C-A397-6DF9FDFD6A42}"/>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EF2AD348-7BAA-45CD-A4EC-E97D9A4E0ACF}"/>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058B3805-AE51-44FB-8C2B-20BA6C3A0541}"/>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30954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11</a:t>
            </a:fld>
            <a:endParaRPr sz="1800" b="1" dirty="0">
              <a:solidFill>
                <a:schemeClr val="dk1"/>
              </a:solidFill>
              <a:latin typeface="Century Gothic"/>
              <a:ea typeface="Century Gothic"/>
              <a:cs typeface="Century Gothic"/>
              <a:sym typeface="Century Gothic"/>
            </a:endParaRPr>
          </a:p>
        </p:txBody>
      </p:sp>
      <p:sp>
        <p:nvSpPr>
          <p:cNvPr id="16" name="TextBox 15">
            <a:extLst>
              <a:ext uri="{FF2B5EF4-FFF2-40B4-BE49-F238E27FC236}">
                <a16:creationId xmlns:a16="http://schemas.microsoft.com/office/drawing/2014/main" id="{ED735219-70FD-45F7-9A5B-B4CF3014021C}"/>
              </a:ext>
            </a:extLst>
          </p:cNvPr>
          <p:cNvSpPr txBox="1"/>
          <p:nvPr/>
        </p:nvSpPr>
        <p:spPr>
          <a:xfrm>
            <a:off x="2668381" y="4749885"/>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sp>
        <p:nvSpPr>
          <p:cNvPr id="21" name="Rounded Rectangle 1">
            <a:extLst>
              <a:ext uri="{FF2B5EF4-FFF2-40B4-BE49-F238E27FC236}">
                <a16:creationId xmlns:a16="http://schemas.microsoft.com/office/drawing/2014/main" id="{6C05C583-6041-4123-A59F-6D2CFF525EF2}"/>
              </a:ext>
            </a:extLst>
          </p:cNvPr>
          <p:cNvSpPr/>
          <p:nvPr/>
        </p:nvSpPr>
        <p:spPr bwMode="auto">
          <a:xfrm>
            <a:off x="651583" y="2136555"/>
            <a:ext cx="2352930" cy="1058776"/>
          </a:xfrm>
          <a:prstGeom prst="roundRect">
            <a:avLst/>
          </a:prstGeom>
          <a:solidFill>
            <a:srgbClr val="B9D05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80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Eating &amp; Drinking</a:t>
            </a:r>
          </a:p>
        </p:txBody>
      </p:sp>
      <p:sp>
        <p:nvSpPr>
          <p:cNvPr id="22" name="Arrow: Down 21">
            <a:extLst>
              <a:ext uri="{FF2B5EF4-FFF2-40B4-BE49-F238E27FC236}">
                <a16:creationId xmlns:a16="http://schemas.microsoft.com/office/drawing/2014/main" id="{F0EF7AF8-15D9-4C39-9301-41470F0290F7}"/>
              </a:ext>
            </a:extLst>
          </p:cNvPr>
          <p:cNvSpPr/>
          <p:nvPr/>
        </p:nvSpPr>
        <p:spPr>
          <a:xfrm>
            <a:off x="2040735" y="2312282"/>
            <a:ext cx="973311" cy="968747"/>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-48%</a:t>
            </a:r>
          </a:p>
        </p:txBody>
      </p:sp>
      <p:sp>
        <p:nvSpPr>
          <p:cNvPr id="24" name="Rounded Rectangle 1">
            <a:extLst>
              <a:ext uri="{FF2B5EF4-FFF2-40B4-BE49-F238E27FC236}">
                <a16:creationId xmlns:a16="http://schemas.microsoft.com/office/drawing/2014/main" id="{179AF2CE-0A09-43EE-9712-F9A2AA5816FC}"/>
              </a:ext>
            </a:extLst>
          </p:cNvPr>
          <p:cNvSpPr/>
          <p:nvPr/>
        </p:nvSpPr>
        <p:spPr bwMode="auto">
          <a:xfrm>
            <a:off x="629618" y="968499"/>
            <a:ext cx="2352930" cy="994444"/>
          </a:xfrm>
          <a:prstGeom prst="roundRect">
            <a:avLst/>
          </a:prstGeom>
          <a:solidFill>
            <a:srgbClr val="677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spcBef>
                <a:spcPct val="0"/>
              </a:spcBef>
              <a:spcAft>
                <a:spcPct val="0"/>
              </a:spcAft>
            </a:pPr>
            <a:r>
              <a:rPr lang="en-US" sz="2500" dirty="0">
                <a:solidFill>
                  <a:srgbClr val="FFFFFF"/>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Apparel</a:t>
            </a:r>
          </a:p>
        </p:txBody>
      </p:sp>
      <p:sp>
        <p:nvSpPr>
          <p:cNvPr id="25" name="Arrow: Down 24">
            <a:extLst>
              <a:ext uri="{FF2B5EF4-FFF2-40B4-BE49-F238E27FC236}">
                <a16:creationId xmlns:a16="http://schemas.microsoft.com/office/drawing/2014/main" id="{6E51B28F-608E-490F-989A-B35F7C8DF9CE}"/>
              </a:ext>
            </a:extLst>
          </p:cNvPr>
          <p:cNvSpPr/>
          <p:nvPr/>
        </p:nvSpPr>
        <p:spPr>
          <a:xfrm>
            <a:off x="2095298" y="1016889"/>
            <a:ext cx="957460" cy="1041837"/>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-55%</a:t>
            </a:r>
          </a:p>
        </p:txBody>
      </p:sp>
      <p:sp>
        <p:nvSpPr>
          <p:cNvPr id="27" name="Rounded Rectangle 1">
            <a:extLst>
              <a:ext uri="{FF2B5EF4-FFF2-40B4-BE49-F238E27FC236}">
                <a16:creationId xmlns:a16="http://schemas.microsoft.com/office/drawing/2014/main" id="{13D1C533-B06C-4078-BFF9-BA70DBFBA37A}"/>
              </a:ext>
            </a:extLst>
          </p:cNvPr>
          <p:cNvSpPr/>
          <p:nvPr/>
        </p:nvSpPr>
        <p:spPr bwMode="auto">
          <a:xfrm>
            <a:off x="579215" y="3398770"/>
            <a:ext cx="2352930" cy="983886"/>
          </a:xfrm>
          <a:prstGeom prst="roundRect">
            <a:avLst/>
          </a:prstGeom>
          <a:solidFill>
            <a:srgbClr val="EFAF6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34289" rIns="68577" bIns="34289" numCol="1" rtlCol="0" anchor="ctr" anchorCtr="0" compatLnSpc="1">
            <a:prstTxWarp prst="textNoShape">
              <a:avLst/>
            </a:prstTxWarp>
          </a:bodyPr>
          <a:lstStyle/>
          <a:p>
            <a:pPr defTabSz="685574" fontAlgn="base">
              <a:spcBef>
                <a:spcPct val="0"/>
              </a:spcBef>
              <a:spcAft>
                <a:spcPct val="0"/>
              </a:spcAft>
            </a:pPr>
            <a:r>
              <a:rPr lang="en-US" sz="25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Merchandise</a:t>
            </a:r>
          </a:p>
        </p:txBody>
      </p:sp>
      <p:sp>
        <p:nvSpPr>
          <p:cNvPr id="28" name="Arrow: Down 27">
            <a:extLst>
              <a:ext uri="{FF2B5EF4-FFF2-40B4-BE49-F238E27FC236}">
                <a16:creationId xmlns:a16="http://schemas.microsoft.com/office/drawing/2014/main" id="{2045FE56-CE31-4BFF-BDFC-4B921BC91A2D}"/>
              </a:ext>
            </a:extLst>
          </p:cNvPr>
          <p:cNvSpPr/>
          <p:nvPr/>
        </p:nvSpPr>
        <p:spPr>
          <a:xfrm>
            <a:off x="2592563" y="3542455"/>
            <a:ext cx="973311" cy="983886"/>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-10%</a:t>
            </a:r>
          </a:p>
        </p:txBody>
      </p:sp>
      <p:sp>
        <p:nvSpPr>
          <p:cNvPr id="29" name="Rounded Rectangle 1">
            <a:extLst>
              <a:ext uri="{FF2B5EF4-FFF2-40B4-BE49-F238E27FC236}">
                <a16:creationId xmlns:a16="http://schemas.microsoft.com/office/drawing/2014/main" id="{AC388C7D-2A34-4FA7-9EF2-D1ECEFE69933}"/>
              </a:ext>
            </a:extLst>
          </p:cNvPr>
          <p:cNvSpPr/>
          <p:nvPr/>
        </p:nvSpPr>
        <p:spPr bwMode="auto">
          <a:xfrm>
            <a:off x="3529086" y="2163888"/>
            <a:ext cx="2368005" cy="1004538"/>
          </a:xfrm>
          <a:prstGeom prst="roundRect">
            <a:avLst/>
          </a:prstGeom>
          <a:solidFill>
            <a:srgbClr val="E3D15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FF99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Motor Vehicles</a:t>
            </a:r>
          </a:p>
        </p:txBody>
      </p:sp>
      <p:sp>
        <p:nvSpPr>
          <p:cNvPr id="30" name="Arrow: Down 29">
            <a:extLst>
              <a:ext uri="{FF2B5EF4-FFF2-40B4-BE49-F238E27FC236}">
                <a16:creationId xmlns:a16="http://schemas.microsoft.com/office/drawing/2014/main" id="{C938888E-20F0-4B27-B735-FAF579771900}"/>
              </a:ext>
            </a:extLst>
          </p:cNvPr>
          <p:cNvSpPr/>
          <p:nvPr/>
        </p:nvSpPr>
        <p:spPr>
          <a:xfrm>
            <a:off x="4963235" y="2228400"/>
            <a:ext cx="952923" cy="1017880"/>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-15%</a:t>
            </a:r>
          </a:p>
        </p:txBody>
      </p:sp>
      <p:sp>
        <p:nvSpPr>
          <p:cNvPr id="31" name="Rounded Rectangle 1">
            <a:extLst>
              <a:ext uri="{FF2B5EF4-FFF2-40B4-BE49-F238E27FC236}">
                <a16:creationId xmlns:a16="http://schemas.microsoft.com/office/drawing/2014/main" id="{1D884EBB-6F91-4243-9438-06E49B6B76C8}"/>
              </a:ext>
            </a:extLst>
          </p:cNvPr>
          <p:cNvSpPr/>
          <p:nvPr/>
        </p:nvSpPr>
        <p:spPr bwMode="auto">
          <a:xfrm>
            <a:off x="3514832" y="935979"/>
            <a:ext cx="2415646" cy="1043950"/>
          </a:xfrm>
          <a:prstGeom prst="roundRect">
            <a:avLst/>
          </a:prstGeom>
          <a:solidFill>
            <a:srgbClr val="5CBAD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70C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Service Stations</a:t>
            </a:r>
          </a:p>
        </p:txBody>
      </p:sp>
      <p:sp>
        <p:nvSpPr>
          <p:cNvPr id="896" name="Arrow: Down 895">
            <a:extLst>
              <a:ext uri="{FF2B5EF4-FFF2-40B4-BE49-F238E27FC236}">
                <a16:creationId xmlns:a16="http://schemas.microsoft.com/office/drawing/2014/main" id="{8A55186D-2F07-4CCB-9455-C96C5B795E2F}"/>
              </a:ext>
            </a:extLst>
          </p:cNvPr>
          <p:cNvSpPr/>
          <p:nvPr/>
        </p:nvSpPr>
        <p:spPr>
          <a:xfrm>
            <a:off x="4947781" y="1013833"/>
            <a:ext cx="973311" cy="1017881"/>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-47%</a:t>
            </a:r>
          </a:p>
        </p:txBody>
      </p:sp>
      <p:sp>
        <p:nvSpPr>
          <p:cNvPr id="898" name="Rounded Rectangle 1">
            <a:extLst>
              <a:ext uri="{FF2B5EF4-FFF2-40B4-BE49-F238E27FC236}">
                <a16:creationId xmlns:a16="http://schemas.microsoft.com/office/drawing/2014/main" id="{C02DB231-153D-47CE-9ED5-4B95EE930607}"/>
              </a:ext>
            </a:extLst>
          </p:cNvPr>
          <p:cNvSpPr/>
          <p:nvPr/>
        </p:nvSpPr>
        <p:spPr bwMode="auto">
          <a:xfrm>
            <a:off x="6290256" y="953205"/>
            <a:ext cx="2493966" cy="1026724"/>
          </a:xfrm>
          <a:prstGeom prst="roundRect">
            <a:avLst/>
          </a:prstGeom>
          <a:solidFill>
            <a:srgbClr val="EFAF6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2100"/>
              </a:lnSpc>
              <a:spcBef>
                <a:spcPct val="0"/>
              </a:spcBef>
              <a:spcAft>
                <a:spcPct val="0"/>
              </a:spcAft>
            </a:pPr>
            <a:r>
              <a:rPr lang="en-US" sz="20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Electronics</a:t>
            </a:r>
          </a:p>
          <a:p>
            <a:pPr defTabSz="685574" fontAlgn="base">
              <a:lnSpc>
                <a:spcPts val="2100"/>
              </a:lnSpc>
              <a:spcBef>
                <a:spcPct val="0"/>
              </a:spcBef>
              <a:spcAft>
                <a:spcPct val="0"/>
              </a:spcAft>
            </a:pPr>
            <a:r>
              <a:rPr lang="en-US" sz="20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Furniture</a:t>
            </a:r>
          </a:p>
          <a:p>
            <a:pPr defTabSz="685574" fontAlgn="base">
              <a:lnSpc>
                <a:spcPts val="2100"/>
              </a:lnSpc>
              <a:spcBef>
                <a:spcPct val="0"/>
              </a:spcBef>
              <a:spcAft>
                <a:spcPct val="0"/>
              </a:spcAft>
            </a:pPr>
            <a:r>
              <a:rPr lang="en-US" sz="20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Appliances…</a:t>
            </a:r>
          </a:p>
        </p:txBody>
      </p:sp>
      <p:sp>
        <p:nvSpPr>
          <p:cNvPr id="897" name="Arrow: Down 896">
            <a:extLst>
              <a:ext uri="{FF2B5EF4-FFF2-40B4-BE49-F238E27FC236}">
                <a16:creationId xmlns:a16="http://schemas.microsoft.com/office/drawing/2014/main" id="{AA47D298-2689-410B-B7C7-D649CB277CBD}"/>
              </a:ext>
            </a:extLst>
          </p:cNvPr>
          <p:cNvSpPr/>
          <p:nvPr/>
        </p:nvSpPr>
        <p:spPr>
          <a:xfrm>
            <a:off x="7951920" y="976945"/>
            <a:ext cx="954259" cy="1036320"/>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-17%</a:t>
            </a:r>
          </a:p>
        </p:txBody>
      </p:sp>
      <p:pic>
        <p:nvPicPr>
          <p:cNvPr id="2" name="Google Shape;943;p50">
            <a:extLst>
              <a:ext uri="{FF2B5EF4-FFF2-40B4-BE49-F238E27FC236}">
                <a16:creationId xmlns:a16="http://schemas.microsoft.com/office/drawing/2014/main" id="{E699091E-F82F-43E6-86E1-F3F67A970124}"/>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C94CF13C-F407-447B-8301-81D275AFE8D5}"/>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A7856F03-88F4-497E-A421-83BCC071358E}"/>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DA38B1C9-D715-4734-962E-7C6A593A43AA}"/>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35697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2286" y="-2396"/>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pic>
        <p:nvPicPr>
          <p:cNvPr id="943" name="Google Shape;943;p50"/>
          <p:cNvPicPr preferRelativeResize="0"/>
          <p:nvPr/>
        </p:nvPicPr>
        <p:blipFill rotWithShape="1">
          <a:blip r:embed="rId3">
            <a:alphaModFix/>
          </a:blip>
          <a:srcRect/>
          <a:stretch/>
        </p:blipFill>
        <p:spPr>
          <a:xfrm>
            <a:off x="7279905" y="3806816"/>
            <a:ext cx="1861809" cy="1336684"/>
          </a:xfrm>
          <a:prstGeom prst="rect">
            <a:avLst/>
          </a:prstGeom>
          <a:noFill/>
          <a:ln>
            <a:noFill/>
          </a:ln>
        </p:spPr>
      </p:pic>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12</a:t>
            </a:fld>
            <a:endParaRPr sz="1800" b="1" dirty="0">
              <a:solidFill>
                <a:schemeClr val="dk1"/>
              </a:solidFill>
              <a:latin typeface="Century Gothic"/>
              <a:ea typeface="Century Gothic"/>
              <a:cs typeface="Century Gothic"/>
              <a:sym typeface="Century Gothic"/>
            </a:endParaRPr>
          </a:p>
        </p:txBody>
      </p:sp>
      <p:sp>
        <p:nvSpPr>
          <p:cNvPr id="16" name="TextBox 15">
            <a:extLst>
              <a:ext uri="{FF2B5EF4-FFF2-40B4-BE49-F238E27FC236}">
                <a16:creationId xmlns:a16="http://schemas.microsoft.com/office/drawing/2014/main" id="{ED735219-70FD-45F7-9A5B-B4CF3014021C}"/>
              </a:ext>
            </a:extLst>
          </p:cNvPr>
          <p:cNvSpPr txBox="1"/>
          <p:nvPr/>
        </p:nvSpPr>
        <p:spPr>
          <a:xfrm>
            <a:off x="2668381" y="4749885"/>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sp>
        <p:nvSpPr>
          <p:cNvPr id="2" name="Rounded Rectangle 1">
            <a:extLst>
              <a:ext uri="{FF2B5EF4-FFF2-40B4-BE49-F238E27FC236}">
                <a16:creationId xmlns:a16="http://schemas.microsoft.com/office/drawing/2014/main" id="{276FBFBD-AB0C-4BAC-AE3D-DCAD9046650D}"/>
              </a:ext>
            </a:extLst>
          </p:cNvPr>
          <p:cNvSpPr/>
          <p:nvPr/>
        </p:nvSpPr>
        <p:spPr bwMode="auto">
          <a:xfrm>
            <a:off x="6290255" y="2163888"/>
            <a:ext cx="2501702" cy="1004538"/>
          </a:xfrm>
          <a:prstGeom prst="roundRect">
            <a:avLst/>
          </a:prstGeom>
          <a:solidFill>
            <a:srgbClr val="8AAAC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3366FF"/>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Food                   Markets</a:t>
            </a:r>
          </a:p>
        </p:txBody>
      </p:sp>
      <p:sp>
        <p:nvSpPr>
          <p:cNvPr id="3" name="Rounded Rectangle 1">
            <a:extLst>
              <a:ext uri="{FF2B5EF4-FFF2-40B4-BE49-F238E27FC236}">
                <a16:creationId xmlns:a16="http://schemas.microsoft.com/office/drawing/2014/main" id="{45763206-C772-4699-894A-DA7071D229E4}"/>
              </a:ext>
            </a:extLst>
          </p:cNvPr>
          <p:cNvSpPr/>
          <p:nvPr/>
        </p:nvSpPr>
        <p:spPr bwMode="auto">
          <a:xfrm>
            <a:off x="651583" y="2136555"/>
            <a:ext cx="2352930" cy="1058776"/>
          </a:xfrm>
          <a:prstGeom prst="roundRect">
            <a:avLst/>
          </a:prstGeom>
          <a:solidFill>
            <a:srgbClr val="B9D05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80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Eating &amp; Drinking</a:t>
            </a:r>
          </a:p>
        </p:txBody>
      </p:sp>
      <p:sp>
        <p:nvSpPr>
          <p:cNvPr id="4" name="Arrow: Down 3">
            <a:extLst>
              <a:ext uri="{FF2B5EF4-FFF2-40B4-BE49-F238E27FC236}">
                <a16:creationId xmlns:a16="http://schemas.microsoft.com/office/drawing/2014/main" id="{C04C90E3-BAAB-4EDC-BD19-AD0A5AE8A821}"/>
              </a:ext>
            </a:extLst>
          </p:cNvPr>
          <p:cNvSpPr/>
          <p:nvPr/>
        </p:nvSpPr>
        <p:spPr>
          <a:xfrm>
            <a:off x="2040735" y="2312282"/>
            <a:ext cx="973311" cy="968747"/>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-48%</a:t>
            </a:r>
          </a:p>
        </p:txBody>
      </p:sp>
      <p:sp>
        <p:nvSpPr>
          <p:cNvPr id="5" name="Arrow: Up 4">
            <a:extLst>
              <a:ext uri="{FF2B5EF4-FFF2-40B4-BE49-F238E27FC236}">
                <a16:creationId xmlns:a16="http://schemas.microsoft.com/office/drawing/2014/main" id="{D8636B17-685F-4DA1-8C3D-3A8E5023488A}"/>
              </a:ext>
            </a:extLst>
          </p:cNvPr>
          <p:cNvSpPr/>
          <p:nvPr/>
        </p:nvSpPr>
        <p:spPr>
          <a:xfrm>
            <a:off x="7951920" y="2094452"/>
            <a:ext cx="926097" cy="1025689"/>
          </a:xfrm>
          <a:prstGeom prst="upArrow">
            <a:avLst>
              <a:gd name="adj1" fmla="val 65459"/>
              <a:gd name="adj2" fmla="val 4318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+2%</a:t>
            </a:r>
          </a:p>
        </p:txBody>
      </p:sp>
      <p:sp>
        <p:nvSpPr>
          <p:cNvPr id="7" name="Rounded Rectangle 1">
            <a:extLst>
              <a:ext uri="{FF2B5EF4-FFF2-40B4-BE49-F238E27FC236}">
                <a16:creationId xmlns:a16="http://schemas.microsoft.com/office/drawing/2014/main" id="{E283AFB0-696C-49D9-AA81-5502DAF5FDF0}"/>
              </a:ext>
            </a:extLst>
          </p:cNvPr>
          <p:cNvSpPr/>
          <p:nvPr/>
        </p:nvSpPr>
        <p:spPr bwMode="auto">
          <a:xfrm>
            <a:off x="3514832" y="3397000"/>
            <a:ext cx="2352931" cy="985848"/>
          </a:xfrm>
          <a:prstGeom prst="roundRect">
            <a:avLst/>
          </a:prstGeom>
          <a:solidFill>
            <a:srgbClr val="677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FFFFFF"/>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Building </a:t>
            </a:r>
          </a:p>
          <a:p>
            <a:pPr defTabSz="685574" fontAlgn="base">
              <a:lnSpc>
                <a:spcPts val="3000"/>
              </a:lnSpc>
              <a:spcBef>
                <a:spcPct val="0"/>
              </a:spcBef>
              <a:spcAft>
                <a:spcPct val="0"/>
              </a:spcAft>
            </a:pPr>
            <a:r>
              <a:rPr lang="en-US" sz="2500" dirty="0">
                <a:solidFill>
                  <a:srgbClr val="FFFFFF"/>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Materials</a:t>
            </a:r>
          </a:p>
        </p:txBody>
      </p:sp>
      <p:sp>
        <p:nvSpPr>
          <p:cNvPr id="8" name="Rounded Rectangle 1">
            <a:extLst>
              <a:ext uri="{FF2B5EF4-FFF2-40B4-BE49-F238E27FC236}">
                <a16:creationId xmlns:a16="http://schemas.microsoft.com/office/drawing/2014/main" id="{7CDC39E8-E015-4443-88DD-A901E42B70A3}"/>
              </a:ext>
            </a:extLst>
          </p:cNvPr>
          <p:cNvSpPr/>
          <p:nvPr/>
        </p:nvSpPr>
        <p:spPr bwMode="auto">
          <a:xfrm>
            <a:off x="629618" y="968499"/>
            <a:ext cx="2352930" cy="994444"/>
          </a:xfrm>
          <a:prstGeom prst="roundRect">
            <a:avLst/>
          </a:prstGeom>
          <a:solidFill>
            <a:srgbClr val="677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spcBef>
                <a:spcPct val="0"/>
              </a:spcBef>
              <a:spcAft>
                <a:spcPct val="0"/>
              </a:spcAft>
            </a:pPr>
            <a:r>
              <a:rPr lang="en-US" sz="2500" dirty="0">
                <a:solidFill>
                  <a:srgbClr val="FFFFFF"/>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Apparel</a:t>
            </a:r>
          </a:p>
        </p:txBody>
      </p:sp>
      <p:sp>
        <p:nvSpPr>
          <p:cNvPr id="9" name="Arrow: Down 8">
            <a:extLst>
              <a:ext uri="{FF2B5EF4-FFF2-40B4-BE49-F238E27FC236}">
                <a16:creationId xmlns:a16="http://schemas.microsoft.com/office/drawing/2014/main" id="{790B3F8B-4994-45E6-A049-587B19142C1C}"/>
              </a:ext>
            </a:extLst>
          </p:cNvPr>
          <p:cNvSpPr/>
          <p:nvPr/>
        </p:nvSpPr>
        <p:spPr>
          <a:xfrm>
            <a:off x="2095298" y="1016889"/>
            <a:ext cx="957460" cy="1041837"/>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-55%</a:t>
            </a:r>
          </a:p>
        </p:txBody>
      </p:sp>
      <p:sp>
        <p:nvSpPr>
          <p:cNvPr id="10" name="Arrow: Up 9">
            <a:extLst>
              <a:ext uri="{FF2B5EF4-FFF2-40B4-BE49-F238E27FC236}">
                <a16:creationId xmlns:a16="http://schemas.microsoft.com/office/drawing/2014/main" id="{1C6695E9-2E1A-47F1-8BA8-3AA7591EA583}"/>
              </a:ext>
            </a:extLst>
          </p:cNvPr>
          <p:cNvSpPr/>
          <p:nvPr/>
        </p:nvSpPr>
        <p:spPr>
          <a:xfrm>
            <a:off x="5016430" y="3281029"/>
            <a:ext cx="1034221" cy="1007629"/>
          </a:xfrm>
          <a:prstGeom prst="upArrow">
            <a:avLst>
              <a:gd name="adj1" fmla="val 65459"/>
              <a:gd name="adj2" fmla="val 4318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+12%</a:t>
            </a:r>
          </a:p>
        </p:txBody>
      </p:sp>
      <p:sp>
        <p:nvSpPr>
          <p:cNvPr id="11" name="Rounded Rectangle 1">
            <a:extLst>
              <a:ext uri="{FF2B5EF4-FFF2-40B4-BE49-F238E27FC236}">
                <a16:creationId xmlns:a16="http://schemas.microsoft.com/office/drawing/2014/main" id="{6E824458-0BC7-4785-BA95-E70D0AF0CB13}"/>
              </a:ext>
            </a:extLst>
          </p:cNvPr>
          <p:cNvSpPr/>
          <p:nvPr/>
        </p:nvSpPr>
        <p:spPr bwMode="auto">
          <a:xfrm>
            <a:off x="579215" y="3398770"/>
            <a:ext cx="2352930" cy="983886"/>
          </a:xfrm>
          <a:prstGeom prst="roundRect">
            <a:avLst/>
          </a:prstGeom>
          <a:solidFill>
            <a:srgbClr val="EFAF6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34289" rIns="68577" bIns="34289" numCol="1" rtlCol="0" anchor="ctr" anchorCtr="0" compatLnSpc="1">
            <a:prstTxWarp prst="textNoShape">
              <a:avLst/>
            </a:prstTxWarp>
          </a:bodyPr>
          <a:lstStyle/>
          <a:p>
            <a:pPr defTabSz="685574" fontAlgn="base">
              <a:spcBef>
                <a:spcPct val="0"/>
              </a:spcBef>
              <a:spcAft>
                <a:spcPct val="0"/>
              </a:spcAft>
            </a:pPr>
            <a:r>
              <a:rPr lang="en-US" sz="25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Merchandise</a:t>
            </a:r>
          </a:p>
        </p:txBody>
      </p:sp>
      <p:sp>
        <p:nvSpPr>
          <p:cNvPr id="12" name="Arrow: Down 11">
            <a:extLst>
              <a:ext uri="{FF2B5EF4-FFF2-40B4-BE49-F238E27FC236}">
                <a16:creationId xmlns:a16="http://schemas.microsoft.com/office/drawing/2014/main" id="{4E84BB6A-15A3-4346-A98B-79D336F78EF4}"/>
              </a:ext>
            </a:extLst>
          </p:cNvPr>
          <p:cNvSpPr/>
          <p:nvPr/>
        </p:nvSpPr>
        <p:spPr>
          <a:xfrm>
            <a:off x="2592563" y="3542455"/>
            <a:ext cx="973311" cy="983886"/>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-10%</a:t>
            </a:r>
          </a:p>
        </p:txBody>
      </p:sp>
      <p:sp>
        <p:nvSpPr>
          <p:cNvPr id="13" name="Rounded Rectangle 1">
            <a:extLst>
              <a:ext uri="{FF2B5EF4-FFF2-40B4-BE49-F238E27FC236}">
                <a16:creationId xmlns:a16="http://schemas.microsoft.com/office/drawing/2014/main" id="{DBF87821-7922-429B-A790-3E8B60A83F49}"/>
              </a:ext>
            </a:extLst>
          </p:cNvPr>
          <p:cNvSpPr/>
          <p:nvPr/>
        </p:nvSpPr>
        <p:spPr bwMode="auto">
          <a:xfrm>
            <a:off x="6290256" y="953205"/>
            <a:ext cx="2493966" cy="1026724"/>
          </a:xfrm>
          <a:prstGeom prst="roundRect">
            <a:avLst/>
          </a:prstGeom>
          <a:solidFill>
            <a:srgbClr val="EFAF6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2100"/>
              </a:lnSpc>
              <a:spcBef>
                <a:spcPct val="0"/>
              </a:spcBef>
              <a:spcAft>
                <a:spcPct val="0"/>
              </a:spcAft>
            </a:pPr>
            <a:r>
              <a:rPr lang="en-US" sz="20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Electronics</a:t>
            </a:r>
          </a:p>
          <a:p>
            <a:pPr defTabSz="685574" fontAlgn="base">
              <a:lnSpc>
                <a:spcPts val="2100"/>
              </a:lnSpc>
              <a:spcBef>
                <a:spcPct val="0"/>
              </a:spcBef>
              <a:spcAft>
                <a:spcPct val="0"/>
              </a:spcAft>
            </a:pPr>
            <a:r>
              <a:rPr lang="en-US" sz="20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Furniture</a:t>
            </a:r>
          </a:p>
          <a:p>
            <a:pPr defTabSz="685574" fontAlgn="base">
              <a:lnSpc>
                <a:spcPts val="2100"/>
              </a:lnSpc>
              <a:spcBef>
                <a:spcPct val="0"/>
              </a:spcBef>
              <a:spcAft>
                <a:spcPct val="0"/>
              </a:spcAft>
            </a:pPr>
            <a:r>
              <a:rPr lang="en-US" sz="2000" dirty="0">
                <a:solidFill>
                  <a:srgbClr val="9966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Appliances…</a:t>
            </a:r>
          </a:p>
        </p:txBody>
      </p:sp>
      <p:sp>
        <p:nvSpPr>
          <p:cNvPr id="14" name="Rounded Rectangle 1">
            <a:extLst>
              <a:ext uri="{FF2B5EF4-FFF2-40B4-BE49-F238E27FC236}">
                <a16:creationId xmlns:a16="http://schemas.microsoft.com/office/drawing/2014/main" id="{D02C427F-8076-4EFB-9499-4A8797142BEE}"/>
              </a:ext>
            </a:extLst>
          </p:cNvPr>
          <p:cNvSpPr/>
          <p:nvPr/>
        </p:nvSpPr>
        <p:spPr bwMode="auto">
          <a:xfrm>
            <a:off x="3529086" y="2163888"/>
            <a:ext cx="2368005" cy="1004538"/>
          </a:xfrm>
          <a:prstGeom prst="roundRect">
            <a:avLst/>
          </a:prstGeom>
          <a:solidFill>
            <a:srgbClr val="E3D15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FF990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Motor Vehicles</a:t>
            </a:r>
          </a:p>
        </p:txBody>
      </p:sp>
      <p:sp>
        <p:nvSpPr>
          <p:cNvPr id="15" name="Arrow: Down 14">
            <a:extLst>
              <a:ext uri="{FF2B5EF4-FFF2-40B4-BE49-F238E27FC236}">
                <a16:creationId xmlns:a16="http://schemas.microsoft.com/office/drawing/2014/main" id="{D93936C4-7450-440F-9259-AD72B420AD73}"/>
              </a:ext>
            </a:extLst>
          </p:cNvPr>
          <p:cNvSpPr/>
          <p:nvPr/>
        </p:nvSpPr>
        <p:spPr>
          <a:xfrm>
            <a:off x="4963235" y="2228400"/>
            <a:ext cx="952923" cy="1017880"/>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-15%</a:t>
            </a:r>
          </a:p>
        </p:txBody>
      </p:sp>
      <p:sp>
        <p:nvSpPr>
          <p:cNvPr id="17" name="Rounded Rectangle 1">
            <a:extLst>
              <a:ext uri="{FF2B5EF4-FFF2-40B4-BE49-F238E27FC236}">
                <a16:creationId xmlns:a16="http://schemas.microsoft.com/office/drawing/2014/main" id="{9012E496-3781-4DB0-970F-A9EED6AB9735}"/>
              </a:ext>
            </a:extLst>
          </p:cNvPr>
          <p:cNvSpPr/>
          <p:nvPr/>
        </p:nvSpPr>
        <p:spPr bwMode="auto">
          <a:xfrm>
            <a:off x="3514832" y="935979"/>
            <a:ext cx="2415646" cy="1043950"/>
          </a:xfrm>
          <a:prstGeom prst="roundRect">
            <a:avLst/>
          </a:prstGeom>
          <a:solidFill>
            <a:srgbClr val="5CBAD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70C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Service Stations</a:t>
            </a:r>
          </a:p>
        </p:txBody>
      </p:sp>
      <p:sp>
        <p:nvSpPr>
          <p:cNvPr id="18" name="Arrow: Down 17">
            <a:extLst>
              <a:ext uri="{FF2B5EF4-FFF2-40B4-BE49-F238E27FC236}">
                <a16:creationId xmlns:a16="http://schemas.microsoft.com/office/drawing/2014/main" id="{0FB7D825-C60F-45D9-B8D6-EF0DD3F3649A}"/>
              </a:ext>
            </a:extLst>
          </p:cNvPr>
          <p:cNvSpPr/>
          <p:nvPr/>
        </p:nvSpPr>
        <p:spPr>
          <a:xfrm>
            <a:off x="4947781" y="1013833"/>
            <a:ext cx="973311" cy="1017881"/>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-47%</a:t>
            </a:r>
          </a:p>
        </p:txBody>
      </p:sp>
      <p:sp>
        <p:nvSpPr>
          <p:cNvPr id="20" name="Arrow: Down 19">
            <a:extLst>
              <a:ext uri="{FF2B5EF4-FFF2-40B4-BE49-F238E27FC236}">
                <a16:creationId xmlns:a16="http://schemas.microsoft.com/office/drawing/2014/main" id="{F311BD44-57EE-473E-B143-65BC9E1B58DA}"/>
              </a:ext>
            </a:extLst>
          </p:cNvPr>
          <p:cNvSpPr/>
          <p:nvPr/>
        </p:nvSpPr>
        <p:spPr>
          <a:xfrm>
            <a:off x="7951920" y="976945"/>
            <a:ext cx="954259" cy="1036320"/>
          </a:xfrm>
          <a:prstGeom prst="downArrow">
            <a:avLst>
              <a:gd name="adj1" fmla="val 64486"/>
              <a:gd name="adj2" fmla="val 4587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Arial Narrow" panose="020B0606020202030204" pitchFamily="34" charset="0"/>
              </a:rPr>
              <a:t>-17%</a:t>
            </a:r>
          </a:p>
        </p:txBody>
      </p:sp>
      <p:pic>
        <p:nvPicPr>
          <p:cNvPr id="21" name="Google Shape;943;p50">
            <a:extLst>
              <a:ext uri="{FF2B5EF4-FFF2-40B4-BE49-F238E27FC236}">
                <a16:creationId xmlns:a16="http://schemas.microsoft.com/office/drawing/2014/main" id="{FBDE286F-1428-48FD-B3AA-E0AB75309085}"/>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22" name="Google Shape;944;p50">
            <a:extLst>
              <a:ext uri="{FF2B5EF4-FFF2-40B4-BE49-F238E27FC236}">
                <a16:creationId xmlns:a16="http://schemas.microsoft.com/office/drawing/2014/main" id="{9F5478B6-E4EA-4F31-ABBA-8781CD7F45F7}"/>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23" name="Google Shape;945;p50" descr="Logo&#10;&#10;Description automatically generated">
            <a:extLst>
              <a:ext uri="{FF2B5EF4-FFF2-40B4-BE49-F238E27FC236}">
                <a16:creationId xmlns:a16="http://schemas.microsoft.com/office/drawing/2014/main" id="{2EDBF9CC-19A4-4A4E-9AC5-B160A5854DB4}"/>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24" name="Picture 23">
            <a:extLst>
              <a:ext uri="{FF2B5EF4-FFF2-40B4-BE49-F238E27FC236}">
                <a16:creationId xmlns:a16="http://schemas.microsoft.com/office/drawing/2014/main" id="{180FCCA7-465C-455D-A081-426E9BEC5AA5}"/>
              </a:ext>
            </a:extLst>
          </p:cNvPr>
          <p:cNvPicPr>
            <a:picLocks noChangeAspect="1"/>
          </p:cNvPicPr>
          <p:nvPr/>
        </p:nvPicPr>
        <p:blipFill>
          <a:blip r:embed="rId6"/>
          <a:stretch>
            <a:fillRect/>
          </a:stretch>
        </p:blipFill>
        <p:spPr>
          <a:xfrm>
            <a:off x="7734300" y="4979266"/>
            <a:ext cx="1405323" cy="208445"/>
          </a:xfrm>
          <a:prstGeom prst="rect">
            <a:avLst/>
          </a:prstGeom>
        </p:spPr>
      </p:pic>
      <p:sp>
        <p:nvSpPr>
          <p:cNvPr id="6" name="Rounded Rectangle 1">
            <a:extLst>
              <a:ext uri="{FF2B5EF4-FFF2-40B4-BE49-F238E27FC236}">
                <a16:creationId xmlns:a16="http://schemas.microsoft.com/office/drawing/2014/main" id="{F0F16D64-F13C-4962-82C2-9B61ADF7E9C9}"/>
              </a:ext>
            </a:extLst>
          </p:cNvPr>
          <p:cNvSpPr/>
          <p:nvPr/>
        </p:nvSpPr>
        <p:spPr bwMode="auto">
          <a:xfrm>
            <a:off x="6291024" y="3407134"/>
            <a:ext cx="2352930" cy="983886"/>
          </a:xfrm>
          <a:prstGeom prst="roundRect">
            <a:avLst/>
          </a:prstGeom>
          <a:solidFill>
            <a:srgbClr val="5CBAD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defTabSz="685574" fontAlgn="base">
              <a:lnSpc>
                <a:spcPts val="3000"/>
              </a:lnSpc>
              <a:spcBef>
                <a:spcPct val="0"/>
              </a:spcBef>
              <a:spcAft>
                <a:spcPct val="0"/>
              </a:spcAft>
            </a:pPr>
            <a:r>
              <a:rPr lang="en-US" sz="2500" dirty="0">
                <a:solidFill>
                  <a:srgbClr val="0070C0"/>
                </a:solidFill>
                <a:effectLst>
                  <a:outerShdw blurRad="38100" dist="38100" dir="2700000" algn="tl">
                    <a:srgbClr val="000000">
                      <a:alpha val="43137"/>
                    </a:srgbClr>
                  </a:outerShdw>
                </a:effectLst>
                <a:latin typeface="Century Gothic" panose="020B0502020202020204" pitchFamily="34" charset="0"/>
                <a:cs typeface="Calibri Light" panose="020F0302020204030204" pitchFamily="34" charset="0"/>
              </a:rPr>
              <a:t>Non-Store Retail</a:t>
            </a:r>
          </a:p>
        </p:txBody>
      </p:sp>
      <p:sp>
        <p:nvSpPr>
          <p:cNvPr id="19" name="Arrow: Up 18">
            <a:extLst>
              <a:ext uri="{FF2B5EF4-FFF2-40B4-BE49-F238E27FC236}">
                <a16:creationId xmlns:a16="http://schemas.microsoft.com/office/drawing/2014/main" id="{EA5A4DB9-4DE8-4C64-BA49-E0337A77E71F}"/>
              </a:ext>
            </a:extLst>
          </p:cNvPr>
          <p:cNvSpPr/>
          <p:nvPr/>
        </p:nvSpPr>
        <p:spPr>
          <a:xfrm>
            <a:off x="7932880" y="3292508"/>
            <a:ext cx="1167181" cy="1025689"/>
          </a:xfrm>
          <a:prstGeom prst="upArrow">
            <a:avLst>
              <a:gd name="adj1" fmla="val 65459"/>
              <a:gd name="adj2" fmla="val 4318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300" b="1" dirty="0">
                <a:solidFill>
                  <a:schemeClr val="tx1"/>
                </a:solidFill>
                <a:latin typeface="Arial Narrow" panose="020B0606020202030204" pitchFamily="34" charset="0"/>
              </a:rPr>
              <a:t>+181%</a:t>
            </a:r>
          </a:p>
        </p:txBody>
      </p:sp>
    </p:spTree>
    <p:extLst>
      <p:ext uri="{BB962C8B-B14F-4D97-AF65-F5344CB8AC3E}">
        <p14:creationId xmlns:p14="http://schemas.microsoft.com/office/powerpoint/2010/main" val="254953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25808" y="4712722"/>
            <a:ext cx="403610"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501BB405-6EA5-414D-A12B-6DEEFA843E7A}"/>
              </a:ext>
            </a:extLst>
          </p:cNvPr>
          <p:cNvSpPr txBox="1"/>
          <p:nvPr/>
        </p:nvSpPr>
        <p:spPr>
          <a:xfrm>
            <a:off x="2726067" y="4865385"/>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sp>
        <p:nvSpPr>
          <p:cNvPr id="18" name="Google Shape;946;p50">
            <a:extLst>
              <a:ext uri="{FF2B5EF4-FFF2-40B4-BE49-F238E27FC236}">
                <a16:creationId xmlns:a16="http://schemas.microsoft.com/office/drawing/2014/main" id="{153A1DDF-9C5F-4DA4-A715-3F99E97E471B}"/>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13</a:t>
            </a:fld>
            <a:endParaRPr sz="1800" b="1" dirty="0">
              <a:solidFill>
                <a:schemeClr val="dk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46325877-8286-42B5-A440-DFC100236F23}"/>
              </a:ext>
            </a:extLst>
          </p:cNvPr>
          <p:cNvSpPr txBox="1"/>
          <p:nvPr/>
        </p:nvSpPr>
        <p:spPr>
          <a:xfrm>
            <a:off x="332213" y="1194362"/>
            <a:ext cx="2377574" cy="3421449"/>
          </a:xfrm>
          <a:prstGeom prst="rect">
            <a:avLst/>
          </a:prstGeom>
          <a:noFill/>
        </p:spPr>
        <p:txBody>
          <a:bodyPr wrap="none" rtlCol="0">
            <a:spAutoFit/>
          </a:bodyPr>
          <a:lstStyle/>
          <a:p>
            <a:pPr algn="r">
              <a:spcAft>
                <a:spcPts val="1200"/>
              </a:spcAft>
            </a:pPr>
            <a:r>
              <a:rPr lang="en-US" sz="1100" dirty="0" err="1">
                <a:solidFill>
                  <a:schemeClr val="tx1"/>
                </a:solidFill>
                <a:latin typeface="Century Gothic" panose="020B0502020202020204" pitchFamily="34" charset="0"/>
              </a:rPr>
              <a:t>NonStore</a:t>
            </a:r>
            <a:r>
              <a:rPr lang="en-US" sz="1100" dirty="0">
                <a:solidFill>
                  <a:schemeClr val="tx1"/>
                </a:solidFill>
                <a:latin typeface="Century Gothic" panose="020B0502020202020204" pitchFamily="34" charset="0"/>
              </a:rPr>
              <a:t> Retail</a:t>
            </a:r>
          </a:p>
          <a:p>
            <a:pPr algn="r">
              <a:spcAft>
                <a:spcPts val="1400"/>
              </a:spcAft>
            </a:pPr>
            <a:r>
              <a:rPr lang="en-US" sz="1100" dirty="0">
                <a:solidFill>
                  <a:schemeClr val="tx1"/>
                </a:solidFill>
                <a:latin typeface="Century Gothic" panose="020B0502020202020204" pitchFamily="34" charset="0"/>
              </a:rPr>
              <a:t>Building Materials</a:t>
            </a:r>
          </a:p>
          <a:p>
            <a:pPr algn="r">
              <a:spcAft>
                <a:spcPts val="1200"/>
              </a:spcAft>
            </a:pPr>
            <a:r>
              <a:rPr lang="en-US" sz="1100" dirty="0">
                <a:solidFill>
                  <a:schemeClr val="tx1"/>
                </a:solidFill>
                <a:latin typeface="Century Gothic" panose="020B0502020202020204" pitchFamily="34" charset="0"/>
              </a:rPr>
              <a:t>Food Markets</a:t>
            </a:r>
          </a:p>
          <a:p>
            <a:pPr algn="r">
              <a:spcAft>
                <a:spcPts val="1200"/>
              </a:spcAft>
            </a:pPr>
            <a:r>
              <a:rPr lang="en-US" sz="1100" dirty="0">
                <a:solidFill>
                  <a:schemeClr val="tx1"/>
                </a:solidFill>
                <a:latin typeface="Century Gothic" panose="020B0502020202020204" pitchFamily="34" charset="0"/>
              </a:rPr>
              <a:t>Merchandise</a:t>
            </a:r>
          </a:p>
          <a:p>
            <a:pPr algn="r"/>
            <a:r>
              <a:rPr lang="en-US" sz="1200" dirty="0">
                <a:solidFill>
                  <a:schemeClr val="tx1"/>
                </a:solidFill>
                <a:latin typeface="Century Gothic" panose="020B0502020202020204" pitchFamily="34" charset="0"/>
              </a:rPr>
              <a:t>Electronics/Appliances</a:t>
            </a:r>
          </a:p>
          <a:p>
            <a:pPr algn="r">
              <a:spcAft>
                <a:spcPts val="1100"/>
              </a:spcAft>
            </a:pPr>
            <a:r>
              <a:rPr lang="en-US" sz="1200" dirty="0">
                <a:solidFill>
                  <a:schemeClr val="tx1"/>
                </a:solidFill>
                <a:latin typeface="Century Gothic" panose="020B0502020202020204" pitchFamily="34" charset="0"/>
              </a:rPr>
              <a:t>Furniture/</a:t>
            </a:r>
            <a:r>
              <a:rPr lang="en-US" sz="1200" dirty="0" err="1">
                <a:solidFill>
                  <a:schemeClr val="tx1"/>
                </a:solidFill>
                <a:latin typeface="Century Gothic" panose="020B0502020202020204" pitchFamily="34" charset="0"/>
              </a:rPr>
              <a:t>SportingGoods</a:t>
            </a:r>
            <a:r>
              <a:rPr lang="en-US" sz="1200" dirty="0">
                <a:solidFill>
                  <a:schemeClr val="tx1"/>
                </a:solidFill>
                <a:latin typeface="Century Gothic" panose="020B0502020202020204" pitchFamily="34" charset="0"/>
              </a:rPr>
              <a:t>, etc.</a:t>
            </a:r>
          </a:p>
          <a:p>
            <a:pPr algn="r">
              <a:spcAft>
                <a:spcPts val="1200"/>
              </a:spcAft>
            </a:pPr>
            <a:r>
              <a:rPr lang="en-US" sz="1100" dirty="0">
                <a:solidFill>
                  <a:schemeClr val="tx1"/>
                </a:solidFill>
                <a:latin typeface="Century Gothic" panose="020B0502020202020204" pitchFamily="34" charset="0"/>
              </a:rPr>
              <a:t>Motor Vehicles</a:t>
            </a:r>
          </a:p>
          <a:p>
            <a:pPr algn="r">
              <a:spcAft>
                <a:spcPts val="1300"/>
              </a:spcAft>
            </a:pPr>
            <a:r>
              <a:rPr lang="en-US" sz="1100" dirty="0">
                <a:solidFill>
                  <a:schemeClr val="tx1"/>
                </a:solidFill>
                <a:latin typeface="Century Gothic" panose="020B0502020202020204" pitchFamily="34" charset="0"/>
              </a:rPr>
              <a:t>Apparel</a:t>
            </a:r>
          </a:p>
          <a:p>
            <a:pPr algn="r">
              <a:spcAft>
                <a:spcPts val="1400"/>
              </a:spcAft>
            </a:pPr>
            <a:r>
              <a:rPr lang="en-US" sz="1100" dirty="0">
                <a:solidFill>
                  <a:schemeClr val="tx1"/>
                </a:solidFill>
                <a:latin typeface="Century Gothic" panose="020B0502020202020204" pitchFamily="34" charset="0"/>
              </a:rPr>
              <a:t>Service Stations</a:t>
            </a:r>
          </a:p>
          <a:p>
            <a:pPr algn="r">
              <a:spcAft>
                <a:spcPts val="1200"/>
              </a:spcAft>
            </a:pPr>
            <a:r>
              <a:rPr lang="en-US" sz="1100" dirty="0">
                <a:solidFill>
                  <a:schemeClr val="tx1"/>
                </a:solidFill>
                <a:latin typeface="Century Gothic" panose="020B0502020202020204" pitchFamily="34" charset="0"/>
              </a:rPr>
              <a:t>Eating &amp; Drinking</a:t>
            </a:r>
          </a:p>
          <a:p>
            <a:pPr algn="r">
              <a:spcAft>
                <a:spcPts val="1200"/>
              </a:spcAft>
            </a:pPr>
            <a:r>
              <a:rPr lang="en-US" sz="1100" dirty="0">
                <a:solidFill>
                  <a:schemeClr val="tx1"/>
                </a:solidFill>
                <a:latin typeface="Century Gothic" panose="020B0502020202020204" pitchFamily="34" charset="0"/>
              </a:rPr>
              <a:t>Other</a:t>
            </a:r>
          </a:p>
        </p:txBody>
      </p:sp>
      <p:pic>
        <p:nvPicPr>
          <p:cNvPr id="3" name="Google Shape;943;p50">
            <a:extLst>
              <a:ext uri="{FF2B5EF4-FFF2-40B4-BE49-F238E27FC236}">
                <a16:creationId xmlns:a16="http://schemas.microsoft.com/office/drawing/2014/main" id="{9402A9DD-EE3B-4F0D-B04E-25E84A681771}"/>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3CF98529-2089-4716-A384-73AB8B309461}"/>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AF21A78E-978A-441C-BC20-3F153C7B3A0E}"/>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7A2F80CA-961D-49D0-9153-0ED8CD070150}"/>
              </a:ext>
            </a:extLst>
          </p:cNvPr>
          <p:cNvPicPr>
            <a:picLocks noChangeAspect="1"/>
          </p:cNvPicPr>
          <p:nvPr/>
        </p:nvPicPr>
        <p:blipFill>
          <a:blip r:embed="rId6"/>
          <a:stretch>
            <a:fillRect/>
          </a:stretch>
        </p:blipFill>
        <p:spPr>
          <a:xfrm>
            <a:off x="7734300" y="4979266"/>
            <a:ext cx="1405323" cy="208445"/>
          </a:xfrm>
          <a:prstGeom prst="rect">
            <a:avLst/>
          </a:prstGeom>
        </p:spPr>
      </p:pic>
      <p:pic>
        <p:nvPicPr>
          <p:cNvPr id="9" name="Picture 8">
            <a:extLst>
              <a:ext uri="{FF2B5EF4-FFF2-40B4-BE49-F238E27FC236}">
                <a16:creationId xmlns:a16="http://schemas.microsoft.com/office/drawing/2014/main" id="{30EEFEE8-089A-4E05-A11A-A4AD977A9FBA}"/>
              </a:ext>
            </a:extLst>
          </p:cNvPr>
          <p:cNvPicPr>
            <a:picLocks noChangeAspect="1"/>
          </p:cNvPicPr>
          <p:nvPr/>
        </p:nvPicPr>
        <p:blipFill rotWithShape="1">
          <a:blip r:embed="rId7"/>
          <a:srcRect l="1297" t="1408" r="914" b="1408"/>
          <a:stretch/>
        </p:blipFill>
        <p:spPr>
          <a:xfrm>
            <a:off x="2457450" y="971550"/>
            <a:ext cx="6115050" cy="3943351"/>
          </a:xfrm>
          <a:prstGeom prst="rect">
            <a:avLst/>
          </a:prstGeom>
        </p:spPr>
      </p:pic>
    </p:spTree>
    <p:extLst>
      <p:ext uri="{BB962C8B-B14F-4D97-AF65-F5344CB8AC3E}">
        <p14:creationId xmlns:p14="http://schemas.microsoft.com/office/powerpoint/2010/main" val="412260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pic>
        <p:nvPicPr>
          <p:cNvPr id="11" name="Google Shape;943;p50">
            <a:extLst>
              <a:ext uri="{FF2B5EF4-FFF2-40B4-BE49-F238E27FC236}">
                <a16:creationId xmlns:a16="http://schemas.microsoft.com/office/drawing/2014/main" id="{12E09196-4C5A-4E30-8F47-063406CC2BAB}"/>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9" name="Picture 8">
            <a:extLst>
              <a:ext uri="{FF2B5EF4-FFF2-40B4-BE49-F238E27FC236}">
                <a16:creationId xmlns:a16="http://schemas.microsoft.com/office/drawing/2014/main" id="{30EEFEE8-089A-4E05-A11A-A4AD977A9FBA}"/>
              </a:ext>
            </a:extLst>
          </p:cNvPr>
          <p:cNvPicPr>
            <a:picLocks noChangeAspect="1"/>
          </p:cNvPicPr>
          <p:nvPr/>
        </p:nvPicPr>
        <p:blipFill rotWithShape="1">
          <a:blip r:embed="rId4"/>
          <a:srcRect l="1297" t="1408" r="914" b="1408"/>
          <a:stretch/>
        </p:blipFill>
        <p:spPr>
          <a:xfrm>
            <a:off x="2457450" y="971550"/>
            <a:ext cx="6115050" cy="3943351"/>
          </a:xfrm>
          <a:prstGeom prst="rect">
            <a:avLst/>
          </a:prstGeom>
        </p:spPr>
      </p:pic>
      <p:sp>
        <p:nvSpPr>
          <p:cNvPr id="12" name="TextBox 11">
            <a:extLst>
              <a:ext uri="{FF2B5EF4-FFF2-40B4-BE49-F238E27FC236}">
                <a16:creationId xmlns:a16="http://schemas.microsoft.com/office/drawing/2014/main" id="{501BB405-6EA5-414D-A12B-6DEEFA843E7A}"/>
              </a:ext>
            </a:extLst>
          </p:cNvPr>
          <p:cNvSpPr txBox="1"/>
          <p:nvPr/>
        </p:nvSpPr>
        <p:spPr>
          <a:xfrm>
            <a:off x="2726067" y="4865385"/>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pic>
        <p:nvPicPr>
          <p:cNvPr id="2" name="Picture 1">
            <a:extLst>
              <a:ext uri="{FF2B5EF4-FFF2-40B4-BE49-F238E27FC236}">
                <a16:creationId xmlns:a16="http://schemas.microsoft.com/office/drawing/2014/main" id="{23590B0F-B2A4-4F80-A485-5C29FD0219BE}"/>
              </a:ext>
            </a:extLst>
          </p:cNvPr>
          <p:cNvPicPr>
            <a:picLocks noChangeAspect="1"/>
          </p:cNvPicPr>
          <p:nvPr/>
        </p:nvPicPr>
        <p:blipFill rotWithShape="1">
          <a:blip r:embed="rId5"/>
          <a:srcRect l="1297" t="1408" r="913" b="1408"/>
          <a:stretch/>
        </p:blipFill>
        <p:spPr>
          <a:xfrm>
            <a:off x="2456437" y="990026"/>
            <a:ext cx="6115907" cy="3943903"/>
          </a:xfrm>
          <a:prstGeom prst="rect">
            <a:avLst/>
          </a:prstGeom>
        </p:spPr>
      </p:pic>
      <p:sp>
        <p:nvSpPr>
          <p:cNvPr id="10" name="Google Shape;946;p50">
            <a:extLst>
              <a:ext uri="{FF2B5EF4-FFF2-40B4-BE49-F238E27FC236}">
                <a16:creationId xmlns:a16="http://schemas.microsoft.com/office/drawing/2014/main" id="{DF9B7E17-174D-4EE8-BAF5-4A169EE67D2F}"/>
              </a:ext>
            </a:extLst>
          </p:cNvPr>
          <p:cNvSpPr txBox="1"/>
          <p:nvPr/>
        </p:nvSpPr>
        <p:spPr>
          <a:xfrm>
            <a:off x="-157" y="4712722"/>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18" name="Google Shape;946;p50">
            <a:extLst>
              <a:ext uri="{FF2B5EF4-FFF2-40B4-BE49-F238E27FC236}">
                <a16:creationId xmlns:a16="http://schemas.microsoft.com/office/drawing/2014/main" id="{5AD56EC3-80DA-4E83-8648-820976D49562}"/>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14</a:t>
            </a:fld>
            <a:endParaRPr sz="1800" b="1" dirty="0">
              <a:solidFill>
                <a:schemeClr val="dk1"/>
              </a:solidFill>
              <a:latin typeface="Century Gothic"/>
              <a:ea typeface="Century Gothic"/>
              <a:cs typeface="Century Gothic"/>
              <a:sym typeface="Century Gothic"/>
            </a:endParaRPr>
          </a:p>
        </p:txBody>
      </p:sp>
      <p:pic>
        <p:nvPicPr>
          <p:cNvPr id="21" name="Picture 20">
            <a:extLst>
              <a:ext uri="{FF2B5EF4-FFF2-40B4-BE49-F238E27FC236}">
                <a16:creationId xmlns:a16="http://schemas.microsoft.com/office/drawing/2014/main" id="{E9E48948-B4C4-4978-893A-6F263BF725D8}"/>
              </a:ext>
            </a:extLst>
          </p:cNvPr>
          <p:cNvPicPr>
            <a:picLocks noChangeAspect="1"/>
          </p:cNvPicPr>
          <p:nvPr/>
        </p:nvPicPr>
        <p:blipFill>
          <a:blip r:embed="rId6"/>
          <a:stretch>
            <a:fillRect/>
          </a:stretch>
        </p:blipFill>
        <p:spPr>
          <a:xfrm>
            <a:off x="7734300" y="4979266"/>
            <a:ext cx="1405323" cy="208445"/>
          </a:xfrm>
          <a:prstGeom prst="rect">
            <a:avLst/>
          </a:prstGeom>
        </p:spPr>
      </p:pic>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grpSp>
        <p:nvGrpSpPr>
          <p:cNvPr id="7" name="Group 6">
            <a:extLst>
              <a:ext uri="{FF2B5EF4-FFF2-40B4-BE49-F238E27FC236}">
                <a16:creationId xmlns:a16="http://schemas.microsoft.com/office/drawing/2014/main" id="{C8ADF94F-B78C-41DB-ACE2-30E7F7D5BE41}"/>
              </a:ext>
            </a:extLst>
          </p:cNvPr>
          <p:cNvGrpSpPr/>
          <p:nvPr/>
        </p:nvGrpSpPr>
        <p:grpSpPr>
          <a:xfrm>
            <a:off x="3011730" y="1102994"/>
            <a:ext cx="4192188" cy="3399476"/>
            <a:chOff x="3011730" y="1102994"/>
            <a:chExt cx="4192188" cy="3399476"/>
          </a:xfrm>
        </p:grpSpPr>
        <p:sp>
          <p:nvSpPr>
            <p:cNvPr id="3" name="TextBox 2">
              <a:extLst>
                <a:ext uri="{FF2B5EF4-FFF2-40B4-BE49-F238E27FC236}">
                  <a16:creationId xmlns:a16="http://schemas.microsoft.com/office/drawing/2014/main" id="{F21C76EF-439F-484B-9A41-DF31374A211D}"/>
                </a:ext>
              </a:extLst>
            </p:cNvPr>
            <p:cNvSpPr txBox="1"/>
            <p:nvPr/>
          </p:nvSpPr>
          <p:spPr>
            <a:xfrm>
              <a:off x="3757608" y="1102994"/>
              <a:ext cx="614271"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+181%</a:t>
              </a:r>
            </a:p>
          </p:txBody>
        </p:sp>
        <p:sp>
          <p:nvSpPr>
            <p:cNvPr id="4" name="TextBox 3">
              <a:extLst>
                <a:ext uri="{FF2B5EF4-FFF2-40B4-BE49-F238E27FC236}">
                  <a16:creationId xmlns:a16="http://schemas.microsoft.com/office/drawing/2014/main" id="{591E8A42-3780-4A0F-B0AD-E450165870D4}"/>
                </a:ext>
              </a:extLst>
            </p:cNvPr>
            <p:cNvSpPr txBox="1"/>
            <p:nvPr/>
          </p:nvSpPr>
          <p:spPr>
            <a:xfrm>
              <a:off x="3661259" y="1464017"/>
              <a:ext cx="68746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+12%</a:t>
              </a:r>
            </a:p>
          </p:txBody>
        </p:sp>
        <p:sp>
          <p:nvSpPr>
            <p:cNvPr id="5" name="TextBox 4">
              <a:extLst>
                <a:ext uri="{FF2B5EF4-FFF2-40B4-BE49-F238E27FC236}">
                  <a16:creationId xmlns:a16="http://schemas.microsoft.com/office/drawing/2014/main" id="{6B42923B-765C-4FDE-853C-6275694E779B}"/>
                </a:ext>
              </a:extLst>
            </p:cNvPr>
            <p:cNvSpPr txBox="1"/>
            <p:nvPr/>
          </p:nvSpPr>
          <p:spPr>
            <a:xfrm>
              <a:off x="3261438" y="1813407"/>
              <a:ext cx="457176"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+2%</a:t>
              </a:r>
            </a:p>
          </p:txBody>
        </p:sp>
        <p:sp>
          <p:nvSpPr>
            <p:cNvPr id="6" name="TextBox 5">
              <a:extLst>
                <a:ext uri="{FF2B5EF4-FFF2-40B4-BE49-F238E27FC236}">
                  <a16:creationId xmlns:a16="http://schemas.microsoft.com/office/drawing/2014/main" id="{7F6A8AC9-3E4B-4822-942F-1B73ABF719C0}"/>
                </a:ext>
              </a:extLst>
            </p:cNvPr>
            <p:cNvSpPr txBox="1"/>
            <p:nvPr/>
          </p:nvSpPr>
          <p:spPr>
            <a:xfrm>
              <a:off x="3959074" y="2161691"/>
              <a:ext cx="630471"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-10%</a:t>
              </a:r>
            </a:p>
          </p:txBody>
        </p:sp>
        <p:sp>
          <p:nvSpPr>
            <p:cNvPr id="47" name="TextBox 46">
              <a:extLst>
                <a:ext uri="{FF2B5EF4-FFF2-40B4-BE49-F238E27FC236}">
                  <a16:creationId xmlns:a16="http://schemas.microsoft.com/office/drawing/2014/main" id="{3D7CF653-4DC2-4D0D-9895-2CC3A886B4DE}"/>
                </a:ext>
              </a:extLst>
            </p:cNvPr>
            <p:cNvSpPr txBox="1"/>
            <p:nvPr/>
          </p:nvSpPr>
          <p:spPr>
            <a:xfrm>
              <a:off x="3718614" y="2516934"/>
              <a:ext cx="692257" cy="261610"/>
            </a:xfrm>
            <a:prstGeom prst="rect">
              <a:avLst/>
            </a:prstGeom>
            <a:noFill/>
          </p:spPr>
          <p:txBody>
            <a:bodyPr wrap="square">
              <a:spAutoFit/>
            </a:bodyPr>
            <a:lstStyle/>
            <a:p>
              <a:r>
                <a:rPr lang="en-US" sz="1050" dirty="0">
                  <a:solidFill>
                    <a:schemeClr val="tx1"/>
                  </a:solidFill>
                  <a:latin typeface="Century Gothic" panose="020B0502020202020204" pitchFamily="34" charset="0"/>
                </a:rPr>
                <a:t>- 17%</a:t>
              </a:r>
            </a:p>
          </p:txBody>
        </p:sp>
        <p:sp>
          <p:nvSpPr>
            <p:cNvPr id="8" name="TextBox 7">
              <a:extLst>
                <a:ext uri="{FF2B5EF4-FFF2-40B4-BE49-F238E27FC236}">
                  <a16:creationId xmlns:a16="http://schemas.microsoft.com/office/drawing/2014/main" id="{34E047F4-0E19-46FD-ACE5-478D2E71293C}"/>
                </a:ext>
              </a:extLst>
            </p:cNvPr>
            <p:cNvSpPr txBox="1"/>
            <p:nvPr/>
          </p:nvSpPr>
          <p:spPr>
            <a:xfrm>
              <a:off x="4340919" y="2851004"/>
              <a:ext cx="497252"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-15%</a:t>
              </a:r>
            </a:p>
          </p:txBody>
        </p:sp>
        <p:sp>
          <p:nvSpPr>
            <p:cNvPr id="13" name="TextBox 12">
              <a:extLst>
                <a:ext uri="{FF2B5EF4-FFF2-40B4-BE49-F238E27FC236}">
                  <a16:creationId xmlns:a16="http://schemas.microsoft.com/office/drawing/2014/main" id="{0668BF8A-7EF2-42BB-AE9B-5999FEE69847}"/>
                </a:ext>
              </a:extLst>
            </p:cNvPr>
            <p:cNvSpPr txBox="1"/>
            <p:nvPr/>
          </p:nvSpPr>
          <p:spPr>
            <a:xfrm>
              <a:off x="3011730" y="3207902"/>
              <a:ext cx="497252"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-54%</a:t>
              </a:r>
            </a:p>
          </p:txBody>
        </p:sp>
        <p:sp>
          <p:nvSpPr>
            <p:cNvPr id="14" name="TextBox 13">
              <a:extLst>
                <a:ext uri="{FF2B5EF4-FFF2-40B4-BE49-F238E27FC236}">
                  <a16:creationId xmlns:a16="http://schemas.microsoft.com/office/drawing/2014/main" id="{6417719B-9FF3-417D-955B-7AEAC98068F6}"/>
                </a:ext>
              </a:extLst>
            </p:cNvPr>
            <p:cNvSpPr txBox="1"/>
            <p:nvPr/>
          </p:nvSpPr>
          <p:spPr>
            <a:xfrm>
              <a:off x="3260356" y="3540968"/>
              <a:ext cx="497252"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-47%</a:t>
              </a:r>
            </a:p>
          </p:txBody>
        </p:sp>
        <p:sp>
          <p:nvSpPr>
            <p:cNvPr id="15" name="TextBox 14">
              <a:extLst>
                <a:ext uri="{FF2B5EF4-FFF2-40B4-BE49-F238E27FC236}">
                  <a16:creationId xmlns:a16="http://schemas.microsoft.com/office/drawing/2014/main" id="{F9E6C3D5-4646-40F3-A67C-8E04870D6A67}"/>
                </a:ext>
              </a:extLst>
            </p:cNvPr>
            <p:cNvSpPr txBox="1"/>
            <p:nvPr/>
          </p:nvSpPr>
          <p:spPr>
            <a:xfrm>
              <a:off x="3661259" y="3909701"/>
              <a:ext cx="497252"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-47%</a:t>
              </a:r>
            </a:p>
          </p:txBody>
        </p:sp>
        <p:sp>
          <p:nvSpPr>
            <p:cNvPr id="16" name="TextBox 15">
              <a:extLst>
                <a:ext uri="{FF2B5EF4-FFF2-40B4-BE49-F238E27FC236}">
                  <a16:creationId xmlns:a16="http://schemas.microsoft.com/office/drawing/2014/main" id="{DB8E7391-C311-49A9-A121-4769441C4651}"/>
                </a:ext>
              </a:extLst>
            </p:cNvPr>
            <p:cNvSpPr txBox="1"/>
            <p:nvPr/>
          </p:nvSpPr>
          <p:spPr>
            <a:xfrm>
              <a:off x="6706666" y="4240860"/>
              <a:ext cx="497252" cy="261610"/>
            </a:xfrm>
            <a:prstGeom prst="rect">
              <a:avLst/>
            </a:prstGeom>
            <a:noFill/>
          </p:spPr>
          <p:txBody>
            <a:bodyPr wrap="none" rtlCol="0">
              <a:spAutoFit/>
            </a:bodyPr>
            <a:lstStyle/>
            <a:p>
              <a:r>
                <a:rPr lang="en-US" sz="1050" dirty="0">
                  <a:solidFill>
                    <a:schemeClr val="tx1"/>
                  </a:solidFill>
                  <a:latin typeface="Century Gothic" panose="020B0502020202020204" pitchFamily="34" charset="0"/>
                </a:rPr>
                <a:t>-19%</a:t>
              </a:r>
            </a:p>
          </p:txBody>
        </p:sp>
      </p:grpSp>
      <p:sp>
        <p:nvSpPr>
          <p:cNvPr id="17" name="TextBox 16">
            <a:extLst>
              <a:ext uri="{FF2B5EF4-FFF2-40B4-BE49-F238E27FC236}">
                <a16:creationId xmlns:a16="http://schemas.microsoft.com/office/drawing/2014/main" id="{BF1C3E51-4E22-44A3-9F08-886025E9004D}"/>
              </a:ext>
            </a:extLst>
          </p:cNvPr>
          <p:cNvSpPr txBox="1"/>
          <p:nvPr/>
        </p:nvSpPr>
        <p:spPr>
          <a:xfrm>
            <a:off x="332213" y="1194362"/>
            <a:ext cx="2377574" cy="3421449"/>
          </a:xfrm>
          <a:prstGeom prst="rect">
            <a:avLst/>
          </a:prstGeom>
          <a:noFill/>
        </p:spPr>
        <p:txBody>
          <a:bodyPr wrap="none" rtlCol="0">
            <a:spAutoFit/>
          </a:bodyPr>
          <a:lstStyle/>
          <a:p>
            <a:pPr algn="r">
              <a:spcAft>
                <a:spcPts val="1200"/>
              </a:spcAft>
            </a:pPr>
            <a:r>
              <a:rPr lang="en-US" sz="1100" dirty="0" err="1">
                <a:solidFill>
                  <a:schemeClr val="tx1"/>
                </a:solidFill>
                <a:latin typeface="Century Gothic" panose="020B0502020202020204" pitchFamily="34" charset="0"/>
              </a:rPr>
              <a:t>NonStore</a:t>
            </a:r>
            <a:r>
              <a:rPr lang="en-US" sz="1100" dirty="0">
                <a:solidFill>
                  <a:schemeClr val="tx1"/>
                </a:solidFill>
                <a:latin typeface="Century Gothic" panose="020B0502020202020204" pitchFamily="34" charset="0"/>
              </a:rPr>
              <a:t> Retail</a:t>
            </a:r>
          </a:p>
          <a:p>
            <a:pPr algn="r">
              <a:spcAft>
                <a:spcPts val="1400"/>
              </a:spcAft>
            </a:pPr>
            <a:r>
              <a:rPr lang="en-US" sz="1100" dirty="0">
                <a:solidFill>
                  <a:schemeClr val="tx1"/>
                </a:solidFill>
                <a:latin typeface="Century Gothic" panose="020B0502020202020204" pitchFamily="34" charset="0"/>
              </a:rPr>
              <a:t>Building Materials</a:t>
            </a:r>
          </a:p>
          <a:p>
            <a:pPr algn="r">
              <a:spcAft>
                <a:spcPts val="1200"/>
              </a:spcAft>
            </a:pPr>
            <a:r>
              <a:rPr lang="en-US" sz="1100" dirty="0">
                <a:solidFill>
                  <a:schemeClr val="tx1"/>
                </a:solidFill>
                <a:latin typeface="Century Gothic" panose="020B0502020202020204" pitchFamily="34" charset="0"/>
              </a:rPr>
              <a:t>Food Markets</a:t>
            </a:r>
          </a:p>
          <a:p>
            <a:pPr algn="r">
              <a:spcAft>
                <a:spcPts val="1200"/>
              </a:spcAft>
            </a:pPr>
            <a:r>
              <a:rPr lang="en-US" sz="1100" dirty="0">
                <a:solidFill>
                  <a:schemeClr val="tx1"/>
                </a:solidFill>
                <a:latin typeface="Century Gothic" panose="020B0502020202020204" pitchFamily="34" charset="0"/>
              </a:rPr>
              <a:t>Merchandise</a:t>
            </a:r>
          </a:p>
          <a:p>
            <a:pPr algn="r"/>
            <a:r>
              <a:rPr lang="en-US" sz="1200" dirty="0">
                <a:solidFill>
                  <a:schemeClr val="tx1"/>
                </a:solidFill>
                <a:latin typeface="Century Gothic" panose="020B0502020202020204" pitchFamily="34" charset="0"/>
              </a:rPr>
              <a:t>Electronics/Appliances</a:t>
            </a:r>
          </a:p>
          <a:p>
            <a:pPr algn="r">
              <a:spcAft>
                <a:spcPts val="1100"/>
              </a:spcAft>
            </a:pPr>
            <a:r>
              <a:rPr lang="en-US" sz="1200" dirty="0">
                <a:solidFill>
                  <a:schemeClr val="tx1"/>
                </a:solidFill>
                <a:latin typeface="Century Gothic" panose="020B0502020202020204" pitchFamily="34" charset="0"/>
              </a:rPr>
              <a:t>Furniture/</a:t>
            </a:r>
            <a:r>
              <a:rPr lang="en-US" sz="1200" dirty="0" err="1">
                <a:solidFill>
                  <a:schemeClr val="tx1"/>
                </a:solidFill>
                <a:latin typeface="Century Gothic" panose="020B0502020202020204" pitchFamily="34" charset="0"/>
              </a:rPr>
              <a:t>SportingGoods</a:t>
            </a:r>
            <a:r>
              <a:rPr lang="en-US" sz="1200" dirty="0">
                <a:solidFill>
                  <a:schemeClr val="tx1"/>
                </a:solidFill>
                <a:latin typeface="Century Gothic" panose="020B0502020202020204" pitchFamily="34" charset="0"/>
              </a:rPr>
              <a:t>, etc.</a:t>
            </a:r>
          </a:p>
          <a:p>
            <a:pPr algn="r">
              <a:spcAft>
                <a:spcPts val="1200"/>
              </a:spcAft>
            </a:pPr>
            <a:r>
              <a:rPr lang="en-US" sz="1100" dirty="0">
                <a:solidFill>
                  <a:schemeClr val="tx1"/>
                </a:solidFill>
                <a:latin typeface="Century Gothic" panose="020B0502020202020204" pitchFamily="34" charset="0"/>
              </a:rPr>
              <a:t>Motor Vehicles</a:t>
            </a:r>
          </a:p>
          <a:p>
            <a:pPr algn="r">
              <a:spcAft>
                <a:spcPts val="1300"/>
              </a:spcAft>
            </a:pPr>
            <a:r>
              <a:rPr lang="en-US" sz="1100" dirty="0">
                <a:solidFill>
                  <a:schemeClr val="tx1"/>
                </a:solidFill>
                <a:latin typeface="Century Gothic" panose="020B0502020202020204" pitchFamily="34" charset="0"/>
              </a:rPr>
              <a:t>Apparel</a:t>
            </a:r>
          </a:p>
          <a:p>
            <a:pPr algn="r">
              <a:spcAft>
                <a:spcPts val="1400"/>
              </a:spcAft>
            </a:pPr>
            <a:r>
              <a:rPr lang="en-US" sz="1100" dirty="0">
                <a:solidFill>
                  <a:schemeClr val="tx1"/>
                </a:solidFill>
                <a:latin typeface="Century Gothic" panose="020B0502020202020204" pitchFamily="34" charset="0"/>
              </a:rPr>
              <a:t>Service Stations</a:t>
            </a:r>
          </a:p>
          <a:p>
            <a:pPr algn="r">
              <a:spcAft>
                <a:spcPts val="1200"/>
              </a:spcAft>
            </a:pPr>
            <a:r>
              <a:rPr lang="en-US" sz="1100" dirty="0">
                <a:solidFill>
                  <a:schemeClr val="tx1"/>
                </a:solidFill>
                <a:latin typeface="Century Gothic" panose="020B0502020202020204" pitchFamily="34" charset="0"/>
              </a:rPr>
              <a:t>Eating &amp; Drinking</a:t>
            </a:r>
          </a:p>
          <a:p>
            <a:pPr algn="r">
              <a:spcAft>
                <a:spcPts val="1200"/>
              </a:spcAft>
            </a:pPr>
            <a:r>
              <a:rPr lang="en-US" sz="1100" dirty="0">
                <a:solidFill>
                  <a:schemeClr val="tx1"/>
                </a:solidFill>
                <a:latin typeface="Century Gothic" panose="020B0502020202020204" pitchFamily="34" charset="0"/>
              </a:rPr>
              <a:t>Other</a:t>
            </a:r>
          </a:p>
        </p:txBody>
      </p:sp>
      <p:pic>
        <p:nvPicPr>
          <p:cNvPr id="19" name="Google Shape;944;p50">
            <a:extLst>
              <a:ext uri="{FF2B5EF4-FFF2-40B4-BE49-F238E27FC236}">
                <a16:creationId xmlns:a16="http://schemas.microsoft.com/office/drawing/2014/main" id="{1B723F49-C434-46A0-969B-9D6EB1D1F705}"/>
              </a:ext>
            </a:extLst>
          </p:cNvPr>
          <p:cNvPicPr preferRelativeResize="0"/>
          <p:nvPr/>
        </p:nvPicPr>
        <p:blipFill rotWithShape="1">
          <a:blip r:embed="rId7">
            <a:alphaModFix/>
          </a:blip>
          <a:srcRect/>
          <a:stretch/>
        </p:blipFill>
        <p:spPr>
          <a:xfrm>
            <a:off x="8104355" y="4616301"/>
            <a:ext cx="881798" cy="294571"/>
          </a:xfrm>
          <a:prstGeom prst="rect">
            <a:avLst/>
          </a:prstGeom>
          <a:noFill/>
          <a:ln>
            <a:noFill/>
          </a:ln>
        </p:spPr>
      </p:pic>
      <p:pic>
        <p:nvPicPr>
          <p:cNvPr id="20" name="Google Shape;945;p50" descr="Logo&#10;&#10;Description automatically generated">
            <a:extLst>
              <a:ext uri="{FF2B5EF4-FFF2-40B4-BE49-F238E27FC236}">
                <a16:creationId xmlns:a16="http://schemas.microsoft.com/office/drawing/2014/main" id="{68D3BD7F-8376-4552-8FBF-E03B978C4E75}"/>
              </a:ext>
            </a:extLst>
          </p:cNvPr>
          <p:cNvPicPr preferRelativeResize="0"/>
          <p:nvPr/>
        </p:nvPicPr>
        <p:blipFill rotWithShape="1">
          <a:blip r:embed="rId8">
            <a:alphaModFix/>
          </a:blip>
          <a:srcRect/>
          <a:stretch/>
        </p:blipFill>
        <p:spPr>
          <a:xfrm>
            <a:off x="8387903" y="4173008"/>
            <a:ext cx="718688" cy="385034"/>
          </a:xfrm>
          <a:prstGeom prst="rect">
            <a:avLst/>
          </a:prstGeom>
          <a:noFill/>
          <a:ln>
            <a:noFill/>
          </a:ln>
        </p:spPr>
      </p:pic>
    </p:spTree>
    <p:extLst>
      <p:ext uri="{BB962C8B-B14F-4D97-AF65-F5344CB8AC3E}">
        <p14:creationId xmlns:p14="http://schemas.microsoft.com/office/powerpoint/2010/main" val="39103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16368" y="-1"/>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title"/>
          </p:nvPr>
        </p:nvSpPr>
        <p:spPr>
          <a:xfrm>
            <a:off x="628650" y="273844"/>
            <a:ext cx="7886700" cy="476614"/>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Taxable Sales</a:t>
            </a:r>
            <a:endParaRPr lang="en-US" sz="3300" dirty="0"/>
          </a:p>
        </p:txBody>
      </p:sp>
      <p:sp>
        <p:nvSpPr>
          <p:cNvPr id="919" name="Google Shape;919;p50"/>
          <p:cNvSpPr txBox="1">
            <a:spLocks noGrp="1"/>
          </p:cNvSpPr>
          <p:nvPr>
            <p:ph type="subTitle" idx="4294967295"/>
          </p:nvPr>
        </p:nvSpPr>
        <p:spPr>
          <a:xfrm>
            <a:off x="1001713" y="1031875"/>
            <a:ext cx="8142287" cy="3630613"/>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15</a:t>
            </a:fld>
            <a:endParaRPr sz="1800" b="1">
              <a:solidFill>
                <a:schemeClr val="dk1"/>
              </a:solidFill>
              <a:latin typeface="Century Gothic"/>
              <a:ea typeface="Century Gothic"/>
              <a:cs typeface="Century Gothic"/>
              <a:sym typeface="Century Gothic"/>
            </a:endParaRPr>
          </a:p>
        </p:txBody>
      </p:sp>
      <p:pic>
        <p:nvPicPr>
          <p:cNvPr id="3" name="Picture 2">
            <a:extLst>
              <a:ext uri="{FF2B5EF4-FFF2-40B4-BE49-F238E27FC236}">
                <a16:creationId xmlns:a16="http://schemas.microsoft.com/office/drawing/2014/main" id="{A794C0FC-52F8-458C-AB4C-AA2982422E8D}"/>
              </a:ext>
            </a:extLst>
          </p:cNvPr>
          <p:cNvPicPr>
            <a:picLocks noChangeAspect="1"/>
          </p:cNvPicPr>
          <p:nvPr/>
        </p:nvPicPr>
        <p:blipFill>
          <a:blip r:embed="rId3"/>
          <a:stretch>
            <a:fillRect/>
          </a:stretch>
        </p:blipFill>
        <p:spPr>
          <a:xfrm>
            <a:off x="559266" y="698929"/>
            <a:ext cx="1969623" cy="4299791"/>
          </a:xfrm>
          <a:prstGeom prst="rect">
            <a:avLst/>
          </a:prstGeom>
        </p:spPr>
      </p:pic>
      <p:pic>
        <p:nvPicPr>
          <p:cNvPr id="4" name="Google Shape;943;p50">
            <a:extLst>
              <a:ext uri="{FF2B5EF4-FFF2-40B4-BE49-F238E27FC236}">
                <a16:creationId xmlns:a16="http://schemas.microsoft.com/office/drawing/2014/main" id="{6CAE2925-171D-4C27-B939-41905A3858DB}"/>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5" name="Google Shape;944;p50">
            <a:extLst>
              <a:ext uri="{FF2B5EF4-FFF2-40B4-BE49-F238E27FC236}">
                <a16:creationId xmlns:a16="http://schemas.microsoft.com/office/drawing/2014/main" id="{FA61AC2E-54B9-407B-A9EE-BF2461C63B2A}"/>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6" name="Google Shape;945;p50" descr="Logo&#10;&#10;Description automatically generated">
            <a:extLst>
              <a:ext uri="{FF2B5EF4-FFF2-40B4-BE49-F238E27FC236}">
                <a16:creationId xmlns:a16="http://schemas.microsoft.com/office/drawing/2014/main" id="{8E0D6776-9D32-47B9-8594-6E90C71F7951}"/>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91760377-AA94-4237-8C84-58FDC561A0BE}"/>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0704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16368" y="-1"/>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title"/>
          </p:nvPr>
        </p:nvSpPr>
        <p:spPr>
          <a:xfrm>
            <a:off x="628650" y="273844"/>
            <a:ext cx="7886700" cy="476614"/>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Taxable Sales</a:t>
            </a:r>
            <a:endParaRPr lang="en-US" sz="3300" dirty="0"/>
          </a:p>
        </p:txBody>
      </p:sp>
      <p:sp>
        <p:nvSpPr>
          <p:cNvPr id="919" name="Google Shape;919;p50"/>
          <p:cNvSpPr txBox="1">
            <a:spLocks noGrp="1"/>
          </p:cNvSpPr>
          <p:nvPr>
            <p:ph type="subTitle" idx="4294967295"/>
          </p:nvPr>
        </p:nvSpPr>
        <p:spPr>
          <a:xfrm>
            <a:off x="1001713" y="1031875"/>
            <a:ext cx="8142287" cy="3630613"/>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16</a:t>
            </a:fld>
            <a:endParaRPr sz="1800" b="1">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A8961E7D-8D83-4FF7-A599-F953A5C00757}"/>
              </a:ext>
            </a:extLst>
          </p:cNvPr>
          <p:cNvPicPr>
            <a:picLocks noChangeAspect="1"/>
          </p:cNvPicPr>
          <p:nvPr/>
        </p:nvPicPr>
        <p:blipFill>
          <a:blip r:embed="rId3"/>
          <a:stretch>
            <a:fillRect/>
          </a:stretch>
        </p:blipFill>
        <p:spPr>
          <a:xfrm>
            <a:off x="559266" y="698929"/>
            <a:ext cx="1969623" cy="4299791"/>
          </a:xfrm>
          <a:prstGeom prst="rect">
            <a:avLst/>
          </a:prstGeom>
        </p:spPr>
      </p:pic>
      <p:pic>
        <p:nvPicPr>
          <p:cNvPr id="3" name="Picture 2">
            <a:extLst>
              <a:ext uri="{FF2B5EF4-FFF2-40B4-BE49-F238E27FC236}">
                <a16:creationId xmlns:a16="http://schemas.microsoft.com/office/drawing/2014/main" id="{5CEBC570-E20C-4F18-B78E-3F42123E47BA}"/>
              </a:ext>
            </a:extLst>
          </p:cNvPr>
          <p:cNvPicPr>
            <a:picLocks noChangeAspect="1"/>
          </p:cNvPicPr>
          <p:nvPr/>
        </p:nvPicPr>
        <p:blipFill rotWithShape="1">
          <a:blip r:embed="rId4"/>
          <a:srcRect l="1110" t="645" r="6757" b="1829"/>
          <a:stretch/>
        </p:blipFill>
        <p:spPr>
          <a:xfrm>
            <a:off x="2478492" y="900889"/>
            <a:ext cx="5148360" cy="4242609"/>
          </a:xfrm>
          <a:prstGeom prst="rect">
            <a:avLst/>
          </a:prstGeom>
        </p:spPr>
      </p:pic>
      <p:pic>
        <p:nvPicPr>
          <p:cNvPr id="4" name="Google Shape;943;p50">
            <a:extLst>
              <a:ext uri="{FF2B5EF4-FFF2-40B4-BE49-F238E27FC236}">
                <a16:creationId xmlns:a16="http://schemas.microsoft.com/office/drawing/2014/main" id="{C5753C9C-B247-43E3-A4A4-0B56B9E36A2E}"/>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5" name="Google Shape;944;p50">
            <a:extLst>
              <a:ext uri="{FF2B5EF4-FFF2-40B4-BE49-F238E27FC236}">
                <a16:creationId xmlns:a16="http://schemas.microsoft.com/office/drawing/2014/main" id="{9C55C29C-45CC-440C-A028-DB1D89449CB1}"/>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6" name="Google Shape;945;p50" descr="Logo&#10;&#10;Description automatically generated">
            <a:extLst>
              <a:ext uri="{FF2B5EF4-FFF2-40B4-BE49-F238E27FC236}">
                <a16:creationId xmlns:a16="http://schemas.microsoft.com/office/drawing/2014/main" id="{D0495A91-402B-4F9D-B30F-74AA339ABA6D}"/>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FF72C29D-1103-4A96-92D2-D4F12961E435}"/>
              </a:ext>
            </a:extLst>
          </p:cNvPr>
          <p:cNvPicPr>
            <a:picLocks noChangeAspect="1"/>
          </p:cNvPicPr>
          <p:nvPr/>
        </p:nvPicPr>
        <p:blipFill>
          <a:blip r:embed="rId8"/>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364513310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16368" y="-1"/>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17</a:t>
            </a:fld>
            <a:endParaRPr sz="1800" b="1">
              <a:solidFill>
                <a:schemeClr val="dk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DCB421D9-86B6-488B-A9A0-9EA1DCC3543E}"/>
              </a:ext>
            </a:extLst>
          </p:cNvPr>
          <p:cNvSpPr txBox="1"/>
          <p:nvPr/>
        </p:nvSpPr>
        <p:spPr>
          <a:xfrm>
            <a:off x="2533889" y="4747591"/>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pic>
        <p:nvPicPr>
          <p:cNvPr id="3" name="Picture 2">
            <a:extLst>
              <a:ext uri="{FF2B5EF4-FFF2-40B4-BE49-F238E27FC236}">
                <a16:creationId xmlns:a16="http://schemas.microsoft.com/office/drawing/2014/main" id="{6A164C8E-9A85-4A15-8332-347384B543AD}"/>
              </a:ext>
            </a:extLst>
          </p:cNvPr>
          <p:cNvPicPr>
            <a:picLocks noChangeAspect="1"/>
          </p:cNvPicPr>
          <p:nvPr/>
        </p:nvPicPr>
        <p:blipFill>
          <a:blip r:embed="rId3"/>
          <a:stretch>
            <a:fillRect/>
          </a:stretch>
        </p:blipFill>
        <p:spPr>
          <a:xfrm>
            <a:off x="590791" y="1406829"/>
            <a:ext cx="3240252" cy="2880224"/>
          </a:xfrm>
          <a:prstGeom prst="rect">
            <a:avLst/>
          </a:prstGeom>
        </p:spPr>
      </p:pic>
      <p:pic>
        <p:nvPicPr>
          <p:cNvPr id="4" name="Google Shape;943;p50">
            <a:extLst>
              <a:ext uri="{FF2B5EF4-FFF2-40B4-BE49-F238E27FC236}">
                <a16:creationId xmlns:a16="http://schemas.microsoft.com/office/drawing/2014/main" id="{067D66E1-419E-46EE-866A-CC1D6FC78D52}"/>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5" name="Google Shape;944;p50">
            <a:extLst>
              <a:ext uri="{FF2B5EF4-FFF2-40B4-BE49-F238E27FC236}">
                <a16:creationId xmlns:a16="http://schemas.microsoft.com/office/drawing/2014/main" id="{9A553EC5-23DD-4684-AA9B-D97F3D88AF96}"/>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6" name="Google Shape;945;p50" descr="Logo&#10;&#10;Description automatically generated">
            <a:extLst>
              <a:ext uri="{FF2B5EF4-FFF2-40B4-BE49-F238E27FC236}">
                <a16:creationId xmlns:a16="http://schemas.microsoft.com/office/drawing/2014/main" id="{83BA5336-0E52-4253-BF3F-EDA35A36147C}"/>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D1B3CAA2-2D75-4A16-875D-044E692B41F6}"/>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43425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16368" y="-1"/>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800" b="1" dirty="0">
                <a:latin typeface="Century Gothic"/>
                <a:ea typeface="Century Gothic"/>
                <a:cs typeface="Century Gothic"/>
                <a:sym typeface="Century Gothic"/>
              </a:rPr>
              <a:t>Taxable Sales in California: 2020-Q2 v 2019-Q2</a:t>
            </a:r>
            <a:endParaRPr lang="en-US" sz="28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18</a:t>
            </a:fld>
            <a:endParaRPr sz="1800" b="1">
              <a:solidFill>
                <a:schemeClr val="dk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DCB421D9-86B6-488B-A9A0-9EA1DCC3543E}"/>
              </a:ext>
            </a:extLst>
          </p:cNvPr>
          <p:cNvSpPr txBox="1"/>
          <p:nvPr/>
        </p:nvSpPr>
        <p:spPr>
          <a:xfrm>
            <a:off x="2533889" y="4747591"/>
            <a:ext cx="4038285" cy="261610"/>
          </a:xfrm>
          <a:prstGeom prst="rect">
            <a:avLst/>
          </a:prstGeom>
          <a:noFill/>
        </p:spPr>
        <p:txBody>
          <a:bodyPr wrap="none" rtlCol="0">
            <a:spAutoFit/>
          </a:bodyPr>
          <a:lstStyle/>
          <a:p>
            <a:r>
              <a:rPr lang="en-US" sz="1100" i="1" dirty="0">
                <a:solidFill>
                  <a:schemeClr val="tx1"/>
                </a:solidFill>
              </a:rPr>
              <a:t>Source: California Department of Tax and Fee Administration.</a:t>
            </a:r>
          </a:p>
        </p:txBody>
      </p:sp>
      <p:pic>
        <p:nvPicPr>
          <p:cNvPr id="3" name="Picture 2">
            <a:extLst>
              <a:ext uri="{FF2B5EF4-FFF2-40B4-BE49-F238E27FC236}">
                <a16:creationId xmlns:a16="http://schemas.microsoft.com/office/drawing/2014/main" id="{6A164C8E-9A85-4A15-8332-347384B543AD}"/>
              </a:ext>
            </a:extLst>
          </p:cNvPr>
          <p:cNvPicPr>
            <a:picLocks noChangeAspect="1"/>
          </p:cNvPicPr>
          <p:nvPr/>
        </p:nvPicPr>
        <p:blipFill>
          <a:blip r:embed="rId3"/>
          <a:stretch>
            <a:fillRect/>
          </a:stretch>
        </p:blipFill>
        <p:spPr>
          <a:xfrm>
            <a:off x="590791" y="1406829"/>
            <a:ext cx="3240252" cy="2880224"/>
          </a:xfrm>
          <a:prstGeom prst="rect">
            <a:avLst/>
          </a:prstGeom>
        </p:spPr>
      </p:pic>
      <p:pic>
        <p:nvPicPr>
          <p:cNvPr id="4" name="Picture 3">
            <a:extLst>
              <a:ext uri="{FF2B5EF4-FFF2-40B4-BE49-F238E27FC236}">
                <a16:creationId xmlns:a16="http://schemas.microsoft.com/office/drawing/2014/main" id="{C2F7BF71-EB5D-41BE-90BA-8FB474378956}"/>
              </a:ext>
            </a:extLst>
          </p:cNvPr>
          <p:cNvPicPr>
            <a:picLocks noChangeAspect="1"/>
          </p:cNvPicPr>
          <p:nvPr/>
        </p:nvPicPr>
        <p:blipFill>
          <a:blip r:embed="rId4"/>
          <a:stretch>
            <a:fillRect/>
          </a:stretch>
        </p:blipFill>
        <p:spPr>
          <a:xfrm>
            <a:off x="3710940" y="1854845"/>
            <a:ext cx="4734013" cy="2352896"/>
          </a:xfrm>
          <a:prstGeom prst="rect">
            <a:avLst/>
          </a:prstGeom>
        </p:spPr>
      </p:pic>
      <p:pic>
        <p:nvPicPr>
          <p:cNvPr id="5" name="Google Shape;943;p50">
            <a:extLst>
              <a:ext uri="{FF2B5EF4-FFF2-40B4-BE49-F238E27FC236}">
                <a16:creationId xmlns:a16="http://schemas.microsoft.com/office/drawing/2014/main" id="{931490B9-8DBE-4DC9-91EF-2F6D642F1417}"/>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6" name="Google Shape;944;p50">
            <a:extLst>
              <a:ext uri="{FF2B5EF4-FFF2-40B4-BE49-F238E27FC236}">
                <a16:creationId xmlns:a16="http://schemas.microsoft.com/office/drawing/2014/main" id="{A22A3AB9-FE0E-4BB8-8DFC-850FF80231A2}"/>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7" name="Google Shape;945;p50" descr="Logo&#10;&#10;Description automatically generated">
            <a:extLst>
              <a:ext uri="{FF2B5EF4-FFF2-40B4-BE49-F238E27FC236}">
                <a16:creationId xmlns:a16="http://schemas.microsoft.com/office/drawing/2014/main" id="{AEA1EA4C-DC6E-4E0C-A62E-3EC3FE54369E}"/>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8" name="Picture 7">
            <a:extLst>
              <a:ext uri="{FF2B5EF4-FFF2-40B4-BE49-F238E27FC236}">
                <a16:creationId xmlns:a16="http://schemas.microsoft.com/office/drawing/2014/main" id="{B3B7784F-554C-4AE1-BA99-14E0BF6F8387}"/>
              </a:ext>
            </a:extLst>
          </p:cNvPr>
          <p:cNvPicPr>
            <a:picLocks noChangeAspect="1"/>
          </p:cNvPicPr>
          <p:nvPr/>
        </p:nvPicPr>
        <p:blipFill>
          <a:blip r:embed="rId8"/>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4548107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Effects of Better Sales Tax Collection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indent="0" algn="l">
              <a:buSzPts val="2300"/>
            </a:pPr>
            <a:r>
              <a:rPr lang="en-US" sz="2500" dirty="0">
                <a:latin typeface="Century Gothic" panose="020B0502020202020204" pitchFamily="34" charset="0"/>
              </a:rPr>
              <a:t>AB147 (Burke) and South Dakota v. Wayfair</a:t>
            </a:r>
          </a:p>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19</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4379ECA2-D8FF-4C76-B84C-11334D7D8D1E}"/>
              </a:ext>
            </a:extLst>
          </p:cNvPr>
          <p:cNvPicPr>
            <a:picLocks noChangeAspect="1"/>
          </p:cNvPicPr>
          <p:nvPr/>
        </p:nvPicPr>
        <p:blipFill>
          <a:blip r:embed="rId3"/>
          <a:stretch>
            <a:fillRect/>
          </a:stretch>
        </p:blipFill>
        <p:spPr>
          <a:xfrm>
            <a:off x="7632724" y="293007"/>
            <a:ext cx="1353429" cy="1353429"/>
          </a:xfrm>
          <a:prstGeom prst="rect">
            <a:avLst/>
          </a:prstGeom>
        </p:spPr>
      </p:pic>
      <p:pic>
        <p:nvPicPr>
          <p:cNvPr id="2" name="Google Shape;943;p50">
            <a:extLst>
              <a:ext uri="{FF2B5EF4-FFF2-40B4-BE49-F238E27FC236}">
                <a16:creationId xmlns:a16="http://schemas.microsoft.com/office/drawing/2014/main" id="{66127A22-0E18-4C93-9E4F-F0448EF27A2B}"/>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ED643131-2015-47D9-BBF0-D11E7E6F95EF}"/>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C2158E80-E797-4E8D-B809-2E7E5F21F75A}"/>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C127C627-A8AC-4FE4-945E-01C712D831DC}"/>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309962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p:nvPr/>
        </p:nvSpPr>
        <p:spPr>
          <a:xfrm>
            <a:off x="1138" y="0"/>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157" name="Google Shape;157;p30"/>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Introductions</a:t>
            </a:r>
            <a:endParaRPr sz="1100" dirty="0"/>
          </a:p>
        </p:txBody>
      </p:sp>
      <p:sp>
        <p:nvSpPr>
          <p:cNvPr id="158" name="Google Shape;158;p30"/>
          <p:cNvSpPr txBox="1">
            <a:spLocks noGrp="1"/>
          </p:cNvSpPr>
          <p:nvPr>
            <p:ph type="subTitle" idx="1"/>
          </p:nvPr>
        </p:nvSpPr>
        <p:spPr>
          <a:xfrm>
            <a:off x="649424" y="937322"/>
            <a:ext cx="8422200" cy="3630300"/>
          </a:xfrm>
          <a:prstGeom prst="rect">
            <a:avLst/>
          </a:prstGeom>
          <a:noFill/>
          <a:ln>
            <a:noFill/>
          </a:ln>
        </p:spPr>
        <p:txBody>
          <a:bodyPr spcFirstLastPara="1" wrap="square" lIns="68575" tIns="34275" rIns="68575" bIns="34275" anchor="t" anchorCtr="0">
            <a:noAutofit/>
          </a:bodyPr>
          <a:lstStyle/>
          <a:p>
            <a:pPr marL="0" indent="0" algn="l">
              <a:spcBef>
                <a:spcPts val="0"/>
              </a:spcBef>
              <a:buSzPts val="1500"/>
            </a:pPr>
            <a:r>
              <a:rPr lang="en-US" sz="1500" b="1" dirty="0">
                <a:latin typeface="Century Gothic"/>
                <a:ea typeface="Century Gothic"/>
                <a:cs typeface="Century Gothic"/>
                <a:sym typeface="Century Gothic"/>
              </a:rPr>
              <a:t>Michael Coleman </a:t>
            </a:r>
            <a:r>
              <a:rPr lang="en-US" sz="1500" dirty="0">
                <a:latin typeface="Century Gothic"/>
                <a:ea typeface="Century Gothic"/>
                <a:cs typeface="Century Gothic"/>
                <a:sym typeface="Century Gothic"/>
              </a:rPr>
              <a:t>is a leading expert on California local government revenues, spending and financing. He is the creator of CaliforniaCityFinance.com, the California Local Government Finance Almanac, an online resource of data, analyses and articles on California municipal finance and budgeting. He is the principal fiscal policy advisor both to the California Society of Municipal Finance Officers (CSMFO) and, for over twenty-five years, to the League of California Cities. </a:t>
            </a:r>
            <a:endParaRPr lang="en-US" sz="1100" dirty="0"/>
          </a:p>
          <a:p>
            <a:pPr marL="0" lvl="0" indent="0" algn="l" rtl="0">
              <a:lnSpc>
                <a:spcPct val="90000"/>
              </a:lnSpc>
              <a:spcBef>
                <a:spcPts val="1200"/>
              </a:spcBef>
              <a:spcAft>
                <a:spcPts val="0"/>
              </a:spcAft>
              <a:buClr>
                <a:schemeClr val="dk1"/>
              </a:buClr>
              <a:buSzPts val="1500"/>
              <a:buNone/>
            </a:pPr>
            <a:r>
              <a:rPr lang="en" sz="1500" b="1" dirty="0">
                <a:latin typeface="Century Gothic"/>
                <a:ea typeface="Century Gothic"/>
                <a:cs typeface="Century Gothic"/>
                <a:sym typeface="Century Gothic"/>
              </a:rPr>
              <a:t>Russ Branson </a:t>
            </a:r>
            <a:r>
              <a:rPr lang="en" sz="1500" dirty="0">
                <a:latin typeface="Century Gothic"/>
                <a:ea typeface="Century Gothic"/>
                <a:cs typeface="Century Gothic"/>
                <a:sym typeface="Century Gothic"/>
              </a:rPr>
              <a:t>is the founder of Russ Branson Consulting.  Mr. Branson works with local governments and special districts addressing difficult financial issues facing municipal governments today.  Prior to starting his own firm, he was a Director for Public Financial Management (PFM) and was responsible for overseeing a range of services including the development of long-range financial plans, ensuring sustainable financial health, and optimizing municipal performance. </a:t>
            </a:r>
            <a:endParaRPr sz="1100" dirty="0"/>
          </a:p>
          <a:p>
            <a:pPr marL="0" lvl="0" indent="0" algn="l" rtl="0">
              <a:lnSpc>
                <a:spcPct val="90000"/>
              </a:lnSpc>
              <a:spcBef>
                <a:spcPts val="1200"/>
              </a:spcBef>
              <a:spcAft>
                <a:spcPts val="0"/>
              </a:spcAft>
              <a:buClr>
                <a:schemeClr val="dk1"/>
              </a:buClr>
              <a:buSzPts val="1500"/>
              <a:buNone/>
            </a:pPr>
            <a:r>
              <a:rPr lang="en" sz="1500" b="1" dirty="0">
                <a:latin typeface="Century Gothic"/>
                <a:ea typeface="Century Gothic"/>
                <a:cs typeface="Century Gothic"/>
                <a:sym typeface="Century Gothic"/>
              </a:rPr>
              <a:t>Jonathan Holtzman </a:t>
            </a:r>
            <a:r>
              <a:rPr lang="en" sz="1500" dirty="0">
                <a:latin typeface="Century Gothic"/>
                <a:ea typeface="Century Gothic"/>
                <a:cs typeface="Century Gothic"/>
                <a:sym typeface="Century Gothic"/>
              </a:rPr>
              <a:t>is a founding partner of Renne Public Law Group. His practice focuses on assisting government agencies maintain, innovate and expand public services through strategic consulting, negotiations, fact finding, arbitration, and litigation. </a:t>
            </a:r>
            <a:endParaRPr sz="1100" dirty="0"/>
          </a:p>
        </p:txBody>
      </p:sp>
      <p:sp>
        <p:nvSpPr>
          <p:cNvPr id="159" name="Google Shape;159;p3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0" name="Google Shape;160;p3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161" name="Google Shape;161;p30"/>
          <p:cNvGrpSpPr/>
          <p:nvPr/>
        </p:nvGrpSpPr>
        <p:grpSpPr>
          <a:xfrm>
            <a:off x="5822442" y="54864"/>
            <a:ext cx="884224" cy="174722"/>
            <a:chOff x="7763256" y="73152"/>
            <a:chExt cx="1178966" cy="232963"/>
          </a:xfrm>
        </p:grpSpPr>
        <p:sp>
          <p:nvSpPr>
            <p:cNvPr id="162" name="Google Shape;162;p3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3" name="Google Shape;163;p3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4" name="Google Shape;164;p3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5" name="Google Shape;165;p3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6" name="Google Shape;166;p3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7" name="Google Shape;167;p3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8" name="Google Shape;168;p3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9" name="Google Shape;169;p3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0" name="Google Shape;170;p3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1" name="Google Shape;171;p3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2" name="Google Shape;172;p3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3" name="Google Shape;173;p3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 name="Google Shape;174;p3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5" name="Google Shape;175;p3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6" name="Google Shape;176;p3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7" name="Google Shape;177;p3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8" name="Google Shape;178;p3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9" name="Google Shape;179;p3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0" name="Google Shape;180;p3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1" name="Google Shape;181;p3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182" name="Google Shape;182;p30"/>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i="0" u="none" strike="noStrike" cap="none">
                <a:solidFill>
                  <a:schemeClr val="dk1"/>
                </a:solidFill>
                <a:latin typeface="Century Gothic"/>
                <a:ea typeface="Century Gothic"/>
                <a:cs typeface="Century Gothic"/>
                <a:sym typeface="Century Gothic"/>
              </a:rPr>
              <a:t>2</a:t>
            </a:fld>
            <a:endParaRPr sz="1800" b="1" i="0" u="none" strike="noStrike" cap="none"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6F36ABBD-607F-4475-9FA3-716EAACE6231}"/>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EEB6F633-AE3E-4AF3-A207-C99683BD504B}"/>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12E688FA-7A6F-4E3E-AB0F-43F264630017}"/>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5D207E62-4BF2-4A70-A10F-BA3EE1C9B297}"/>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20510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Effects of Better Sales Tax Collection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indent="0" algn="l">
              <a:buSzPts val="2300"/>
            </a:pPr>
            <a:r>
              <a:rPr lang="en-US" sz="2500" dirty="0">
                <a:latin typeface="Century Gothic" panose="020B0502020202020204" pitchFamily="34" charset="0"/>
              </a:rPr>
              <a:t>AB147 (Burke) and South Dakota v. Wayfair</a:t>
            </a:r>
          </a:p>
          <a:p>
            <a:pPr marL="137160" indent="-146304" algn="l">
              <a:buSzPct val="100000"/>
              <a:buFont typeface="Arial" panose="020B0604020202020204" pitchFamily="34" charset="0"/>
              <a:buChar char="•"/>
            </a:pPr>
            <a:r>
              <a:rPr lang="en-US" sz="2000" dirty="0">
                <a:latin typeface="Century Gothic" panose="020B0502020202020204" pitchFamily="34" charset="0"/>
              </a:rPr>
              <a:t>Baked in with other collections – cannot be clearly distinguished</a:t>
            </a:r>
          </a:p>
          <a:p>
            <a:pPr marL="482600" indent="-342900" algn="l">
              <a:buSzPts val="2300"/>
              <a:buFont typeface="Arial" panose="020B0604020202020204" pitchFamily="34" charset="0"/>
              <a:buChar char="•"/>
            </a:pPr>
            <a:endParaRPr lang="en-US" sz="2400" dirty="0"/>
          </a:p>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20</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4379ECA2-D8FF-4C76-B84C-11334D7D8D1E}"/>
              </a:ext>
            </a:extLst>
          </p:cNvPr>
          <p:cNvPicPr>
            <a:picLocks noChangeAspect="1"/>
          </p:cNvPicPr>
          <p:nvPr/>
        </p:nvPicPr>
        <p:blipFill>
          <a:blip r:embed="rId3"/>
          <a:stretch>
            <a:fillRect/>
          </a:stretch>
        </p:blipFill>
        <p:spPr>
          <a:xfrm>
            <a:off x="7632724" y="293007"/>
            <a:ext cx="1353429" cy="1353429"/>
          </a:xfrm>
          <a:prstGeom prst="rect">
            <a:avLst/>
          </a:prstGeom>
        </p:spPr>
      </p:pic>
      <p:pic>
        <p:nvPicPr>
          <p:cNvPr id="2" name="Google Shape;943;p50">
            <a:extLst>
              <a:ext uri="{FF2B5EF4-FFF2-40B4-BE49-F238E27FC236}">
                <a16:creationId xmlns:a16="http://schemas.microsoft.com/office/drawing/2014/main" id="{10E9C5E3-1654-4070-A81C-8F2792604E66}"/>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BF58F462-5A76-4CAE-931B-992F8EDDF6A3}"/>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4B8C9F16-0BDE-4557-A138-36F526D841C9}"/>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C3E7669F-F8B7-4E65-A51A-D5448FE3D15D}"/>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381107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Effects of Better Sales Tax Collection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indent="0" algn="l">
              <a:buSzPts val="2300"/>
            </a:pPr>
            <a:r>
              <a:rPr lang="en-US" sz="2500" dirty="0">
                <a:latin typeface="Century Gothic" panose="020B0502020202020204" pitchFamily="34" charset="0"/>
              </a:rPr>
              <a:t>AB147 (Burke) and South Dakota v. Wayfair</a:t>
            </a:r>
          </a:p>
          <a:p>
            <a:pPr marL="137160" indent="-146304" algn="l">
              <a:buSzPct val="100000"/>
              <a:buFont typeface="Arial" panose="020B0604020202020204" pitchFamily="34" charset="0"/>
              <a:buChar char="•"/>
            </a:pPr>
            <a:r>
              <a:rPr lang="en-US" sz="2000" dirty="0">
                <a:solidFill>
                  <a:schemeClr val="bg1">
                    <a:lumMod val="65000"/>
                  </a:schemeClr>
                </a:solidFill>
                <a:latin typeface="Century Gothic" panose="020B0502020202020204" pitchFamily="34" charset="0"/>
              </a:rPr>
              <a:t>Baked in with other collections – cannot be clearly distinguished</a:t>
            </a:r>
          </a:p>
          <a:p>
            <a:pPr marL="137160" indent="-146304" algn="l">
              <a:buSzPct val="100000"/>
              <a:buFont typeface="Arial" panose="020B0604020202020204" pitchFamily="34" charset="0"/>
              <a:buChar char="•"/>
            </a:pPr>
            <a:r>
              <a:rPr lang="en-US" sz="2000" dirty="0">
                <a:latin typeface="Century Gothic" panose="020B0502020202020204" pitchFamily="34" charset="0"/>
              </a:rPr>
              <a:t>Improved out of state collections – allocated through “pool” system</a:t>
            </a: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482600" indent="-342900" algn="l">
              <a:buSzPts val="2300"/>
              <a:buFont typeface="Arial" panose="020B0604020202020204" pitchFamily="34" charset="0"/>
              <a:buChar char="•"/>
            </a:pPr>
            <a:endParaRPr lang="en-US" sz="2400" dirty="0"/>
          </a:p>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21</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4379ECA2-D8FF-4C76-B84C-11334D7D8D1E}"/>
              </a:ext>
            </a:extLst>
          </p:cNvPr>
          <p:cNvPicPr>
            <a:picLocks noChangeAspect="1"/>
          </p:cNvPicPr>
          <p:nvPr/>
        </p:nvPicPr>
        <p:blipFill>
          <a:blip r:embed="rId3"/>
          <a:stretch>
            <a:fillRect/>
          </a:stretch>
        </p:blipFill>
        <p:spPr>
          <a:xfrm>
            <a:off x="7632724" y="293007"/>
            <a:ext cx="1353429" cy="1353429"/>
          </a:xfrm>
          <a:prstGeom prst="rect">
            <a:avLst/>
          </a:prstGeom>
        </p:spPr>
      </p:pic>
      <p:pic>
        <p:nvPicPr>
          <p:cNvPr id="2" name="Google Shape;943;p50">
            <a:extLst>
              <a:ext uri="{FF2B5EF4-FFF2-40B4-BE49-F238E27FC236}">
                <a16:creationId xmlns:a16="http://schemas.microsoft.com/office/drawing/2014/main" id="{839F03FE-0CF3-4B39-9C68-6FA49158C5AC}"/>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722D7E33-5ED1-4F80-8012-A3A23BC3B5D7}"/>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CC795412-AF57-408D-91BD-4B70B81F7374}"/>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04B10B78-601B-4FD6-8B49-C4F69EAC413D}"/>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0256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Effects of Better Sales Tax Collection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indent="0" algn="l">
              <a:buSzPts val="2300"/>
            </a:pPr>
            <a:r>
              <a:rPr lang="en-US" sz="2500" dirty="0">
                <a:latin typeface="Century Gothic" panose="020B0502020202020204" pitchFamily="34" charset="0"/>
              </a:rPr>
              <a:t>AB147 (Burke) and South Dakota v. Wayfair</a:t>
            </a:r>
          </a:p>
          <a:p>
            <a:pPr marL="137160" indent="-146304" algn="l">
              <a:buSzPct val="100000"/>
              <a:buFont typeface="Arial" panose="020B0604020202020204" pitchFamily="34" charset="0"/>
              <a:buChar char="•"/>
            </a:pPr>
            <a:r>
              <a:rPr lang="en-US" sz="2000" dirty="0">
                <a:solidFill>
                  <a:schemeClr val="bg1">
                    <a:lumMod val="65000"/>
                  </a:schemeClr>
                </a:solidFill>
                <a:latin typeface="Century Gothic" panose="020B0502020202020204" pitchFamily="34" charset="0"/>
              </a:rPr>
              <a:t>Baked in with other collections – cannot be clearly distinguished</a:t>
            </a:r>
          </a:p>
          <a:p>
            <a:pPr marL="137160" indent="-146304" algn="l">
              <a:buSzPct val="100000"/>
              <a:buFont typeface="Arial" panose="020B0604020202020204" pitchFamily="34" charset="0"/>
              <a:buChar char="•"/>
            </a:pPr>
            <a:r>
              <a:rPr lang="en-US" sz="2000" dirty="0">
                <a:solidFill>
                  <a:schemeClr val="bg1">
                    <a:lumMod val="65000"/>
                  </a:schemeClr>
                </a:solidFill>
                <a:latin typeface="Century Gothic" panose="020B0502020202020204" pitchFamily="34" charset="0"/>
              </a:rPr>
              <a:t>Improved out of state collections – allocated through “pool” system</a:t>
            </a:r>
          </a:p>
          <a:p>
            <a:pPr marL="137160" indent="-146304" algn="l">
              <a:buSzPct val="100000"/>
              <a:buFont typeface="Arial" panose="020B0604020202020204" pitchFamily="34" charset="0"/>
              <a:buChar char="•"/>
            </a:pPr>
            <a:r>
              <a:rPr lang="en-US" sz="2000" dirty="0">
                <a:latin typeface="Century Gothic" panose="020B0502020202020204" pitchFamily="34" charset="0"/>
              </a:rPr>
              <a:t>Some shift to “in-state” on-line … so sales tax goes to retailer location</a:t>
            </a: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482600" indent="-342900" algn="l">
              <a:buSzPts val="2300"/>
              <a:buFont typeface="Arial" panose="020B0604020202020204" pitchFamily="34" charset="0"/>
              <a:buChar char="•"/>
            </a:pPr>
            <a:endParaRPr lang="en-US" sz="2400" dirty="0"/>
          </a:p>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22</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4379ECA2-D8FF-4C76-B84C-11334D7D8D1E}"/>
              </a:ext>
            </a:extLst>
          </p:cNvPr>
          <p:cNvPicPr>
            <a:picLocks noChangeAspect="1"/>
          </p:cNvPicPr>
          <p:nvPr/>
        </p:nvPicPr>
        <p:blipFill>
          <a:blip r:embed="rId3"/>
          <a:stretch>
            <a:fillRect/>
          </a:stretch>
        </p:blipFill>
        <p:spPr>
          <a:xfrm>
            <a:off x="7632724" y="293007"/>
            <a:ext cx="1353429" cy="1353429"/>
          </a:xfrm>
          <a:prstGeom prst="rect">
            <a:avLst/>
          </a:prstGeom>
        </p:spPr>
      </p:pic>
      <p:pic>
        <p:nvPicPr>
          <p:cNvPr id="2" name="Google Shape;943;p50">
            <a:extLst>
              <a:ext uri="{FF2B5EF4-FFF2-40B4-BE49-F238E27FC236}">
                <a16:creationId xmlns:a16="http://schemas.microsoft.com/office/drawing/2014/main" id="{E087010B-3C9B-40A0-9B54-8447B2DBAF56}"/>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314B5B54-C541-4952-8D01-12EB29A8F9BC}"/>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DBB5AD68-E543-4857-8D34-B49383C54ABC}"/>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CE8D0CD0-B219-44B7-98C5-BB36EAF1670B}"/>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6584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Effects of Better Sales Tax Collection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indent="0" algn="l">
              <a:buSzPts val="2300"/>
            </a:pPr>
            <a:r>
              <a:rPr lang="en-US" sz="2500" dirty="0">
                <a:latin typeface="Century Gothic" panose="020B0502020202020204" pitchFamily="34" charset="0"/>
              </a:rPr>
              <a:t>AB147 (Burke) and South Dakota v. Wayfair</a:t>
            </a:r>
          </a:p>
          <a:p>
            <a:pPr marL="137160" indent="-146304" algn="l">
              <a:buSzPct val="100000"/>
              <a:buFont typeface="Arial" panose="020B0604020202020204" pitchFamily="34" charset="0"/>
              <a:buChar char="•"/>
            </a:pPr>
            <a:r>
              <a:rPr lang="en-US" sz="2000" dirty="0">
                <a:solidFill>
                  <a:schemeClr val="bg1">
                    <a:lumMod val="65000"/>
                  </a:schemeClr>
                </a:solidFill>
                <a:latin typeface="Century Gothic" panose="020B0502020202020204" pitchFamily="34" charset="0"/>
              </a:rPr>
              <a:t>Baked in with other collections – cannot be clearly distinguished</a:t>
            </a:r>
          </a:p>
          <a:p>
            <a:pPr marL="137160" indent="-146304" algn="l">
              <a:buSzPct val="100000"/>
              <a:buFont typeface="Arial" panose="020B0604020202020204" pitchFamily="34" charset="0"/>
              <a:buChar char="•"/>
            </a:pPr>
            <a:r>
              <a:rPr lang="en-US" sz="2000" dirty="0">
                <a:solidFill>
                  <a:schemeClr val="bg1">
                    <a:lumMod val="65000"/>
                  </a:schemeClr>
                </a:solidFill>
                <a:latin typeface="Century Gothic" panose="020B0502020202020204" pitchFamily="34" charset="0"/>
              </a:rPr>
              <a:t>Improved out of state collections – allocated through “pool” system</a:t>
            </a:r>
          </a:p>
          <a:p>
            <a:pPr marL="137160" indent="-146304" algn="l">
              <a:buSzPct val="100000"/>
              <a:buFont typeface="Arial" panose="020B0604020202020204" pitchFamily="34" charset="0"/>
              <a:buChar char="•"/>
            </a:pPr>
            <a:r>
              <a:rPr lang="en-US" sz="2000" dirty="0">
                <a:solidFill>
                  <a:schemeClr val="bg1">
                    <a:lumMod val="65000"/>
                  </a:schemeClr>
                </a:solidFill>
                <a:latin typeface="Century Gothic" panose="020B0502020202020204" pitchFamily="34" charset="0"/>
              </a:rPr>
              <a:t>Some shift to “in-state” on-line … so sales tax goes to retailer location</a:t>
            </a:r>
          </a:p>
          <a:p>
            <a:pPr marL="137160" indent="-146304" algn="l">
              <a:buSzPct val="100000"/>
              <a:buFont typeface="Arial" panose="020B0604020202020204" pitchFamily="34" charset="0"/>
              <a:buChar char="•"/>
            </a:pPr>
            <a:r>
              <a:rPr lang="en-US" sz="2000" dirty="0">
                <a:latin typeface="Century Gothic" panose="020B0502020202020204" pitchFamily="34" charset="0"/>
              </a:rPr>
              <a:t>Improved collections of Transactions and Use Tax (add-on rates)</a:t>
            </a:r>
          </a:p>
          <a:p>
            <a:pPr marL="393192" indent="-128016" algn="l">
              <a:buSzPct val="72000"/>
              <a:buFont typeface="Courier New" panose="02070309020205020404" pitchFamily="49" charset="0"/>
              <a:buChar char="o"/>
            </a:pPr>
            <a:r>
              <a:rPr lang="en-US" dirty="0">
                <a:latin typeface="Century Gothic" panose="020B0502020202020204" pitchFamily="34" charset="0"/>
              </a:rPr>
              <a:t>Allocated direct to product user/recipient location</a:t>
            </a:r>
          </a:p>
          <a:p>
            <a:pPr marL="393192" indent="-128016" algn="l">
              <a:buSzPct val="72000"/>
              <a:buFont typeface="Courier New" panose="02070309020205020404" pitchFamily="49" charset="0"/>
              <a:buChar char="o"/>
            </a:pPr>
            <a:r>
              <a:rPr lang="en-US" dirty="0">
                <a:latin typeface="Century Gothic" panose="020B0502020202020204" pitchFamily="34" charset="0"/>
              </a:rPr>
              <a:t>Also improved collection of in-state online TUT</a:t>
            </a: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482600" indent="-342900" algn="l">
              <a:buSzPts val="2300"/>
              <a:buFont typeface="Arial" panose="020B0604020202020204" pitchFamily="34" charset="0"/>
              <a:buChar char="•"/>
            </a:pPr>
            <a:endParaRPr lang="en-US" sz="2400" dirty="0"/>
          </a:p>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23</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4379ECA2-D8FF-4C76-B84C-11334D7D8D1E}"/>
              </a:ext>
            </a:extLst>
          </p:cNvPr>
          <p:cNvPicPr>
            <a:picLocks noChangeAspect="1"/>
          </p:cNvPicPr>
          <p:nvPr/>
        </p:nvPicPr>
        <p:blipFill>
          <a:blip r:embed="rId3"/>
          <a:stretch>
            <a:fillRect/>
          </a:stretch>
        </p:blipFill>
        <p:spPr>
          <a:xfrm>
            <a:off x="7632724" y="293007"/>
            <a:ext cx="1353429" cy="1353429"/>
          </a:xfrm>
          <a:prstGeom prst="rect">
            <a:avLst/>
          </a:prstGeom>
        </p:spPr>
      </p:pic>
      <p:pic>
        <p:nvPicPr>
          <p:cNvPr id="2" name="Google Shape;943;p50">
            <a:extLst>
              <a:ext uri="{FF2B5EF4-FFF2-40B4-BE49-F238E27FC236}">
                <a16:creationId xmlns:a16="http://schemas.microsoft.com/office/drawing/2014/main" id="{C6484204-7FA4-44DC-8F65-05341D164FCA}"/>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FB970B3A-1261-4268-ADC1-95563ED9701A}"/>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6557B370-1DD7-4314-921C-BBDC80B233BD}"/>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9F1F6242-7CB6-49B1-8C0A-71EFB4C98F11}"/>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11368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Fuel Consumption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24</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3EE5B32B-85F9-4AF6-BC23-158D38DB6B35}"/>
              </a:ext>
            </a:extLst>
          </p:cNvPr>
          <p:cNvPicPr>
            <a:picLocks noChangeAspect="1"/>
          </p:cNvPicPr>
          <p:nvPr/>
        </p:nvPicPr>
        <p:blipFill>
          <a:blip r:embed="rId3"/>
          <a:stretch>
            <a:fillRect/>
          </a:stretch>
        </p:blipFill>
        <p:spPr>
          <a:xfrm>
            <a:off x="7563198" y="169097"/>
            <a:ext cx="1432684" cy="1194920"/>
          </a:xfrm>
          <a:prstGeom prst="rect">
            <a:avLst/>
          </a:prstGeom>
        </p:spPr>
      </p:pic>
      <p:sp>
        <p:nvSpPr>
          <p:cNvPr id="6" name="TextBox 5">
            <a:extLst>
              <a:ext uri="{FF2B5EF4-FFF2-40B4-BE49-F238E27FC236}">
                <a16:creationId xmlns:a16="http://schemas.microsoft.com/office/drawing/2014/main" id="{2D938482-CE18-4CA1-9CD3-53CB153BF8AA}"/>
              </a:ext>
            </a:extLst>
          </p:cNvPr>
          <p:cNvSpPr txBox="1"/>
          <p:nvPr/>
        </p:nvSpPr>
        <p:spPr>
          <a:xfrm>
            <a:off x="3016585" y="4761693"/>
            <a:ext cx="3108543" cy="261610"/>
          </a:xfrm>
          <a:prstGeom prst="rect">
            <a:avLst/>
          </a:prstGeom>
          <a:noFill/>
        </p:spPr>
        <p:txBody>
          <a:bodyPr wrap="none" rtlCol="0">
            <a:spAutoFit/>
          </a:bodyPr>
          <a:lstStyle/>
          <a:p>
            <a:r>
              <a:rPr lang="en-US" sz="1100" i="1" dirty="0">
                <a:solidFill>
                  <a:schemeClr val="tx1"/>
                </a:solidFill>
              </a:rPr>
              <a:t>Source: California Transportation Commission.</a:t>
            </a:r>
          </a:p>
        </p:txBody>
      </p:sp>
      <p:pic>
        <p:nvPicPr>
          <p:cNvPr id="7" name="Picture 6">
            <a:extLst>
              <a:ext uri="{FF2B5EF4-FFF2-40B4-BE49-F238E27FC236}">
                <a16:creationId xmlns:a16="http://schemas.microsoft.com/office/drawing/2014/main" id="{F9B31FE6-C122-4CA0-88B4-9D2310A81440}"/>
              </a:ext>
            </a:extLst>
          </p:cNvPr>
          <p:cNvPicPr>
            <a:picLocks noChangeAspect="1"/>
          </p:cNvPicPr>
          <p:nvPr/>
        </p:nvPicPr>
        <p:blipFill>
          <a:blip r:embed="rId4"/>
          <a:stretch>
            <a:fillRect/>
          </a:stretch>
        </p:blipFill>
        <p:spPr>
          <a:xfrm>
            <a:off x="1967775" y="1128109"/>
            <a:ext cx="5534741" cy="3347049"/>
          </a:xfrm>
          <a:prstGeom prst="rect">
            <a:avLst/>
          </a:prstGeom>
        </p:spPr>
      </p:pic>
      <p:pic>
        <p:nvPicPr>
          <p:cNvPr id="2" name="Google Shape;943;p50">
            <a:extLst>
              <a:ext uri="{FF2B5EF4-FFF2-40B4-BE49-F238E27FC236}">
                <a16:creationId xmlns:a16="http://schemas.microsoft.com/office/drawing/2014/main" id="{302276F8-BE01-4178-9540-4551D3A72804}"/>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68775421-AAAB-4261-9013-04A8B18A4F2A}"/>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01B346E3-BC2C-4DAD-8DBA-FBC55BFE856A}"/>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8" name="Picture 7">
            <a:extLst>
              <a:ext uri="{FF2B5EF4-FFF2-40B4-BE49-F238E27FC236}">
                <a16:creationId xmlns:a16="http://schemas.microsoft.com/office/drawing/2014/main" id="{C30244FB-BBEF-443A-B40D-15292892D064}"/>
              </a:ext>
            </a:extLst>
          </p:cNvPr>
          <p:cNvPicPr>
            <a:picLocks noChangeAspect="1"/>
          </p:cNvPicPr>
          <p:nvPr/>
        </p:nvPicPr>
        <p:blipFill>
          <a:blip r:embed="rId8"/>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427275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Fuel Consumption</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25</a:t>
            </a:fld>
            <a:endParaRPr sz="1800" b="1">
              <a:solidFill>
                <a:schemeClr val="dk1"/>
              </a:solidFill>
              <a:latin typeface="Century Gothic"/>
              <a:ea typeface="Century Gothic"/>
              <a:cs typeface="Century Gothic"/>
              <a:sym typeface="Century Gothic"/>
            </a:endParaRPr>
          </a:p>
        </p:txBody>
      </p:sp>
      <p:pic>
        <p:nvPicPr>
          <p:cNvPr id="5" name="Picture 4">
            <a:extLst>
              <a:ext uri="{FF2B5EF4-FFF2-40B4-BE49-F238E27FC236}">
                <a16:creationId xmlns:a16="http://schemas.microsoft.com/office/drawing/2014/main" id="{3EE5B32B-85F9-4AF6-BC23-158D38DB6B35}"/>
              </a:ext>
            </a:extLst>
          </p:cNvPr>
          <p:cNvPicPr>
            <a:picLocks noChangeAspect="1"/>
          </p:cNvPicPr>
          <p:nvPr/>
        </p:nvPicPr>
        <p:blipFill>
          <a:blip r:embed="rId3"/>
          <a:stretch>
            <a:fillRect/>
          </a:stretch>
        </p:blipFill>
        <p:spPr>
          <a:xfrm>
            <a:off x="7563198" y="169097"/>
            <a:ext cx="1432684" cy="1194920"/>
          </a:xfrm>
          <a:prstGeom prst="rect">
            <a:avLst/>
          </a:prstGeom>
        </p:spPr>
      </p:pic>
      <p:sp>
        <p:nvSpPr>
          <p:cNvPr id="6" name="TextBox 5">
            <a:extLst>
              <a:ext uri="{FF2B5EF4-FFF2-40B4-BE49-F238E27FC236}">
                <a16:creationId xmlns:a16="http://schemas.microsoft.com/office/drawing/2014/main" id="{2D938482-CE18-4CA1-9CD3-53CB153BF8AA}"/>
              </a:ext>
            </a:extLst>
          </p:cNvPr>
          <p:cNvSpPr txBox="1"/>
          <p:nvPr/>
        </p:nvSpPr>
        <p:spPr>
          <a:xfrm>
            <a:off x="3016585" y="4761693"/>
            <a:ext cx="3108543" cy="261610"/>
          </a:xfrm>
          <a:prstGeom prst="rect">
            <a:avLst/>
          </a:prstGeom>
          <a:noFill/>
        </p:spPr>
        <p:txBody>
          <a:bodyPr wrap="none" rtlCol="0">
            <a:spAutoFit/>
          </a:bodyPr>
          <a:lstStyle/>
          <a:p>
            <a:r>
              <a:rPr lang="en-US" sz="1100" i="1" dirty="0">
                <a:solidFill>
                  <a:schemeClr val="tx1"/>
                </a:solidFill>
              </a:rPr>
              <a:t>Source: California Transportation Commission.</a:t>
            </a:r>
          </a:p>
        </p:txBody>
      </p:sp>
      <p:pic>
        <p:nvPicPr>
          <p:cNvPr id="30" name="Picture 29">
            <a:extLst>
              <a:ext uri="{FF2B5EF4-FFF2-40B4-BE49-F238E27FC236}">
                <a16:creationId xmlns:a16="http://schemas.microsoft.com/office/drawing/2014/main" id="{BCF158B6-708E-4869-8978-80274A39ED6D}"/>
              </a:ext>
            </a:extLst>
          </p:cNvPr>
          <p:cNvPicPr>
            <a:picLocks noChangeAspect="1"/>
          </p:cNvPicPr>
          <p:nvPr/>
        </p:nvPicPr>
        <p:blipFill>
          <a:blip r:embed="rId4"/>
          <a:stretch>
            <a:fillRect/>
          </a:stretch>
        </p:blipFill>
        <p:spPr>
          <a:xfrm>
            <a:off x="1780342" y="1039595"/>
            <a:ext cx="5710205" cy="3441656"/>
          </a:xfrm>
          <a:prstGeom prst="rect">
            <a:avLst/>
          </a:prstGeom>
        </p:spPr>
      </p:pic>
      <p:pic>
        <p:nvPicPr>
          <p:cNvPr id="2" name="Google Shape;943;p50">
            <a:extLst>
              <a:ext uri="{FF2B5EF4-FFF2-40B4-BE49-F238E27FC236}">
                <a16:creationId xmlns:a16="http://schemas.microsoft.com/office/drawing/2014/main" id="{079C7866-4626-4B1A-B5D1-2D706B553DBA}"/>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DF981640-B5BD-4FD4-9DC9-8F724EBA0C5B}"/>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59BF1230-53DE-4684-A106-35381F6A0110}"/>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A799624E-856D-4A92-8EE7-F7704A9238B9}"/>
              </a:ext>
            </a:extLst>
          </p:cNvPr>
          <p:cNvPicPr>
            <a:picLocks noChangeAspect="1"/>
          </p:cNvPicPr>
          <p:nvPr/>
        </p:nvPicPr>
        <p:blipFill>
          <a:blip r:embed="rId8"/>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174261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2286"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200" b="1" dirty="0">
                <a:latin typeface="Century Gothic"/>
                <a:ea typeface="Century Gothic"/>
                <a:cs typeface="Century Gothic"/>
                <a:sym typeface="Century Gothic"/>
              </a:rPr>
              <a:t>Fuel and Registration Tax Increases</a:t>
            </a:r>
            <a:endParaRPr lang="en-US" sz="32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26</a:t>
            </a:fld>
            <a:endParaRPr sz="1800" b="1">
              <a:solidFill>
                <a:schemeClr val="dk1"/>
              </a:solidFill>
              <a:latin typeface="Century Gothic"/>
              <a:ea typeface="Century Gothic"/>
              <a:cs typeface="Century Gothic"/>
              <a:sym typeface="Century Gothic"/>
            </a:endParaRPr>
          </a:p>
        </p:txBody>
      </p:sp>
      <p:sp>
        <p:nvSpPr>
          <p:cNvPr id="32" name="Rounded Rectangle 6">
            <a:extLst>
              <a:ext uri="{FF2B5EF4-FFF2-40B4-BE49-F238E27FC236}">
                <a16:creationId xmlns:a16="http://schemas.microsoft.com/office/drawing/2014/main" id="{881C8A76-F89E-4E17-A460-898BEB4388FA}"/>
              </a:ext>
            </a:extLst>
          </p:cNvPr>
          <p:cNvSpPr/>
          <p:nvPr/>
        </p:nvSpPr>
        <p:spPr>
          <a:xfrm>
            <a:off x="3206430" y="1236185"/>
            <a:ext cx="2994875" cy="2771271"/>
          </a:xfrm>
          <a:prstGeom prst="roundRect">
            <a:avLst>
              <a:gd name="adj" fmla="val 9445"/>
            </a:avLst>
          </a:prstGeom>
          <a:solidFill>
            <a:srgbClr val="2AAB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2400" kern="0" dirty="0">
                <a:solidFill>
                  <a:prstClr val="white">
                    <a:lumMod val="65000"/>
                    <a:lumOff val="35000"/>
                  </a:prstClr>
                </a:solidFill>
                <a:latin typeface="Century Gothic" panose="020B0502020202020204" pitchFamily="34" charset="0"/>
              </a:rPr>
              <a:t>Transportation</a:t>
            </a:r>
          </a:p>
          <a:p>
            <a:pPr algn="ctr">
              <a:spcAft>
                <a:spcPts val="1800"/>
              </a:spcAft>
              <a:defRPr/>
            </a:pPr>
            <a:r>
              <a:rPr lang="en-US" sz="2400" kern="0" dirty="0">
                <a:solidFill>
                  <a:prstClr val="white">
                    <a:lumMod val="65000"/>
                    <a:lumOff val="35000"/>
                  </a:prstClr>
                </a:solidFill>
                <a:latin typeface="Century Gothic" panose="020B0502020202020204" pitchFamily="34" charset="0"/>
              </a:rPr>
              <a:t> Improvement Fee</a:t>
            </a:r>
          </a:p>
          <a:p>
            <a:pPr algn="ctr">
              <a:lnSpc>
                <a:spcPts val="2400"/>
              </a:lnSpc>
              <a:defRPr/>
            </a:pPr>
            <a:endParaRPr lang="en-US" sz="1050" kern="0" dirty="0">
              <a:solidFill>
                <a:srgbClr val="FFCC00"/>
              </a:solidFill>
              <a:latin typeface="Century Gothic" panose="020B0502020202020204" pitchFamily="34" charset="0"/>
            </a:endParaRPr>
          </a:p>
          <a:p>
            <a:pPr algn="ctr">
              <a:lnSpc>
                <a:spcPts val="2400"/>
              </a:lnSpc>
              <a:defRPr/>
            </a:pPr>
            <a:endParaRPr lang="en-US" sz="1400" kern="0" dirty="0">
              <a:solidFill>
                <a:prstClr val="white">
                  <a:lumMod val="65000"/>
                  <a:lumOff val="35000"/>
                </a:prstClr>
              </a:solidFill>
              <a:latin typeface="Century Gothic" panose="020B0502020202020204" pitchFamily="34" charset="0"/>
            </a:endParaRPr>
          </a:p>
          <a:p>
            <a:pPr algn="ctr">
              <a:lnSpc>
                <a:spcPts val="2400"/>
              </a:lnSpc>
              <a:defRPr/>
            </a:pPr>
            <a:endParaRPr lang="en-US" sz="1400" kern="0" dirty="0">
              <a:solidFill>
                <a:prstClr val="white">
                  <a:lumMod val="65000"/>
                  <a:lumOff val="35000"/>
                </a:prstClr>
              </a:solidFill>
              <a:latin typeface="Century Gothic" panose="020B0502020202020204" pitchFamily="34" charset="0"/>
            </a:endParaRPr>
          </a:p>
          <a:p>
            <a:pPr algn="ctr">
              <a:lnSpc>
                <a:spcPts val="2400"/>
              </a:lnSpc>
              <a:defRPr/>
            </a:pPr>
            <a:endParaRPr lang="en-US" sz="1400" kern="0" dirty="0">
              <a:solidFill>
                <a:prstClr val="white">
                  <a:lumMod val="65000"/>
                  <a:lumOff val="35000"/>
                </a:prstClr>
              </a:solidFill>
              <a:latin typeface="Century Gothic" panose="020B0502020202020204" pitchFamily="34" charset="0"/>
            </a:endParaRPr>
          </a:p>
          <a:p>
            <a:pPr algn="ctr">
              <a:lnSpc>
                <a:spcPts val="2400"/>
              </a:lnSpc>
              <a:defRPr/>
            </a:pPr>
            <a:endParaRPr lang="en-US" sz="1400" kern="0" dirty="0">
              <a:solidFill>
                <a:prstClr val="white">
                  <a:lumMod val="65000"/>
                  <a:lumOff val="35000"/>
                </a:prstClr>
              </a:solidFill>
              <a:latin typeface="Century Gothic" panose="020B0502020202020204" pitchFamily="34" charset="0"/>
            </a:endParaRPr>
          </a:p>
        </p:txBody>
      </p:sp>
      <p:sp>
        <p:nvSpPr>
          <p:cNvPr id="33" name="Rounded Rectangle 10">
            <a:extLst>
              <a:ext uri="{FF2B5EF4-FFF2-40B4-BE49-F238E27FC236}">
                <a16:creationId xmlns:a16="http://schemas.microsoft.com/office/drawing/2014/main" id="{6ADE8CF9-48DA-48F1-A16B-2BB5DD835B05}"/>
              </a:ext>
            </a:extLst>
          </p:cNvPr>
          <p:cNvSpPr/>
          <p:nvPr/>
        </p:nvSpPr>
        <p:spPr>
          <a:xfrm>
            <a:off x="744155" y="2014228"/>
            <a:ext cx="2226408" cy="1665425"/>
          </a:xfrm>
          <a:prstGeom prst="roundRec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3200"/>
              </a:lnSpc>
              <a:spcAft>
                <a:spcPts val="600"/>
              </a:spcAft>
              <a:defRPr/>
            </a:pPr>
            <a:r>
              <a:rPr lang="en-US" sz="2800" b="1" dirty="0">
                <a:solidFill>
                  <a:prstClr val="white"/>
                </a:solidFill>
                <a:latin typeface="Century Gothic" panose="020B0502020202020204" pitchFamily="34" charset="0"/>
              </a:rPr>
              <a:t>Gasoline  Excise Tax</a:t>
            </a:r>
          </a:p>
          <a:p>
            <a:pPr algn="ctr">
              <a:lnSpc>
                <a:spcPts val="2400"/>
              </a:lnSpc>
              <a:defRPr/>
            </a:pPr>
            <a:r>
              <a:rPr lang="en-US" sz="2400" dirty="0">
                <a:solidFill>
                  <a:prstClr val="white"/>
                </a:solidFill>
                <a:latin typeface="Century Gothic" panose="020B0502020202020204" pitchFamily="34" charset="0"/>
              </a:rPr>
              <a:t>47.3</a:t>
            </a:r>
            <a:r>
              <a:rPr lang="en-US" sz="2400" kern="0" dirty="0">
                <a:solidFill>
                  <a:prstClr val="white">
                    <a:lumMod val="65000"/>
                    <a:lumOff val="35000"/>
                  </a:prstClr>
                </a:solidFill>
                <a:latin typeface="Century Gothic" panose="020B0502020202020204" pitchFamily="34" charset="0"/>
                <a:cs typeface="Arial" panose="020B0604020202020204" pitchFamily="34" charset="0"/>
              </a:rPr>
              <a:t>¢ </a:t>
            </a:r>
            <a:r>
              <a:rPr lang="en-US" sz="2400" kern="0" dirty="0">
                <a:solidFill>
                  <a:prstClr val="white">
                    <a:lumMod val="65000"/>
                    <a:lumOff val="35000"/>
                  </a:prstClr>
                </a:solidFill>
                <a:latin typeface="Century Gothic" panose="020B0502020202020204" pitchFamily="34" charset="0"/>
                <a:cs typeface="Arial" panose="020B0604020202020204" pitchFamily="34" charset="0"/>
                <a:sym typeface="Wingdings" panose="05000000000000000000" pitchFamily="2" charset="2"/>
              </a:rPr>
              <a:t> 50.5</a:t>
            </a:r>
            <a:r>
              <a:rPr lang="en-US" sz="2400" kern="0" dirty="0">
                <a:solidFill>
                  <a:prstClr val="white">
                    <a:lumMod val="65000"/>
                    <a:lumOff val="35000"/>
                  </a:prstClr>
                </a:solidFill>
                <a:latin typeface="Century Gothic" panose="020B0502020202020204" pitchFamily="34" charset="0"/>
                <a:cs typeface="Arial" panose="020B0604020202020204" pitchFamily="34" charset="0"/>
              </a:rPr>
              <a:t>¢</a:t>
            </a:r>
            <a:endParaRPr lang="en-US" sz="2400" dirty="0">
              <a:solidFill>
                <a:prstClr val="white"/>
              </a:solidFill>
              <a:latin typeface="Century Gothic" panose="020B0502020202020204" pitchFamily="34" charset="0"/>
            </a:endParaRPr>
          </a:p>
        </p:txBody>
      </p:sp>
      <p:sp>
        <p:nvSpPr>
          <p:cNvPr id="34" name="Rounded Rectangle 6">
            <a:extLst>
              <a:ext uri="{FF2B5EF4-FFF2-40B4-BE49-F238E27FC236}">
                <a16:creationId xmlns:a16="http://schemas.microsoft.com/office/drawing/2014/main" id="{B88A6983-9C0F-4A01-BDA9-4ADD562650A8}"/>
              </a:ext>
            </a:extLst>
          </p:cNvPr>
          <p:cNvSpPr/>
          <p:nvPr/>
        </p:nvSpPr>
        <p:spPr>
          <a:xfrm>
            <a:off x="6405129" y="1905100"/>
            <a:ext cx="2309050" cy="1759235"/>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3200"/>
              </a:lnSpc>
              <a:defRPr/>
            </a:pPr>
            <a:r>
              <a:rPr lang="en-US" sz="2800" b="1" dirty="0">
                <a:solidFill>
                  <a:prstClr val="white"/>
                </a:solidFill>
                <a:latin typeface="Century Gothic" panose="020B0502020202020204" pitchFamily="34" charset="0"/>
              </a:rPr>
              <a:t>Diesel </a:t>
            </a:r>
          </a:p>
          <a:p>
            <a:pPr>
              <a:lnSpc>
                <a:spcPts val="3200"/>
              </a:lnSpc>
              <a:spcAft>
                <a:spcPts val="600"/>
              </a:spcAft>
              <a:defRPr/>
            </a:pPr>
            <a:r>
              <a:rPr lang="en-US" sz="2800" b="1" dirty="0">
                <a:solidFill>
                  <a:prstClr val="white"/>
                </a:solidFill>
                <a:latin typeface="Century Gothic" panose="020B0502020202020204" pitchFamily="34" charset="0"/>
              </a:rPr>
              <a:t>Excise Tax</a:t>
            </a:r>
          </a:p>
          <a:p>
            <a:pPr>
              <a:lnSpc>
                <a:spcPts val="2000"/>
              </a:lnSpc>
              <a:defRPr/>
            </a:pPr>
            <a:r>
              <a:rPr lang="en-US" sz="2400" dirty="0">
                <a:solidFill>
                  <a:prstClr val="white"/>
                </a:solidFill>
                <a:latin typeface="Century Gothic" panose="020B0502020202020204" pitchFamily="34" charset="0"/>
              </a:rPr>
              <a:t>36.0</a:t>
            </a:r>
            <a:r>
              <a:rPr lang="en-US" sz="2400" kern="0" dirty="0">
                <a:solidFill>
                  <a:prstClr val="white">
                    <a:lumMod val="65000"/>
                    <a:lumOff val="35000"/>
                  </a:prstClr>
                </a:solidFill>
                <a:latin typeface="Century Gothic" panose="020B0502020202020204" pitchFamily="34" charset="0"/>
                <a:cs typeface="Arial" panose="020B0604020202020204" pitchFamily="34" charset="0"/>
              </a:rPr>
              <a:t>¢ </a:t>
            </a:r>
            <a:r>
              <a:rPr lang="en-US" sz="2400" kern="0" dirty="0">
                <a:solidFill>
                  <a:prstClr val="white">
                    <a:lumMod val="65000"/>
                    <a:lumOff val="35000"/>
                  </a:prstClr>
                </a:solidFill>
                <a:latin typeface="Century Gothic" panose="020B0502020202020204" pitchFamily="34" charset="0"/>
                <a:cs typeface="Arial" panose="020B0604020202020204" pitchFamily="34" charset="0"/>
                <a:sym typeface="Wingdings" panose="05000000000000000000" pitchFamily="2" charset="2"/>
              </a:rPr>
              <a:t> 38.5</a:t>
            </a:r>
            <a:r>
              <a:rPr lang="en-US" sz="2400" kern="0" dirty="0">
                <a:solidFill>
                  <a:prstClr val="white">
                    <a:lumMod val="65000"/>
                    <a:lumOff val="35000"/>
                  </a:prstClr>
                </a:solidFill>
                <a:latin typeface="Century Gothic" panose="020B0502020202020204" pitchFamily="34" charset="0"/>
                <a:cs typeface="Arial" panose="020B0604020202020204" pitchFamily="34" charset="0"/>
              </a:rPr>
              <a:t>¢</a:t>
            </a:r>
            <a:r>
              <a:rPr lang="en-US" sz="2400" kern="0" dirty="0">
                <a:solidFill>
                  <a:prstClr val="white">
                    <a:lumMod val="65000"/>
                    <a:lumOff val="35000"/>
                  </a:prstClr>
                </a:solidFill>
                <a:latin typeface="Century Gothic" panose="020B0502020202020204" pitchFamily="34" charset="0"/>
              </a:rPr>
              <a:t> </a:t>
            </a:r>
          </a:p>
        </p:txBody>
      </p:sp>
      <p:sp>
        <p:nvSpPr>
          <p:cNvPr id="35" name="TextBox 34">
            <a:extLst>
              <a:ext uri="{FF2B5EF4-FFF2-40B4-BE49-F238E27FC236}">
                <a16:creationId xmlns:a16="http://schemas.microsoft.com/office/drawing/2014/main" id="{414398EF-2766-4412-B3DB-B95E35DAFC75}"/>
              </a:ext>
            </a:extLst>
          </p:cNvPr>
          <p:cNvSpPr txBox="1"/>
          <p:nvPr/>
        </p:nvSpPr>
        <p:spPr>
          <a:xfrm>
            <a:off x="3268884" y="3172372"/>
            <a:ext cx="2718886" cy="769441"/>
          </a:xfrm>
          <a:prstGeom prst="rect">
            <a:avLst/>
          </a:prstGeom>
          <a:noFill/>
        </p:spPr>
        <p:txBody>
          <a:bodyPr wrap="square" rtlCol="0">
            <a:spAutoFit/>
          </a:bodyPr>
          <a:lstStyle/>
          <a:p>
            <a:pPr algn="ctr">
              <a:defRPr/>
            </a:pPr>
            <a:r>
              <a:rPr lang="en-US" sz="1600" kern="0" dirty="0">
                <a:solidFill>
                  <a:schemeClr val="bg1"/>
                </a:solidFill>
                <a:latin typeface="Century Gothic" panose="020B0502020202020204" pitchFamily="34" charset="0"/>
              </a:rPr>
              <a:t>Plus new ZEV </a:t>
            </a:r>
          </a:p>
          <a:p>
            <a:pPr algn="ctr">
              <a:defRPr/>
            </a:pPr>
            <a:r>
              <a:rPr lang="en-US" sz="1600" kern="0" dirty="0">
                <a:solidFill>
                  <a:schemeClr val="bg1"/>
                </a:solidFill>
                <a:latin typeface="Century Gothic" panose="020B0502020202020204" pitchFamily="34" charset="0"/>
              </a:rPr>
              <a:t>Registration Fee </a:t>
            </a:r>
          </a:p>
          <a:p>
            <a:pPr algn="ctr">
              <a:defRPr/>
            </a:pPr>
            <a:r>
              <a:rPr lang="en-US" sz="1200" kern="0" dirty="0">
                <a:solidFill>
                  <a:schemeClr val="bg1"/>
                </a:solidFill>
                <a:latin typeface="Century Gothic" panose="020B0502020202020204" pitchFamily="34" charset="0"/>
              </a:rPr>
              <a:t>  $100/</a:t>
            </a:r>
            <a:r>
              <a:rPr lang="en-US" sz="1200" kern="0" dirty="0" err="1">
                <a:solidFill>
                  <a:schemeClr val="bg1"/>
                </a:solidFill>
                <a:latin typeface="Century Gothic" panose="020B0502020202020204" pitchFamily="34" charset="0"/>
              </a:rPr>
              <a:t>yr</a:t>
            </a:r>
            <a:r>
              <a:rPr lang="en-US" sz="1200" kern="0" dirty="0">
                <a:solidFill>
                  <a:schemeClr val="bg1"/>
                </a:solidFill>
                <a:latin typeface="Century Gothic" panose="020B0502020202020204" pitchFamily="34" charset="0"/>
              </a:rPr>
              <a:t> on 2020 models / later</a:t>
            </a:r>
          </a:p>
        </p:txBody>
      </p:sp>
      <p:grpSp>
        <p:nvGrpSpPr>
          <p:cNvPr id="42" name="Group 41">
            <a:extLst>
              <a:ext uri="{FF2B5EF4-FFF2-40B4-BE49-F238E27FC236}">
                <a16:creationId xmlns:a16="http://schemas.microsoft.com/office/drawing/2014/main" id="{C4506D45-8F18-4FEE-8C4B-73442055DD8A}"/>
              </a:ext>
            </a:extLst>
          </p:cNvPr>
          <p:cNvGrpSpPr/>
          <p:nvPr/>
        </p:nvGrpSpPr>
        <p:grpSpPr>
          <a:xfrm>
            <a:off x="3306127" y="2178180"/>
            <a:ext cx="2786113" cy="990600"/>
            <a:chOff x="4124501" y="2523806"/>
            <a:chExt cx="2786113" cy="990600"/>
          </a:xfrm>
        </p:grpSpPr>
        <p:sp>
          <p:nvSpPr>
            <p:cNvPr id="43" name="Rectangle 42">
              <a:extLst>
                <a:ext uri="{FF2B5EF4-FFF2-40B4-BE49-F238E27FC236}">
                  <a16:creationId xmlns:a16="http://schemas.microsoft.com/office/drawing/2014/main" id="{9CEE9729-9926-42FB-990B-450AD1B01A96}"/>
                </a:ext>
              </a:extLst>
            </p:cNvPr>
            <p:cNvSpPr/>
            <p:nvPr/>
          </p:nvSpPr>
          <p:spPr>
            <a:xfrm>
              <a:off x="4136256" y="2590800"/>
              <a:ext cx="1469257" cy="858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9D31B7A1-8576-4255-8ECB-2FB3896107D9}"/>
                </a:ext>
              </a:extLst>
            </p:cNvPr>
            <p:cNvPicPr>
              <a:picLocks noChangeAspect="1"/>
            </p:cNvPicPr>
            <p:nvPr/>
          </p:nvPicPr>
          <p:blipFill rotWithShape="1">
            <a:blip r:embed="rId3"/>
            <a:srcRect t="26477"/>
            <a:stretch/>
          </p:blipFill>
          <p:spPr>
            <a:xfrm>
              <a:off x="4124501" y="2523806"/>
              <a:ext cx="2786113" cy="990600"/>
            </a:xfrm>
            <a:prstGeom prst="rect">
              <a:avLst/>
            </a:prstGeom>
          </p:spPr>
        </p:pic>
      </p:grpSp>
      <p:pic>
        <p:nvPicPr>
          <p:cNvPr id="2" name="Picture 1">
            <a:extLst>
              <a:ext uri="{FF2B5EF4-FFF2-40B4-BE49-F238E27FC236}">
                <a16:creationId xmlns:a16="http://schemas.microsoft.com/office/drawing/2014/main" id="{B9067FB4-4580-4079-9F81-0C4015FF7B97}"/>
              </a:ext>
            </a:extLst>
          </p:cNvPr>
          <p:cNvPicPr>
            <a:picLocks noChangeAspect="1"/>
          </p:cNvPicPr>
          <p:nvPr/>
        </p:nvPicPr>
        <p:blipFill>
          <a:blip r:embed="rId4"/>
          <a:stretch>
            <a:fillRect/>
          </a:stretch>
        </p:blipFill>
        <p:spPr>
          <a:xfrm>
            <a:off x="7676895" y="185166"/>
            <a:ext cx="1351494" cy="1127204"/>
          </a:xfrm>
          <a:prstGeom prst="rect">
            <a:avLst/>
          </a:prstGeom>
        </p:spPr>
      </p:pic>
      <p:pic>
        <p:nvPicPr>
          <p:cNvPr id="3" name="Google Shape;943;p50">
            <a:extLst>
              <a:ext uri="{FF2B5EF4-FFF2-40B4-BE49-F238E27FC236}">
                <a16:creationId xmlns:a16="http://schemas.microsoft.com/office/drawing/2014/main" id="{A212913C-C9DC-4812-BFC8-D8C3F20B92E3}"/>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DBADD689-22A1-476A-B3BC-CD4ACE02B2B8}"/>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77DF5CF3-35CB-4108-A11C-AA75576D76B2}"/>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E871E957-A85A-4E34-908F-E1E7552A0344}"/>
              </a:ext>
            </a:extLst>
          </p:cNvPr>
          <p:cNvPicPr>
            <a:picLocks noChangeAspect="1"/>
          </p:cNvPicPr>
          <p:nvPr/>
        </p:nvPicPr>
        <p:blipFill>
          <a:blip r:embed="rId8"/>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14209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700" b="1" dirty="0">
                <a:latin typeface="Century Gothic"/>
                <a:ea typeface="Century Gothic"/>
                <a:cs typeface="Century Gothic"/>
                <a:sym typeface="Century Gothic"/>
              </a:rPr>
              <a:t>Local Streets and Roads $ to Cities and Counties</a:t>
            </a:r>
            <a:endParaRPr lang="en-US" sz="27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27</a:t>
            </a:fld>
            <a:endParaRPr sz="1800" b="1">
              <a:solidFill>
                <a:schemeClr val="dk1"/>
              </a:solidFill>
              <a:latin typeface="Century Gothic"/>
              <a:ea typeface="Century Gothic"/>
              <a:cs typeface="Century Gothic"/>
              <a:sym typeface="Century Gothic"/>
            </a:endParaRPr>
          </a:p>
        </p:txBody>
      </p:sp>
      <p:pic>
        <p:nvPicPr>
          <p:cNvPr id="7" name="Picture 6">
            <a:extLst>
              <a:ext uri="{FF2B5EF4-FFF2-40B4-BE49-F238E27FC236}">
                <a16:creationId xmlns:a16="http://schemas.microsoft.com/office/drawing/2014/main" id="{52AF2424-0176-4DD3-9962-AC5716643AB7}"/>
              </a:ext>
            </a:extLst>
          </p:cNvPr>
          <p:cNvPicPr>
            <a:picLocks noChangeAspect="1"/>
          </p:cNvPicPr>
          <p:nvPr/>
        </p:nvPicPr>
        <p:blipFill rotWithShape="1">
          <a:blip r:embed="rId3"/>
          <a:srcRect l="1642" r="-1"/>
          <a:stretch/>
        </p:blipFill>
        <p:spPr>
          <a:xfrm>
            <a:off x="638827" y="881748"/>
            <a:ext cx="7855749" cy="3825223"/>
          </a:xfrm>
          <a:prstGeom prst="rect">
            <a:avLst/>
          </a:prstGeom>
        </p:spPr>
      </p:pic>
      <p:pic>
        <p:nvPicPr>
          <p:cNvPr id="2" name="Google Shape;943;p50">
            <a:extLst>
              <a:ext uri="{FF2B5EF4-FFF2-40B4-BE49-F238E27FC236}">
                <a16:creationId xmlns:a16="http://schemas.microsoft.com/office/drawing/2014/main" id="{C57E53D8-59DD-48E1-AA1D-41FB571A3D75}"/>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32A0F447-62A6-47A1-93C6-19D66181955A}"/>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9A3E90E7-590D-4AEC-890F-1EBB345215AF}"/>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E9A035C4-A92A-498D-81F9-3F07227F0965}"/>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42155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n-US"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500" b="1" dirty="0">
                <a:latin typeface="Century Gothic"/>
                <a:ea typeface="Century Gothic"/>
                <a:cs typeface="Century Gothic"/>
                <a:sym typeface="Century Gothic"/>
              </a:rPr>
              <a:t>Local Streets and Roads Revenues Key Points</a:t>
            </a:r>
            <a:endParaRPr lang="en-US" sz="25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D728AE05-2477-40B9-BE46-A8EC3D035A04}"/>
              </a:ext>
            </a:extLst>
          </p:cNvPr>
          <p:cNvPicPr>
            <a:picLocks noChangeAspect="1"/>
          </p:cNvPicPr>
          <p:nvPr/>
        </p:nvPicPr>
        <p:blipFill>
          <a:blip r:embed="rId3"/>
          <a:stretch>
            <a:fillRect/>
          </a:stretch>
        </p:blipFill>
        <p:spPr>
          <a:xfrm>
            <a:off x="7634659" y="167154"/>
            <a:ext cx="1351494" cy="1127204"/>
          </a:xfrm>
          <a:prstGeom prst="rect">
            <a:avLst/>
          </a:prstGeom>
        </p:spPr>
      </p:pic>
      <p:sp>
        <p:nvSpPr>
          <p:cNvPr id="35" name="Google Shape;919;p50">
            <a:extLst>
              <a:ext uri="{FF2B5EF4-FFF2-40B4-BE49-F238E27FC236}">
                <a16:creationId xmlns:a16="http://schemas.microsoft.com/office/drawing/2014/main" id="{0EEAAD15-05C3-4682-A242-B75E687DC098}"/>
              </a:ext>
            </a:extLst>
          </p:cNvPr>
          <p:cNvSpPr txBox="1">
            <a:spLocks/>
          </p:cNvSpPr>
          <p:nvPr/>
        </p:nvSpPr>
        <p:spPr>
          <a:xfrm>
            <a:off x="801824" y="1184162"/>
            <a:ext cx="8142533" cy="3630358"/>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137160" indent="-146304" algn="l">
              <a:buSzPct val="100000"/>
              <a:buFont typeface="Arial" panose="020B0604020202020204" pitchFamily="34" charset="0"/>
              <a:buChar char="•"/>
            </a:pPr>
            <a:r>
              <a:rPr lang="en-US" sz="2500" dirty="0">
                <a:latin typeface="Century Gothic" panose="020B0502020202020204" pitchFamily="34" charset="0"/>
              </a:rPr>
              <a:t>FY2019-20 revenues down from prior estimates due to COVID-19 drop in fuel consumption …</a:t>
            </a:r>
          </a:p>
          <a:p>
            <a:pPr marL="137160" indent="-146304" algn="l">
              <a:buSzPct val="100000"/>
              <a:buFont typeface="Arial" panose="020B0604020202020204" pitchFamily="34" charset="0"/>
              <a:buChar char="•"/>
            </a:pPr>
            <a:endParaRPr lang="en-US" sz="2500" dirty="0">
              <a:latin typeface="Century Gothic" panose="020B0502020202020204" pitchFamily="34" charset="0"/>
            </a:endParaRPr>
          </a:p>
          <a:p>
            <a:pPr marL="137160" indent="-146304" algn="l">
              <a:buSzPct val="100000"/>
              <a:buFont typeface="Arial" panose="020B0604020202020204" pitchFamily="34" charset="0"/>
              <a:buChar char="•"/>
            </a:pPr>
            <a:r>
              <a:rPr lang="en-US" sz="2500" dirty="0">
                <a:latin typeface="Century Gothic" panose="020B0502020202020204" pitchFamily="34" charset="0"/>
              </a:rPr>
              <a:t>… but due to tax rate increases …</a:t>
            </a:r>
          </a:p>
          <a:p>
            <a:pPr marL="393192" indent="-128016" algn="l">
              <a:buSzPct val="72000"/>
              <a:buFont typeface="Courier New" panose="02070309020205020404" pitchFamily="49" charset="0"/>
              <a:buChar char="o"/>
            </a:pPr>
            <a:r>
              <a:rPr lang="en-US" sz="1900" dirty="0">
                <a:latin typeface="Century Gothic" panose="020B0502020202020204" pitchFamily="34" charset="0"/>
              </a:rPr>
              <a:t>FY2019-20 revenues are still up </a:t>
            </a:r>
            <a:r>
              <a:rPr lang="en-US" sz="1900" b="1" u="sng" dirty="0">
                <a:latin typeface="Century Gothic" panose="020B0502020202020204" pitchFamily="34" charset="0"/>
              </a:rPr>
              <a:t>3.3%</a:t>
            </a:r>
            <a:r>
              <a:rPr lang="en-US" sz="1900" dirty="0">
                <a:latin typeface="Century Gothic" panose="020B0502020202020204" pitchFamily="34" charset="0"/>
              </a:rPr>
              <a:t> over FY2018-19. </a:t>
            </a:r>
          </a:p>
          <a:p>
            <a:pPr marL="393192" indent="-128016" algn="l">
              <a:buSzPct val="72000"/>
              <a:buFont typeface="Courier New" panose="02070309020205020404" pitchFamily="49" charset="0"/>
              <a:buChar char="o"/>
            </a:pPr>
            <a:r>
              <a:rPr lang="en-US" sz="1900" dirty="0">
                <a:latin typeface="Century Gothic" panose="020B0502020202020204" pitchFamily="34" charset="0"/>
              </a:rPr>
              <a:t>FY2020-21 projected to increase </a:t>
            </a:r>
            <a:r>
              <a:rPr lang="en-US" sz="1900" b="1" u="sng" dirty="0">
                <a:latin typeface="Century Gothic" panose="020B0502020202020204" pitchFamily="34" charset="0"/>
              </a:rPr>
              <a:t>2.7%</a:t>
            </a:r>
            <a:r>
              <a:rPr lang="en-US" sz="1900" dirty="0">
                <a:latin typeface="Century Gothic" panose="020B0502020202020204" pitchFamily="34" charset="0"/>
              </a:rPr>
              <a:t> over FY2019-20.</a:t>
            </a:r>
          </a:p>
          <a:p>
            <a:pPr marL="137160" indent="-173736" algn="l">
              <a:buSzPct val="100000"/>
              <a:buFont typeface="Arial" panose="020B0604020202020204" pitchFamily="34" charset="0"/>
              <a:buChar char="•"/>
            </a:pPr>
            <a:endParaRPr lang="en-US" sz="2000" dirty="0">
              <a:latin typeface="Century Gothic" panose="020B0502020202020204" pitchFamily="34" charset="0"/>
            </a:endParaRPr>
          </a:p>
          <a:p>
            <a:pPr marL="482600" indent="-342900" algn="l">
              <a:buSzPts val="2300"/>
              <a:buFont typeface="Arial" panose="020B0604020202020204" pitchFamily="34" charset="0"/>
              <a:buChar char="•"/>
            </a:pPr>
            <a:endParaRPr lang="en-US" sz="2400" dirty="0"/>
          </a:p>
          <a:p>
            <a:pPr marL="139700" indent="0" algn="l">
              <a:buSzPts val="2300"/>
            </a:pPr>
            <a:endParaRPr lang="en-US" sz="2300" dirty="0">
              <a:latin typeface="Century Gothic"/>
              <a:ea typeface="Century Gothic"/>
              <a:cs typeface="Century Gothic"/>
              <a:sym typeface="Century Gothic"/>
            </a:endParaRPr>
          </a:p>
          <a:p>
            <a:pPr marL="139700" indent="-25400" algn="just"/>
            <a:endParaRPr lang="en-US" dirty="0">
              <a:latin typeface="Century Gothic"/>
              <a:ea typeface="Century Gothic"/>
              <a:cs typeface="Century Gothic"/>
              <a:sym typeface="Century Gothic"/>
            </a:endParaRPr>
          </a:p>
          <a:p>
            <a:pPr marL="482600" lvl="1" indent="-38100" algn="just"/>
            <a:endParaRPr lang="en-US" sz="1100" b="1" dirty="0">
              <a:latin typeface="Century Gothic"/>
              <a:ea typeface="Century Gothic"/>
              <a:cs typeface="Century Gothic"/>
              <a:sym typeface="Century Gothic"/>
            </a:endParaRPr>
          </a:p>
          <a:p>
            <a:pPr marL="139700" indent="-25400" algn="just"/>
            <a:endParaRPr lang="en-US" dirty="0">
              <a:latin typeface="Century Gothic"/>
              <a:ea typeface="Century Gothic"/>
              <a:cs typeface="Century Gothic"/>
              <a:sym typeface="Century Gothic"/>
            </a:endParaRPr>
          </a:p>
          <a:p>
            <a:pPr marL="139700" indent="-25400" algn="just"/>
            <a:endParaRPr lang="en-US" sz="1100" dirty="0">
              <a:latin typeface="Century Gothic"/>
              <a:ea typeface="Century Gothic"/>
              <a:cs typeface="Century Gothic"/>
              <a:sym typeface="Century Gothic"/>
            </a:endParaRPr>
          </a:p>
        </p:txBody>
      </p:sp>
      <p:sp>
        <p:nvSpPr>
          <p:cNvPr id="7" name="Google Shape;946;p50">
            <a:extLst>
              <a:ext uri="{FF2B5EF4-FFF2-40B4-BE49-F238E27FC236}">
                <a16:creationId xmlns:a16="http://schemas.microsoft.com/office/drawing/2014/main" id="{F919D6A7-9576-4BAC-8B03-D6BBFDAB8C59}"/>
              </a:ext>
            </a:extLst>
          </p:cNvPr>
          <p:cNvSpPr txBox="1"/>
          <p:nvPr/>
        </p:nvSpPr>
        <p:spPr>
          <a:xfrm>
            <a:off x="24163" y="4727688"/>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28</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5D4145BC-674F-4E79-BE6B-B58F133E8E07}"/>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A64386F9-F142-4C19-ADEE-9FE39C763998}"/>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0CB54BD4-66BB-4266-BF75-119BF9405B08}"/>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2B075B5F-1EB7-4DBB-A6BE-E1BC68F993C5}"/>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20465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5" name="Google Shape;225;p32"/>
          <p:cNvSpPr txBox="1">
            <a:spLocks noGrp="1"/>
          </p:cNvSpPr>
          <p:nvPr>
            <p:ph type="ctrTitle"/>
          </p:nvPr>
        </p:nvSpPr>
        <p:spPr>
          <a:xfrm>
            <a:off x="519901" y="2096453"/>
            <a:ext cx="5085768" cy="119773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1F3864"/>
              </a:buClr>
              <a:buSzPts val="3600"/>
              <a:buFont typeface="Century Gothic"/>
              <a:buNone/>
            </a:pPr>
            <a:r>
              <a:rPr lang="en" sz="4000" b="1" dirty="0">
                <a:solidFill>
                  <a:srgbClr val="1F3864"/>
                </a:solidFill>
                <a:latin typeface="Century Gothic"/>
                <a:ea typeface="Century Gothic"/>
                <a:cs typeface="Century Gothic"/>
                <a:sym typeface="Century Gothic"/>
              </a:rPr>
              <a:t>Local Tax and Bond </a:t>
            </a:r>
            <a:br>
              <a:rPr lang="en" sz="4000" b="1" dirty="0">
                <a:solidFill>
                  <a:srgbClr val="1F3864"/>
                </a:solidFill>
                <a:latin typeface="Century Gothic"/>
                <a:ea typeface="Century Gothic"/>
                <a:cs typeface="Century Gothic"/>
                <a:sym typeface="Century Gothic"/>
              </a:rPr>
            </a:br>
            <a:r>
              <a:rPr lang="en" sz="4000" b="1" dirty="0">
                <a:solidFill>
                  <a:srgbClr val="1F3864"/>
                </a:solidFill>
                <a:latin typeface="Century Gothic"/>
                <a:ea typeface="Century Gothic"/>
                <a:cs typeface="Century Gothic"/>
                <a:sym typeface="Century Gothic"/>
              </a:rPr>
              <a:t>Measure Results</a:t>
            </a:r>
            <a:endParaRPr sz="4000" b="1" dirty="0">
              <a:latin typeface="Century Gothic"/>
              <a:ea typeface="Century Gothic"/>
              <a:cs typeface="Century Gothic"/>
              <a:sym typeface="Century Gothic"/>
            </a:endParaRPr>
          </a:p>
        </p:txBody>
      </p:sp>
      <p:sp>
        <p:nvSpPr>
          <p:cNvPr id="227" name="Google Shape;227;p32"/>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8" name="Google Shape;228;p32"/>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9" name="Google Shape;229;p32"/>
          <p:cNvGrpSpPr/>
          <p:nvPr/>
        </p:nvGrpSpPr>
        <p:grpSpPr>
          <a:xfrm>
            <a:off x="5822442" y="54864"/>
            <a:ext cx="884224" cy="174722"/>
            <a:chOff x="7763256" y="73152"/>
            <a:chExt cx="1178966" cy="232963"/>
          </a:xfrm>
        </p:grpSpPr>
        <p:sp>
          <p:nvSpPr>
            <p:cNvPr id="230" name="Google Shape;230;p32"/>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1" name="Google Shape;231;p32"/>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2" name="Google Shape;232;p32"/>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3" name="Google Shape;233;p32"/>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4" name="Google Shape;234;p32"/>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5" name="Google Shape;235;p32"/>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6" name="Google Shape;236;p32"/>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7" name="Google Shape;237;p32"/>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8" name="Google Shape;238;p32"/>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9" name="Google Shape;239;p32"/>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0" name="Google Shape;240;p32"/>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1" name="Google Shape;241;p32"/>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2" name="Google Shape;242;p32"/>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3" name="Google Shape;243;p32"/>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32"/>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5" name="Google Shape;245;p32"/>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6" name="Google Shape;246;p32"/>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7" name="Google Shape;247;p32"/>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8" name="Google Shape;248;p32"/>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9" name="Google Shape;249;p32"/>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250" name="Google Shape;250;p32"/>
          <p:cNvSpPr txBox="1"/>
          <p:nvPr/>
        </p:nvSpPr>
        <p:spPr>
          <a:xfrm>
            <a:off x="0" y="4734063"/>
            <a:ext cx="455228"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i="0" u="none" strike="noStrike" cap="none" dirty="0">
              <a:solidFill>
                <a:schemeClr val="dk1"/>
              </a:solidFill>
              <a:latin typeface="Century Gothic"/>
              <a:ea typeface="Century Gothic"/>
              <a:cs typeface="Century Gothic"/>
              <a:sym typeface="Century Gothic"/>
            </a:endParaRPr>
          </a:p>
        </p:txBody>
      </p:sp>
      <p:pic>
        <p:nvPicPr>
          <p:cNvPr id="5" name="Picture 4" descr="A picture containing logo&#10;&#10;Description automatically generated">
            <a:extLst>
              <a:ext uri="{FF2B5EF4-FFF2-40B4-BE49-F238E27FC236}">
                <a16:creationId xmlns:a16="http://schemas.microsoft.com/office/drawing/2014/main" id="{DAA0732B-955F-4183-9EA6-14C175971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451" y="836270"/>
            <a:ext cx="2641359" cy="3178435"/>
          </a:xfrm>
          <a:prstGeom prst="rect">
            <a:avLst/>
          </a:prstGeom>
        </p:spPr>
      </p:pic>
      <p:sp>
        <p:nvSpPr>
          <p:cNvPr id="6" name="Google Shape;614;p41">
            <a:extLst>
              <a:ext uri="{FF2B5EF4-FFF2-40B4-BE49-F238E27FC236}">
                <a16:creationId xmlns:a16="http://schemas.microsoft.com/office/drawing/2014/main" id="{176285A4-89AA-4943-8208-74D83B0DE7F6}"/>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smtClean="0">
                <a:solidFill>
                  <a:schemeClr val="dk1"/>
                </a:solidFill>
                <a:latin typeface="Century Gothic"/>
                <a:ea typeface="Century Gothic"/>
                <a:cs typeface="Century Gothic"/>
                <a:sym typeface="Century Gothic"/>
              </a:rPr>
              <a:pPr marL="0" marR="0" lvl="0" indent="0" algn="l" rtl="0">
                <a:spcBef>
                  <a:spcPts val="0"/>
                </a:spcBef>
                <a:spcAft>
                  <a:spcPts val="0"/>
                </a:spcAft>
                <a:buNone/>
              </a:pPr>
              <a:t>29</a:t>
            </a:fld>
            <a:endParaRPr sz="1800" b="1" dirty="0">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2AF38401-1AD1-4004-B79F-C6488C4322DD}"/>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C62177FC-2A8B-4376-BF25-5FC0EEFC0C1D}"/>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8AD2632D-1046-49A4-9D57-EA9D334FC101}"/>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9094F18E-8084-4375-AE2C-3DBD2736820D}"/>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918585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000" b="1" dirty="0">
                <a:latin typeface="Century Gothic"/>
                <a:sym typeface="Century Gothic"/>
              </a:rPr>
              <a:t>What Will Bargaining in 2021/22 Look Like?</a:t>
            </a:r>
            <a:endParaRPr lang="en-US" sz="30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7160" lvl="0" indent="-146304" algn="l" rtl="0">
              <a:lnSpc>
                <a:spcPct val="90000"/>
              </a:lnSpc>
              <a:spcBef>
                <a:spcPts val="0"/>
              </a:spcBef>
              <a:spcAft>
                <a:spcPts val="0"/>
              </a:spcAft>
              <a:buClr>
                <a:schemeClr val="dk1"/>
              </a:buClr>
              <a:buSzPts val="2300"/>
              <a:buFont typeface="Arial" panose="020B0604020202020204" pitchFamily="34" charset="0"/>
              <a:buChar char="•"/>
            </a:pPr>
            <a:r>
              <a:rPr lang="en-US" sz="2300" dirty="0">
                <a:latin typeface="Century Gothic"/>
                <a:ea typeface="Century Gothic"/>
                <a:cs typeface="Century Gothic"/>
                <a:sym typeface="Century Gothic"/>
              </a:rPr>
              <a:t>Most public agencies are facing operating losses due to loss of revenue.</a:t>
            </a:r>
          </a:p>
          <a:p>
            <a:pPr marL="137160" lvl="0" indent="-146304" algn="l" rtl="0">
              <a:lnSpc>
                <a:spcPct val="90000"/>
              </a:lnSpc>
              <a:spcBef>
                <a:spcPts val="800"/>
              </a:spcBef>
              <a:spcAft>
                <a:spcPts val="0"/>
              </a:spcAft>
              <a:buClr>
                <a:schemeClr val="dk1"/>
              </a:buClr>
              <a:buSzPts val="2300"/>
              <a:buFont typeface="Arial" panose="020B0604020202020204" pitchFamily="34" charset="0"/>
              <a:buChar char="•"/>
            </a:pPr>
            <a:r>
              <a:rPr lang="en-US" sz="2300" dirty="0">
                <a:latin typeface="Century Gothic"/>
                <a:ea typeface="Century Gothic"/>
                <a:cs typeface="Century Gothic"/>
                <a:sym typeface="Century Gothic"/>
              </a:rPr>
              <a:t>There continues to be a great deal of uncertainty about public finances due to COVID-19.</a:t>
            </a:r>
          </a:p>
          <a:p>
            <a:pPr marL="137160" lvl="0" indent="-146304" algn="l" rtl="0">
              <a:lnSpc>
                <a:spcPct val="90000"/>
              </a:lnSpc>
              <a:spcBef>
                <a:spcPts val="800"/>
              </a:spcBef>
              <a:spcAft>
                <a:spcPts val="0"/>
              </a:spcAft>
              <a:buClr>
                <a:schemeClr val="dk1"/>
              </a:buClr>
              <a:buSzPts val="2300"/>
              <a:buFont typeface="Arial" panose="020B0604020202020204" pitchFamily="34" charset="0"/>
              <a:buChar char="•"/>
            </a:pPr>
            <a:r>
              <a:rPr lang="en-US" sz="2300" dirty="0">
                <a:latin typeface="Century Gothic"/>
                <a:ea typeface="Century Gothic"/>
                <a:cs typeface="Century Gothic"/>
                <a:sym typeface="Century Gothic"/>
              </a:rPr>
              <a:t>The extent of economic problems varies greatly from jurisdiction to jurisdiction based on revenue sources and regional differences.</a:t>
            </a:r>
          </a:p>
          <a:p>
            <a:pPr marL="137160" lvl="0" indent="-146304" algn="l" rtl="0">
              <a:lnSpc>
                <a:spcPct val="90000"/>
              </a:lnSpc>
              <a:spcBef>
                <a:spcPts val="800"/>
              </a:spcBef>
              <a:spcAft>
                <a:spcPts val="0"/>
              </a:spcAft>
              <a:buClr>
                <a:schemeClr val="dk1"/>
              </a:buClr>
              <a:buSzPts val="2300"/>
              <a:buFont typeface="Arial" panose="020B0604020202020204" pitchFamily="34" charset="0"/>
              <a:buChar char="•"/>
            </a:pPr>
            <a:r>
              <a:rPr lang="en-US" sz="2300" dirty="0">
                <a:latin typeface="Century Gothic"/>
                <a:ea typeface="Century Gothic"/>
                <a:cs typeface="Century Gothic"/>
                <a:sym typeface="Century Gothic"/>
              </a:rPr>
              <a:t>Maintaining adequate reserves will be challenging </a:t>
            </a:r>
          </a:p>
          <a:p>
            <a:pPr marL="482600" lvl="0" indent="-342900" algn="l" rtl="0">
              <a:lnSpc>
                <a:spcPct val="90000"/>
              </a:lnSpc>
              <a:spcBef>
                <a:spcPts val="800"/>
              </a:spcBef>
              <a:spcAft>
                <a:spcPts val="0"/>
              </a:spcAft>
              <a:buClr>
                <a:schemeClr val="dk1"/>
              </a:buClr>
              <a:buSzPts val="2300"/>
              <a:buFont typeface="Arial" panose="020B0604020202020204" pitchFamily="34" charset="0"/>
              <a:buChar char="•"/>
            </a:pPr>
            <a:endParaRPr sz="23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33244" y="4737239"/>
            <a:ext cx="388738"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3</a:t>
            </a:fld>
            <a:endParaRPr sz="1800" b="1" dirty="0">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9D9D9319-2F7D-4666-B923-45BFD89C6272}"/>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C67A60C8-0F19-4F3E-8D39-FFA2BECC8CFE}"/>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2B4B2DF8-E8E6-46DA-90CA-FF77D3BB6E75}"/>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4286C373-7940-4218-BA62-43179F148E6C}"/>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1277905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758212"/>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600" b="1" dirty="0">
                <a:latin typeface="Century Gothic"/>
                <a:ea typeface="Century Gothic"/>
                <a:cs typeface="Century Gothic"/>
                <a:sym typeface="Century Gothic"/>
              </a:rPr>
              <a:t>Local Tax &amp; Bond Measures November 2020</a:t>
            </a:r>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30</a:t>
            </a:fld>
            <a:endParaRPr sz="1800" b="1" dirty="0">
              <a:solidFill>
                <a:schemeClr val="dk1"/>
              </a:solidFill>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44E0EBB6-8C51-461D-8194-57C3564C03D6}"/>
              </a:ext>
            </a:extLst>
          </p:cNvPr>
          <p:cNvSpPr txBox="1"/>
          <p:nvPr/>
        </p:nvSpPr>
        <p:spPr>
          <a:xfrm>
            <a:off x="3402060" y="4770008"/>
            <a:ext cx="2282997" cy="261610"/>
          </a:xfrm>
          <a:prstGeom prst="rect">
            <a:avLst/>
          </a:prstGeom>
          <a:noFill/>
        </p:spPr>
        <p:txBody>
          <a:bodyPr wrap="none" rtlCol="0">
            <a:spAutoFit/>
          </a:bodyPr>
          <a:lstStyle/>
          <a:p>
            <a:r>
              <a:rPr lang="en-US" sz="1100" i="1" dirty="0">
                <a:solidFill>
                  <a:schemeClr val="tx1"/>
                </a:solidFill>
              </a:rPr>
              <a:t>Source: County Elections Offices.</a:t>
            </a:r>
          </a:p>
        </p:txBody>
      </p:sp>
      <p:pic>
        <p:nvPicPr>
          <p:cNvPr id="7" name="Picture 6" descr="A picture containing logo&#10;&#10;Description automatically generated">
            <a:extLst>
              <a:ext uri="{FF2B5EF4-FFF2-40B4-BE49-F238E27FC236}">
                <a16:creationId xmlns:a16="http://schemas.microsoft.com/office/drawing/2014/main" id="{0A8C2CD5-046F-4392-B947-BDE430792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301" y="72474"/>
            <a:ext cx="1110818" cy="1336684"/>
          </a:xfrm>
          <a:prstGeom prst="rect">
            <a:avLst/>
          </a:prstGeom>
        </p:spPr>
      </p:pic>
      <p:pic>
        <p:nvPicPr>
          <p:cNvPr id="5" name="Google Shape;943;p50">
            <a:extLst>
              <a:ext uri="{FF2B5EF4-FFF2-40B4-BE49-F238E27FC236}">
                <a16:creationId xmlns:a16="http://schemas.microsoft.com/office/drawing/2014/main" id="{96A493AC-0A0B-4BB6-9892-9A78F3675E78}"/>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6" name="Google Shape;944;p50">
            <a:extLst>
              <a:ext uri="{FF2B5EF4-FFF2-40B4-BE49-F238E27FC236}">
                <a16:creationId xmlns:a16="http://schemas.microsoft.com/office/drawing/2014/main" id="{1FCCD345-F1F0-48F4-87F6-7AAAE9224244}"/>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8" name="Google Shape;945;p50" descr="Logo&#10;&#10;Description automatically generated">
            <a:extLst>
              <a:ext uri="{FF2B5EF4-FFF2-40B4-BE49-F238E27FC236}">
                <a16:creationId xmlns:a16="http://schemas.microsoft.com/office/drawing/2014/main" id="{65C9FB8D-650F-4A84-B76A-52BFB90CDBBD}"/>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9" name="Picture 8">
            <a:extLst>
              <a:ext uri="{FF2B5EF4-FFF2-40B4-BE49-F238E27FC236}">
                <a16:creationId xmlns:a16="http://schemas.microsoft.com/office/drawing/2014/main" id="{8251FAFE-205F-4464-9A90-BA9DEEB6BDCD}"/>
              </a:ext>
            </a:extLst>
          </p:cNvPr>
          <p:cNvPicPr>
            <a:picLocks noChangeAspect="1"/>
          </p:cNvPicPr>
          <p:nvPr/>
        </p:nvPicPr>
        <p:blipFill>
          <a:blip r:embed="rId7"/>
          <a:stretch>
            <a:fillRect/>
          </a:stretch>
        </p:blipFill>
        <p:spPr>
          <a:xfrm>
            <a:off x="7734300" y="4979266"/>
            <a:ext cx="1405323" cy="208445"/>
          </a:xfrm>
          <a:prstGeom prst="rect">
            <a:avLst/>
          </a:prstGeom>
        </p:spPr>
      </p:pic>
      <p:pic>
        <p:nvPicPr>
          <p:cNvPr id="13" name="Picture 12">
            <a:extLst>
              <a:ext uri="{FF2B5EF4-FFF2-40B4-BE49-F238E27FC236}">
                <a16:creationId xmlns:a16="http://schemas.microsoft.com/office/drawing/2014/main" id="{B316953B-E770-4075-BD96-2E8185E8E0CF}"/>
              </a:ext>
            </a:extLst>
          </p:cNvPr>
          <p:cNvPicPr>
            <a:picLocks noChangeAspect="1"/>
          </p:cNvPicPr>
          <p:nvPr/>
        </p:nvPicPr>
        <p:blipFill>
          <a:blip r:embed="rId8"/>
          <a:stretch>
            <a:fillRect/>
          </a:stretch>
        </p:blipFill>
        <p:spPr>
          <a:xfrm>
            <a:off x="546862" y="1394836"/>
            <a:ext cx="8142533" cy="3116278"/>
          </a:xfrm>
          <a:prstGeom prst="rect">
            <a:avLst/>
          </a:prstGeom>
        </p:spPr>
      </p:pic>
    </p:spTree>
    <p:extLst>
      <p:ext uri="{BB962C8B-B14F-4D97-AF65-F5344CB8AC3E}">
        <p14:creationId xmlns:p14="http://schemas.microsoft.com/office/powerpoint/2010/main" val="146563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8574" y="-3932"/>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758212"/>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600" b="1" dirty="0">
                <a:latin typeface="Century Gothic"/>
                <a:ea typeface="Century Gothic"/>
                <a:cs typeface="Century Gothic"/>
                <a:sym typeface="Century Gothic"/>
              </a:rPr>
              <a:t>Local Tax &amp; Bond Measures November 2020</a:t>
            </a:r>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31</a:t>
            </a:fld>
            <a:endParaRPr sz="1800" b="1">
              <a:solidFill>
                <a:schemeClr val="dk1"/>
              </a:solidFill>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44E0EBB6-8C51-461D-8194-57C3564C03D6}"/>
              </a:ext>
            </a:extLst>
          </p:cNvPr>
          <p:cNvSpPr txBox="1"/>
          <p:nvPr/>
        </p:nvSpPr>
        <p:spPr>
          <a:xfrm>
            <a:off x="3402060" y="4770008"/>
            <a:ext cx="2282997" cy="261610"/>
          </a:xfrm>
          <a:prstGeom prst="rect">
            <a:avLst/>
          </a:prstGeom>
          <a:noFill/>
        </p:spPr>
        <p:txBody>
          <a:bodyPr wrap="none" rtlCol="0">
            <a:spAutoFit/>
          </a:bodyPr>
          <a:lstStyle/>
          <a:p>
            <a:r>
              <a:rPr lang="en-US" sz="1100" i="1" dirty="0">
                <a:solidFill>
                  <a:schemeClr val="tx1"/>
                </a:solidFill>
              </a:rPr>
              <a:t>Source: County Elections Offices.</a:t>
            </a:r>
          </a:p>
        </p:txBody>
      </p:sp>
      <p:pic>
        <p:nvPicPr>
          <p:cNvPr id="5" name="Picture 4">
            <a:extLst>
              <a:ext uri="{FF2B5EF4-FFF2-40B4-BE49-F238E27FC236}">
                <a16:creationId xmlns:a16="http://schemas.microsoft.com/office/drawing/2014/main" id="{44447165-1EC7-4627-B0A1-1AA57FC80767}"/>
              </a:ext>
            </a:extLst>
          </p:cNvPr>
          <p:cNvPicPr>
            <a:picLocks noChangeAspect="1"/>
          </p:cNvPicPr>
          <p:nvPr/>
        </p:nvPicPr>
        <p:blipFill rotWithShape="1">
          <a:blip r:embed="rId3"/>
          <a:srcRect t="12500"/>
          <a:stretch/>
        </p:blipFill>
        <p:spPr>
          <a:xfrm>
            <a:off x="1318600" y="1419154"/>
            <a:ext cx="6295296" cy="2532425"/>
          </a:xfrm>
          <a:prstGeom prst="rect">
            <a:avLst/>
          </a:prstGeom>
        </p:spPr>
      </p:pic>
      <p:pic>
        <p:nvPicPr>
          <p:cNvPr id="7" name="Picture 6">
            <a:extLst>
              <a:ext uri="{FF2B5EF4-FFF2-40B4-BE49-F238E27FC236}">
                <a16:creationId xmlns:a16="http://schemas.microsoft.com/office/drawing/2014/main" id="{E283D46A-624F-47B7-B389-A83037DBB635}"/>
              </a:ext>
            </a:extLst>
          </p:cNvPr>
          <p:cNvPicPr>
            <a:picLocks noChangeAspect="1"/>
          </p:cNvPicPr>
          <p:nvPr/>
        </p:nvPicPr>
        <p:blipFill>
          <a:blip r:embed="rId4"/>
          <a:stretch>
            <a:fillRect/>
          </a:stretch>
        </p:blipFill>
        <p:spPr>
          <a:xfrm>
            <a:off x="7812526" y="2323842"/>
            <a:ext cx="865723" cy="48795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909463B-EB11-45B2-A5DF-853510321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301" y="72474"/>
            <a:ext cx="1110818" cy="1336684"/>
          </a:xfrm>
          <a:prstGeom prst="rect">
            <a:avLst/>
          </a:prstGeom>
        </p:spPr>
      </p:pic>
      <p:pic>
        <p:nvPicPr>
          <p:cNvPr id="2" name="Google Shape;943;p50">
            <a:extLst>
              <a:ext uri="{FF2B5EF4-FFF2-40B4-BE49-F238E27FC236}">
                <a16:creationId xmlns:a16="http://schemas.microsoft.com/office/drawing/2014/main" id="{094ADABA-0C79-4F76-884B-5D0E89882D47}"/>
              </a:ext>
            </a:extLst>
          </p:cNvPr>
          <p:cNvPicPr preferRelativeResize="0"/>
          <p:nvPr/>
        </p:nvPicPr>
        <p:blipFill rotWithShape="1">
          <a:blip r:embed="rId6">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DF8B8B46-B5E9-4B63-8CED-355D304B30DF}"/>
              </a:ext>
            </a:extLst>
          </p:cNvPr>
          <p:cNvPicPr preferRelativeResize="0"/>
          <p:nvPr/>
        </p:nvPicPr>
        <p:blipFill rotWithShape="1">
          <a:blip r:embed="rId7">
            <a:alphaModFix/>
          </a:blip>
          <a:srcRect/>
          <a:stretch/>
        </p:blipFill>
        <p:spPr>
          <a:xfrm>
            <a:off x="8104355" y="4616301"/>
            <a:ext cx="881798" cy="294571"/>
          </a:xfrm>
          <a:prstGeom prst="rect">
            <a:avLst/>
          </a:prstGeom>
          <a:noFill/>
          <a:ln>
            <a:noFill/>
          </a:ln>
        </p:spPr>
      </p:pic>
      <p:pic>
        <p:nvPicPr>
          <p:cNvPr id="6" name="Google Shape;945;p50" descr="Logo&#10;&#10;Description automatically generated">
            <a:extLst>
              <a:ext uri="{FF2B5EF4-FFF2-40B4-BE49-F238E27FC236}">
                <a16:creationId xmlns:a16="http://schemas.microsoft.com/office/drawing/2014/main" id="{997871AA-2CE4-4602-AAE0-1084367BF82D}"/>
              </a:ext>
            </a:extLst>
          </p:cNvPr>
          <p:cNvPicPr preferRelativeResize="0"/>
          <p:nvPr/>
        </p:nvPicPr>
        <p:blipFill rotWithShape="1">
          <a:blip r:embed="rId8">
            <a:alphaModFix/>
          </a:blip>
          <a:srcRect/>
          <a:stretch/>
        </p:blipFill>
        <p:spPr>
          <a:xfrm>
            <a:off x="8387903" y="4173008"/>
            <a:ext cx="718688" cy="385034"/>
          </a:xfrm>
          <a:prstGeom prst="rect">
            <a:avLst/>
          </a:prstGeom>
          <a:noFill/>
          <a:ln>
            <a:noFill/>
          </a:ln>
        </p:spPr>
      </p:pic>
      <p:pic>
        <p:nvPicPr>
          <p:cNvPr id="9" name="Picture 8">
            <a:extLst>
              <a:ext uri="{FF2B5EF4-FFF2-40B4-BE49-F238E27FC236}">
                <a16:creationId xmlns:a16="http://schemas.microsoft.com/office/drawing/2014/main" id="{1F8835DE-1663-4916-B589-50B69D7BA3AF}"/>
              </a:ext>
            </a:extLst>
          </p:cNvPr>
          <p:cNvPicPr>
            <a:picLocks noChangeAspect="1"/>
          </p:cNvPicPr>
          <p:nvPr/>
        </p:nvPicPr>
        <p:blipFill>
          <a:blip r:embed="rId9"/>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17788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8574" y="-3932"/>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758212"/>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2600" b="1" dirty="0">
                <a:latin typeface="Century Gothic"/>
                <a:ea typeface="Century Gothic"/>
                <a:cs typeface="Century Gothic"/>
                <a:sym typeface="Century Gothic"/>
              </a:rPr>
              <a:t>Local Tax &amp; Bond Measures November 2020</a:t>
            </a:r>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7952"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7952"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32</a:t>
            </a:fld>
            <a:endParaRPr sz="1800" b="1" dirty="0">
              <a:solidFill>
                <a:schemeClr val="dk1"/>
              </a:solidFill>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44E0EBB6-8C51-461D-8194-57C3564C03D6}"/>
              </a:ext>
            </a:extLst>
          </p:cNvPr>
          <p:cNvSpPr txBox="1"/>
          <p:nvPr/>
        </p:nvSpPr>
        <p:spPr>
          <a:xfrm>
            <a:off x="3402060" y="4770008"/>
            <a:ext cx="2282997" cy="261610"/>
          </a:xfrm>
          <a:prstGeom prst="rect">
            <a:avLst/>
          </a:prstGeom>
          <a:noFill/>
        </p:spPr>
        <p:txBody>
          <a:bodyPr wrap="none" rtlCol="0">
            <a:spAutoFit/>
          </a:bodyPr>
          <a:lstStyle/>
          <a:p>
            <a:r>
              <a:rPr lang="en-US" sz="1100" i="1" dirty="0">
                <a:solidFill>
                  <a:schemeClr val="tx1"/>
                </a:solidFill>
              </a:rPr>
              <a:t>Source: County Elections Offices.</a:t>
            </a:r>
          </a:p>
        </p:txBody>
      </p:sp>
      <p:pic>
        <p:nvPicPr>
          <p:cNvPr id="6" name="Picture 5" descr="A picture containing logo&#10;&#10;Description automatically generated">
            <a:extLst>
              <a:ext uri="{FF2B5EF4-FFF2-40B4-BE49-F238E27FC236}">
                <a16:creationId xmlns:a16="http://schemas.microsoft.com/office/drawing/2014/main" id="{D7D78B6A-71D4-4102-85EB-C52FB7B34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301" y="72474"/>
            <a:ext cx="1110818" cy="1336684"/>
          </a:xfrm>
          <a:prstGeom prst="rect">
            <a:avLst/>
          </a:prstGeom>
        </p:spPr>
      </p:pic>
      <p:pic>
        <p:nvPicPr>
          <p:cNvPr id="3" name="Picture 2">
            <a:extLst>
              <a:ext uri="{FF2B5EF4-FFF2-40B4-BE49-F238E27FC236}">
                <a16:creationId xmlns:a16="http://schemas.microsoft.com/office/drawing/2014/main" id="{6628FBDB-FB26-4A62-86D0-04529154A0D5}"/>
              </a:ext>
            </a:extLst>
          </p:cNvPr>
          <p:cNvPicPr/>
          <p:nvPr/>
        </p:nvPicPr>
        <p:blipFill rotWithShape="1">
          <a:blip r:embed="rId4">
            <a:extLst>
              <a:ext uri="{28A0092B-C50C-407E-A947-70E740481C1C}">
                <a14:useLocalDpi xmlns:a14="http://schemas.microsoft.com/office/drawing/2010/main" val="0"/>
              </a:ext>
            </a:extLst>
          </a:blip>
          <a:srcRect l="1888" t="2669" r="5601" b="2718"/>
          <a:stretch/>
        </p:blipFill>
        <p:spPr bwMode="auto">
          <a:xfrm>
            <a:off x="1021407" y="1047388"/>
            <a:ext cx="6212553" cy="382722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283D46A-624F-47B7-B389-A83037DBB635}"/>
              </a:ext>
            </a:extLst>
          </p:cNvPr>
          <p:cNvPicPr>
            <a:picLocks noChangeAspect="1"/>
          </p:cNvPicPr>
          <p:nvPr/>
        </p:nvPicPr>
        <p:blipFill>
          <a:blip r:embed="rId5"/>
          <a:stretch>
            <a:fillRect/>
          </a:stretch>
        </p:blipFill>
        <p:spPr>
          <a:xfrm>
            <a:off x="7710508" y="2409145"/>
            <a:ext cx="865723" cy="487952"/>
          </a:xfrm>
          <a:prstGeom prst="rect">
            <a:avLst/>
          </a:prstGeom>
        </p:spPr>
      </p:pic>
      <p:pic>
        <p:nvPicPr>
          <p:cNvPr id="2" name="Google Shape;943;p50">
            <a:extLst>
              <a:ext uri="{FF2B5EF4-FFF2-40B4-BE49-F238E27FC236}">
                <a16:creationId xmlns:a16="http://schemas.microsoft.com/office/drawing/2014/main" id="{16C252E3-B8F6-4348-B813-35BB87DAD3D4}"/>
              </a:ext>
            </a:extLst>
          </p:cNvPr>
          <p:cNvPicPr preferRelativeResize="0"/>
          <p:nvPr/>
        </p:nvPicPr>
        <p:blipFill rotWithShape="1">
          <a:blip r:embed="rId6">
            <a:alphaModFix/>
          </a:blip>
          <a:srcRect/>
          <a:stretch/>
        </p:blipFill>
        <p:spPr>
          <a:xfrm>
            <a:off x="7279905" y="3806816"/>
            <a:ext cx="1861809" cy="1336684"/>
          </a:xfrm>
          <a:prstGeom prst="rect">
            <a:avLst/>
          </a:prstGeom>
          <a:noFill/>
          <a:ln>
            <a:noFill/>
          </a:ln>
        </p:spPr>
      </p:pic>
      <p:pic>
        <p:nvPicPr>
          <p:cNvPr id="5" name="Google Shape;944;p50">
            <a:extLst>
              <a:ext uri="{FF2B5EF4-FFF2-40B4-BE49-F238E27FC236}">
                <a16:creationId xmlns:a16="http://schemas.microsoft.com/office/drawing/2014/main" id="{EE4849E3-1BD5-4D1A-B66E-742D524F4837}"/>
              </a:ext>
            </a:extLst>
          </p:cNvPr>
          <p:cNvPicPr preferRelativeResize="0"/>
          <p:nvPr/>
        </p:nvPicPr>
        <p:blipFill rotWithShape="1">
          <a:blip r:embed="rId7">
            <a:alphaModFix/>
          </a:blip>
          <a:srcRect/>
          <a:stretch/>
        </p:blipFill>
        <p:spPr>
          <a:xfrm>
            <a:off x="8104355" y="4616301"/>
            <a:ext cx="881798" cy="294571"/>
          </a:xfrm>
          <a:prstGeom prst="rect">
            <a:avLst/>
          </a:prstGeom>
          <a:noFill/>
          <a:ln>
            <a:noFill/>
          </a:ln>
        </p:spPr>
      </p:pic>
      <p:pic>
        <p:nvPicPr>
          <p:cNvPr id="8" name="Google Shape;945;p50" descr="Logo&#10;&#10;Description automatically generated">
            <a:extLst>
              <a:ext uri="{FF2B5EF4-FFF2-40B4-BE49-F238E27FC236}">
                <a16:creationId xmlns:a16="http://schemas.microsoft.com/office/drawing/2014/main" id="{0E6DBCC1-ECF7-4565-B23E-E89DB3D1608E}"/>
              </a:ext>
            </a:extLst>
          </p:cNvPr>
          <p:cNvPicPr preferRelativeResize="0"/>
          <p:nvPr/>
        </p:nvPicPr>
        <p:blipFill rotWithShape="1">
          <a:blip r:embed="rId8">
            <a:alphaModFix/>
          </a:blip>
          <a:srcRect/>
          <a:stretch/>
        </p:blipFill>
        <p:spPr>
          <a:xfrm>
            <a:off x="8387903" y="4173008"/>
            <a:ext cx="718688" cy="385034"/>
          </a:xfrm>
          <a:prstGeom prst="rect">
            <a:avLst/>
          </a:prstGeom>
          <a:noFill/>
          <a:ln>
            <a:noFill/>
          </a:ln>
        </p:spPr>
      </p:pic>
      <p:pic>
        <p:nvPicPr>
          <p:cNvPr id="9" name="Picture 8">
            <a:extLst>
              <a:ext uri="{FF2B5EF4-FFF2-40B4-BE49-F238E27FC236}">
                <a16:creationId xmlns:a16="http://schemas.microsoft.com/office/drawing/2014/main" id="{B75EFECE-6BC8-4838-B5AA-8B4DFEF007A3}"/>
              </a:ext>
            </a:extLst>
          </p:cNvPr>
          <p:cNvPicPr>
            <a:picLocks noChangeAspect="1"/>
          </p:cNvPicPr>
          <p:nvPr/>
        </p:nvPicPr>
        <p:blipFill>
          <a:blip r:embed="rId9"/>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8498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5" name="Google Shape;225;p32"/>
          <p:cNvSpPr txBox="1">
            <a:spLocks noGrp="1"/>
          </p:cNvSpPr>
          <p:nvPr>
            <p:ph type="ctrTitle"/>
          </p:nvPr>
        </p:nvSpPr>
        <p:spPr>
          <a:xfrm>
            <a:off x="585316" y="2159839"/>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1F3864"/>
              </a:buClr>
              <a:buSzPts val="3600"/>
              <a:buFont typeface="Century Gothic"/>
              <a:buNone/>
            </a:pPr>
            <a:r>
              <a:rPr lang="en" sz="3600" b="1" dirty="0">
                <a:solidFill>
                  <a:srgbClr val="1F3864"/>
                </a:solidFill>
                <a:latin typeface="Century Gothic"/>
                <a:ea typeface="Century Gothic"/>
                <a:cs typeface="Century Gothic"/>
                <a:sym typeface="Century Gothic"/>
              </a:rPr>
              <a:t>Preparing for Labor Negotiations</a:t>
            </a:r>
            <a:endParaRPr sz="3600" b="1" dirty="0">
              <a:latin typeface="Century Gothic"/>
              <a:ea typeface="Century Gothic"/>
              <a:cs typeface="Century Gothic"/>
              <a:sym typeface="Century Gothic"/>
            </a:endParaRPr>
          </a:p>
        </p:txBody>
      </p:sp>
      <p:sp>
        <p:nvSpPr>
          <p:cNvPr id="226" name="Google Shape;226;p32"/>
          <p:cNvSpPr txBox="1">
            <a:spLocks noGrp="1"/>
          </p:cNvSpPr>
          <p:nvPr>
            <p:ph type="subTitle" idx="1"/>
          </p:nvPr>
        </p:nvSpPr>
        <p:spPr>
          <a:xfrm>
            <a:off x="499591" y="2848961"/>
            <a:ext cx="8142533" cy="393421"/>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2500"/>
              <a:buNone/>
            </a:pPr>
            <a:r>
              <a:rPr lang="en" sz="2500" dirty="0">
                <a:solidFill>
                  <a:schemeClr val="dk1"/>
                </a:solidFill>
                <a:latin typeface="Century Gothic"/>
                <a:ea typeface="Century Gothic"/>
                <a:cs typeface="Century Gothic"/>
                <a:sym typeface="Century Gothic"/>
              </a:rPr>
              <a:t>Key Points in Evaluating Financial Condition </a:t>
            </a:r>
            <a:endParaRPr sz="1100" dirty="0"/>
          </a:p>
        </p:txBody>
      </p:sp>
      <p:sp>
        <p:nvSpPr>
          <p:cNvPr id="227" name="Google Shape;227;p32"/>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8" name="Google Shape;228;p32"/>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9" name="Google Shape;229;p32"/>
          <p:cNvGrpSpPr/>
          <p:nvPr/>
        </p:nvGrpSpPr>
        <p:grpSpPr>
          <a:xfrm>
            <a:off x="5822442" y="54864"/>
            <a:ext cx="884224" cy="174722"/>
            <a:chOff x="7763256" y="73152"/>
            <a:chExt cx="1178966" cy="232963"/>
          </a:xfrm>
        </p:grpSpPr>
        <p:sp>
          <p:nvSpPr>
            <p:cNvPr id="230" name="Google Shape;230;p32"/>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1" name="Google Shape;231;p32"/>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2" name="Google Shape;232;p32"/>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3" name="Google Shape;233;p32"/>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4" name="Google Shape;234;p32"/>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5" name="Google Shape;235;p32"/>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6" name="Google Shape;236;p32"/>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7" name="Google Shape;237;p32"/>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8" name="Google Shape;238;p32"/>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9" name="Google Shape;239;p32"/>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0" name="Google Shape;240;p32"/>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1" name="Google Shape;241;p32"/>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2" name="Google Shape;242;p32"/>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3" name="Google Shape;243;p32"/>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32"/>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5" name="Google Shape;245;p32"/>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6" name="Google Shape;246;p32"/>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7" name="Google Shape;247;p32"/>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8" name="Google Shape;248;p32"/>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9" name="Google Shape;249;p32"/>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250" name="Google Shape;250;p32"/>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i="0" u="none" strike="noStrike" cap="none" dirty="0">
              <a:solidFill>
                <a:schemeClr val="dk1"/>
              </a:solidFill>
              <a:latin typeface="Century Gothic"/>
              <a:ea typeface="Century Gothic"/>
              <a:cs typeface="Century Gothic"/>
              <a:sym typeface="Century Gothic"/>
            </a:endParaRPr>
          </a:p>
        </p:txBody>
      </p:sp>
      <p:sp>
        <p:nvSpPr>
          <p:cNvPr id="2" name="Google Shape;946;p50">
            <a:extLst>
              <a:ext uri="{FF2B5EF4-FFF2-40B4-BE49-F238E27FC236}">
                <a16:creationId xmlns:a16="http://schemas.microsoft.com/office/drawing/2014/main" id="{23ECBBF9-F4FD-4384-AB6E-997D242BCEBD}"/>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33</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85353F04-35B8-4AD8-A8BA-E01627AEA483}"/>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D504FEDF-D3D0-44FB-AE07-33E61974A480}"/>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1C1A62BD-B241-4FE7-ABF7-0AC8D41F2BC5}"/>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16E17A92-62A4-413A-8639-12133B387ABD}"/>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60501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9" name="Google Shape;259;p33"/>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What We Are Facing….</a:t>
            </a:r>
            <a:endParaRPr sz="1100" dirty="0"/>
          </a:p>
        </p:txBody>
      </p:sp>
      <p:sp>
        <p:nvSpPr>
          <p:cNvPr id="260" name="Google Shape;260;p33"/>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1" name="Google Shape;261;p33"/>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62" name="Google Shape;262;p33"/>
          <p:cNvGrpSpPr/>
          <p:nvPr/>
        </p:nvGrpSpPr>
        <p:grpSpPr>
          <a:xfrm>
            <a:off x="5822442" y="54864"/>
            <a:ext cx="884224" cy="174722"/>
            <a:chOff x="7763256" y="73152"/>
            <a:chExt cx="1178966" cy="232963"/>
          </a:xfrm>
        </p:grpSpPr>
        <p:sp>
          <p:nvSpPr>
            <p:cNvPr id="263" name="Google Shape;263;p33"/>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4" name="Google Shape;264;p33"/>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5" name="Google Shape;265;p33"/>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6" name="Google Shape;266;p33"/>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7" name="Google Shape;267;p33"/>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8" name="Google Shape;268;p33"/>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69" name="Google Shape;269;p33"/>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0" name="Google Shape;270;p33"/>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1" name="Google Shape;271;p33"/>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2" name="Google Shape;272;p33"/>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3" name="Google Shape;273;p33"/>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4" name="Google Shape;274;p33"/>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5" name="Google Shape;275;p33"/>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6" name="Google Shape;276;p33"/>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7" name="Google Shape;277;p33"/>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8" name="Google Shape;278;p33"/>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79" name="Google Shape;279;p33"/>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80" name="Google Shape;280;p33"/>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81" name="Google Shape;281;p33"/>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82" name="Google Shape;282;p33"/>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283" name="Google Shape;283;p33"/>
          <p:cNvSpPr/>
          <p:nvPr/>
        </p:nvSpPr>
        <p:spPr>
          <a:xfrm>
            <a:off x="955184" y="1013789"/>
            <a:ext cx="1665553" cy="994172"/>
          </a:xfrm>
          <a:prstGeom prst="wedgeEllipseCallout">
            <a:avLst>
              <a:gd name="adj1" fmla="val -20833"/>
              <a:gd name="adj2" fmla="val 62500"/>
            </a:avLst>
          </a:prstGeom>
          <a:solidFill>
            <a:srgbClr val="558ED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en" sz="1400" b="0" i="0" u="none" strike="noStrike" cap="none">
                <a:solidFill>
                  <a:srgbClr val="FFFFFF"/>
                </a:solidFill>
                <a:latin typeface="Century Gothic"/>
                <a:ea typeface="Century Gothic"/>
                <a:cs typeface="Century Gothic"/>
                <a:sym typeface="Century Gothic"/>
              </a:rPr>
              <a:t>Running out of cash?</a:t>
            </a:r>
            <a:endParaRPr sz="1100"/>
          </a:p>
        </p:txBody>
      </p:sp>
      <p:sp>
        <p:nvSpPr>
          <p:cNvPr id="284" name="Google Shape;284;p33"/>
          <p:cNvSpPr/>
          <p:nvPr/>
        </p:nvSpPr>
        <p:spPr>
          <a:xfrm>
            <a:off x="2675530" y="2384335"/>
            <a:ext cx="1770057" cy="964781"/>
          </a:xfrm>
          <a:prstGeom prst="wedgeEllipseCallout">
            <a:avLst>
              <a:gd name="adj1" fmla="val -20833"/>
              <a:gd name="adj2" fmla="val 62500"/>
            </a:avLst>
          </a:prstGeom>
          <a:solidFill>
            <a:srgbClr val="31859C"/>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Georgia"/>
              <a:buNone/>
            </a:pPr>
            <a:r>
              <a:rPr lang="en" sz="1400" b="0" i="0" u="none" strike="noStrike" cap="none">
                <a:solidFill>
                  <a:srgbClr val="FFFFFF"/>
                </a:solidFill>
                <a:latin typeface="Georgia"/>
                <a:ea typeface="Georgia"/>
                <a:cs typeface="Georgia"/>
                <a:sym typeface="Georgia"/>
              </a:rPr>
              <a:t>Uncertainty!!!!!!!!!!!!!!!!!!!!!</a:t>
            </a:r>
            <a:endParaRPr sz="1100"/>
          </a:p>
        </p:txBody>
      </p:sp>
      <p:sp>
        <p:nvSpPr>
          <p:cNvPr id="285" name="Google Shape;285;p33"/>
          <p:cNvSpPr/>
          <p:nvPr/>
        </p:nvSpPr>
        <p:spPr>
          <a:xfrm>
            <a:off x="754123" y="3630588"/>
            <a:ext cx="2037334" cy="1042818"/>
          </a:xfrm>
          <a:prstGeom prst="cloudCallout">
            <a:avLst>
              <a:gd name="adj1" fmla="val -20833"/>
              <a:gd name="adj2" fmla="val 62500"/>
            </a:avLst>
          </a:prstGeom>
          <a:solidFill>
            <a:srgbClr val="E6B9B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139700" marR="0" lvl="0" indent="-146050" algn="ctr" rtl="0">
              <a:lnSpc>
                <a:spcPct val="95000"/>
              </a:lnSpc>
              <a:spcBef>
                <a:spcPts val="0"/>
              </a:spcBef>
              <a:spcAft>
                <a:spcPts val="0"/>
              </a:spcAft>
              <a:buClr>
                <a:schemeClr val="accent1"/>
              </a:buClr>
              <a:buSzPts val="1100"/>
              <a:buFont typeface="Arial"/>
              <a:buChar char="•"/>
            </a:pPr>
            <a:r>
              <a:rPr lang="en" sz="1400" b="0" i="0" u="none" strike="noStrike" cap="none">
                <a:solidFill>
                  <a:schemeClr val="lt1"/>
                </a:solidFill>
                <a:latin typeface="Century Gothic"/>
                <a:ea typeface="Century Gothic"/>
                <a:cs typeface="Century Gothic"/>
                <a:sym typeface="Century Gothic"/>
              </a:rPr>
              <a:t>Concession Bargaining?</a:t>
            </a:r>
            <a:endParaRPr sz="1100"/>
          </a:p>
        </p:txBody>
      </p:sp>
      <p:sp>
        <p:nvSpPr>
          <p:cNvPr id="286" name="Google Shape;286;p33"/>
          <p:cNvSpPr/>
          <p:nvPr/>
        </p:nvSpPr>
        <p:spPr>
          <a:xfrm>
            <a:off x="2950345" y="3665998"/>
            <a:ext cx="1856566" cy="1059725"/>
          </a:xfrm>
          <a:prstGeom prst="cloudCallout">
            <a:avLst>
              <a:gd name="adj1" fmla="val -20833"/>
              <a:gd name="adj2" fmla="val 62500"/>
            </a:avLst>
          </a:prstGeom>
          <a:solidFill>
            <a:srgbClr val="E6B9B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en" sz="1400" b="0" i="0" u="none" strike="noStrike" cap="none">
                <a:solidFill>
                  <a:srgbClr val="FFFFFF"/>
                </a:solidFill>
                <a:latin typeface="Century Gothic"/>
                <a:ea typeface="Century Gothic"/>
                <a:cs typeface="Century Gothic"/>
                <a:sym typeface="Century Gothic"/>
              </a:rPr>
              <a:t>Bankruptcy?</a:t>
            </a:r>
            <a:endParaRPr sz="1100"/>
          </a:p>
        </p:txBody>
      </p:sp>
      <p:pic>
        <p:nvPicPr>
          <p:cNvPr id="287" name="Google Shape;287;p33"/>
          <p:cNvPicPr preferRelativeResize="0"/>
          <p:nvPr/>
        </p:nvPicPr>
        <p:blipFill rotWithShape="1">
          <a:blip r:embed="rId3">
            <a:alphaModFix/>
          </a:blip>
          <a:srcRect/>
          <a:stretch/>
        </p:blipFill>
        <p:spPr>
          <a:xfrm>
            <a:off x="661731" y="2378711"/>
            <a:ext cx="1682641" cy="1133954"/>
          </a:xfrm>
          <a:prstGeom prst="rect">
            <a:avLst/>
          </a:prstGeom>
          <a:noFill/>
          <a:ln>
            <a:noFill/>
          </a:ln>
        </p:spPr>
      </p:pic>
      <p:sp>
        <p:nvSpPr>
          <p:cNvPr id="289" name="Google Shape;289;p33"/>
          <p:cNvSpPr/>
          <p:nvPr/>
        </p:nvSpPr>
        <p:spPr>
          <a:xfrm>
            <a:off x="3028414" y="1056928"/>
            <a:ext cx="1770057" cy="964781"/>
          </a:xfrm>
          <a:prstGeom prst="wedgeEllipseCallout">
            <a:avLst>
              <a:gd name="adj1" fmla="val -20833"/>
              <a:gd name="adj2" fmla="val 62500"/>
            </a:avLst>
          </a:prstGeom>
          <a:solidFill>
            <a:srgbClr val="B3A2C7"/>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en" sz="1400" b="0" i="0" u="none" strike="noStrike" cap="none">
                <a:solidFill>
                  <a:srgbClr val="FFFFFF"/>
                </a:solidFill>
                <a:latin typeface="Century Gothic"/>
                <a:ea typeface="Century Gothic"/>
                <a:cs typeface="Century Gothic"/>
                <a:sym typeface="Century Gothic"/>
              </a:rPr>
              <a:t>Unbalanced budgets?</a:t>
            </a:r>
            <a:endParaRPr sz="1100"/>
          </a:p>
        </p:txBody>
      </p:sp>
      <p:sp>
        <p:nvSpPr>
          <p:cNvPr id="290" name="Google Shape;290;p33"/>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i="0" u="none" strike="noStrike" cap="none" dirty="0">
              <a:solidFill>
                <a:schemeClr val="dk1"/>
              </a:solidFill>
              <a:latin typeface="Century Gothic"/>
              <a:ea typeface="Century Gothic"/>
              <a:cs typeface="Century Gothic"/>
              <a:sym typeface="Century Gothic"/>
            </a:endParaRPr>
          </a:p>
        </p:txBody>
      </p:sp>
      <p:sp>
        <p:nvSpPr>
          <p:cNvPr id="2" name="Google Shape;946;p50">
            <a:extLst>
              <a:ext uri="{FF2B5EF4-FFF2-40B4-BE49-F238E27FC236}">
                <a16:creationId xmlns:a16="http://schemas.microsoft.com/office/drawing/2014/main" id="{A5BE0DB7-AB84-4F58-A1B1-0F3215186756}"/>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6" name="Google Shape;946;p50">
            <a:extLst>
              <a:ext uri="{FF2B5EF4-FFF2-40B4-BE49-F238E27FC236}">
                <a16:creationId xmlns:a16="http://schemas.microsoft.com/office/drawing/2014/main" id="{D527FC71-1624-4927-962E-94ACAEB31D35}"/>
              </a:ext>
            </a:extLst>
          </p:cNvPr>
          <p:cNvSpPr txBox="1"/>
          <p:nvPr/>
        </p:nvSpPr>
        <p:spPr>
          <a:xfrm>
            <a:off x="32736" y="4740437"/>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pic>
        <p:nvPicPr>
          <p:cNvPr id="288" name="Google Shape;288;p33"/>
          <p:cNvPicPr preferRelativeResize="0"/>
          <p:nvPr/>
        </p:nvPicPr>
        <p:blipFill rotWithShape="1">
          <a:blip r:embed="rId4">
            <a:alphaModFix/>
          </a:blip>
          <a:srcRect b="7049"/>
          <a:stretch/>
        </p:blipFill>
        <p:spPr>
          <a:xfrm>
            <a:off x="5065521" y="967563"/>
            <a:ext cx="3261569" cy="3507595"/>
          </a:xfrm>
          <a:prstGeom prst="rect">
            <a:avLst/>
          </a:prstGeom>
          <a:noFill/>
          <a:ln>
            <a:noFill/>
          </a:ln>
        </p:spPr>
      </p:pic>
      <p:pic>
        <p:nvPicPr>
          <p:cNvPr id="3" name="Google Shape;943;p50">
            <a:extLst>
              <a:ext uri="{FF2B5EF4-FFF2-40B4-BE49-F238E27FC236}">
                <a16:creationId xmlns:a16="http://schemas.microsoft.com/office/drawing/2014/main" id="{14F9D93B-5B30-45BB-9B80-403D4796AB82}"/>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F078EFC2-C5AA-4447-B89E-BE5B4E5B74FC}"/>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06D025C5-B3B5-47D1-AA06-D4BD082D71B9}"/>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CC7F6A66-380C-4189-AF51-6BC441052F79}"/>
              </a:ext>
            </a:extLst>
          </p:cNvPr>
          <p:cNvPicPr>
            <a:picLocks noChangeAspect="1"/>
          </p:cNvPicPr>
          <p:nvPr/>
        </p:nvPicPr>
        <p:blipFill>
          <a:blip r:embed="rId8"/>
          <a:stretch>
            <a:fillRect/>
          </a:stretch>
        </p:blipFill>
        <p:spPr>
          <a:xfrm>
            <a:off x="7734300" y="4979266"/>
            <a:ext cx="1405323" cy="208445"/>
          </a:xfrm>
          <a:prstGeom prst="rect">
            <a:avLst/>
          </a:prstGeom>
        </p:spPr>
      </p:pic>
      <p:sp>
        <p:nvSpPr>
          <p:cNvPr id="9" name="Google Shape;946;p50">
            <a:extLst>
              <a:ext uri="{FF2B5EF4-FFF2-40B4-BE49-F238E27FC236}">
                <a16:creationId xmlns:a16="http://schemas.microsoft.com/office/drawing/2014/main" id="{FB383817-53CA-41FD-9FAC-A35502D589F6}"/>
              </a:ext>
            </a:extLst>
          </p:cNvPr>
          <p:cNvSpPr txBox="1"/>
          <p:nvPr/>
        </p:nvSpPr>
        <p:spPr>
          <a:xfrm>
            <a:off x="40531" y="4714941"/>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8" name="Google Shape;946;p50">
            <a:extLst>
              <a:ext uri="{FF2B5EF4-FFF2-40B4-BE49-F238E27FC236}">
                <a16:creationId xmlns:a16="http://schemas.microsoft.com/office/drawing/2014/main" id="{BE5F496F-2DED-4F7E-8119-41DA652CA064}"/>
              </a:ext>
            </a:extLst>
          </p:cNvPr>
          <p:cNvSpPr txBox="1"/>
          <p:nvPr/>
        </p:nvSpPr>
        <p:spPr>
          <a:xfrm>
            <a:off x="24758" y="4729596"/>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smtClean="0">
                <a:solidFill>
                  <a:schemeClr val="dk1"/>
                </a:solidFill>
                <a:latin typeface="Century Gothic"/>
                <a:ea typeface="Century Gothic"/>
                <a:cs typeface="Century Gothic"/>
                <a:sym typeface="Century Gothic"/>
              </a:rPr>
              <a:pPr marL="0" marR="0" lvl="0" indent="0" algn="l" rtl="0">
                <a:spcBef>
                  <a:spcPts val="0"/>
                </a:spcBef>
                <a:spcAft>
                  <a:spcPts val="0"/>
                </a:spcAft>
                <a:buNone/>
              </a:pPr>
              <a:t>34</a:t>
            </a:fld>
            <a:endParaRPr sz="1800" b="1" dirty="0">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4"/>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9" name="Google Shape;299;p34"/>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A Balanced Budget…Is Not</a:t>
            </a:r>
            <a:endParaRPr sz="1100" dirty="0"/>
          </a:p>
        </p:txBody>
      </p:sp>
      <p:sp>
        <p:nvSpPr>
          <p:cNvPr id="300" name="Google Shape;300;p34"/>
          <p:cNvSpPr txBox="1">
            <a:spLocks noGrp="1"/>
          </p:cNvSpPr>
          <p:nvPr>
            <p:ph type="subTitle" idx="1"/>
          </p:nvPr>
        </p:nvSpPr>
        <p:spPr>
          <a:xfrm>
            <a:off x="649424" y="1056928"/>
            <a:ext cx="4359304" cy="363035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ct val="100000"/>
              <a:buFont typeface="Arial"/>
              <a:buChar char="•"/>
            </a:pPr>
            <a:r>
              <a:rPr lang="en" dirty="0">
                <a:latin typeface="Century Gothic"/>
                <a:ea typeface="Century Gothic"/>
                <a:cs typeface="Century Gothic"/>
                <a:sym typeface="Century Gothic"/>
              </a:rPr>
              <a:t>Being able to pay your bills </a:t>
            </a:r>
            <a:r>
              <a:rPr lang="en" b="1" i="1" u="sng" dirty="0">
                <a:latin typeface="Century Gothic"/>
                <a:ea typeface="Century Gothic"/>
                <a:cs typeface="Century Gothic"/>
                <a:sym typeface="Century Gothic"/>
              </a:rPr>
              <a:t>this year</a:t>
            </a:r>
            <a:endParaRPr dirty="0"/>
          </a:p>
          <a:p>
            <a:pPr marL="139700" lvl="0" indent="-146304" algn="l" rtl="0">
              <a:lnSpc>
                <a:spcPct val="90000"/>
              </a:lnSpc>
              <a:spcBef>
                <a:spcPts val="800"/>
              </a:spcBef>
              <a:spcAft>
                <a:spcPts val="0"/>
              </a:spcAft>
              <a:buClr>
                <a:schemeClr val="dk1"/>
              </a:buClr>
              <a:buSzPct val="100000"/>
              <a:buFont typeface="Arial"/>
              <a:buChar char="•"/>
            </a:pPr>
            <a:r>
              <a:rPr lang="en" b="1" dirty="0">
                <a:latin typeface="Century Gothic"/>
                <a:ea typeface="Century Gothic"/>
                <a:cs typeface="Century Gothic"/>
                <a:sym typeface="Century Gothic"/>
              </a:rPr>
              <a:t>Borrowing </a:t>
            </a:r>
            <a:r>
              <a:rPr lang="en" dirty="0">
                <a:latin typeface="Century Gothic"/>
                <a:ea typeface="Century Gothic"/>
                <a:cs typeface="Century Gothic"/>
                <a:sym typeface="Century Gothic"/>
              </a:rPr>
              <a:t>to make ends meet</a:t>
            </a:r>
            <a:endParaRPr dirty="0"/>
          </a:p>
          <a:p>
            <a:pPr marL="139700" lvl="0" indent="-146304" algn="l" rtl="0">
              <a:lnSpc>
                <a:spcPct val="90000"/>
              </a:lnSpc>
              <a:spcBef>
                <a:spcPts val="800"/>
              </a:spcBef>
              <a:spcAft>
                <a:spcPts val="0"/>
              </a:spcAft>
              <a:buClr>
                <a:schemeClr val="dk1"/>
              </a:buClr>
              <a:buSzPct val="100000"/>
              <a:buFont typeface="Arial"/>
              <a:buChar char="•"/>
            </a:pPr>
            <a:r>
              <a:rPr lang="en" b="1" dirty="0">
                <a:latin typeface="Century Gothic"/>
                <a:ea typeface="Century Gothic"/>
                <a:cs typeface="Century Gothic"/>
                <a:sym typeface="Century Gothic"/>
              </a:rPr>
              <a:t>Ignoring pressing maintenance needs </a:t>
            </a:r>
            <a:r>
              <a:rPr lang="en" dirty="0">
                <a:latin typeface="Century Gothic"/>
                <a:ea typeface="Century Gothic"/>
                <a:cs typeface="Century Gothic"/>
                <a:sym typeface="Century Gothic"/>
              </a:rPr>
              <a:t>because you can’t afford to fix them</a:t>
            </a:r>
            <a:endParaRPr dirty="0"/>
          </a:p>
          <a:p>
            <a:pPr marL="139700" lvl="0" indent="-146304" algn="l" rtl="0">
              <a:lnSpc>
                <a:spcPct val="90000"/>
              </a:lnSpc>
              <a:spcBef>
                <a:spcPts val="800"/>
              </a:spcBef>
              <a:spcAft>
                <a:spcPts val="0"/>
              </a:spcAft>
              <a:buClr>
                <a:schemeClr val="dk1"/>
              </a:buClr>
              <a:buSzPct val="100000"/>
              <a:buFont typeface="Arial"/>
              <a:buChar char="•"/>
            </a:pPr>
            <a:r>
              <a:rPr lang="en" b="1" dirty="0">
                <a:latin typeface="Century Gothic"/>
                <a:ea typeface="Century Gothic"/>
                <a:cs typeface="Century Gothic"/>
                <a:sym typeface="Century Gothic"/>
              </a:rPr>
              <a:t>Drawing down reserves</a:t>
            </a:r>
            <a:r>
              <a:rPr lang="en" dirty="0">
                <a:latin typeface="Century Gothic"/>
                <a:ea typeface="Century Gothic"/>
                <a:cs typeface="Century Gothic"/>
                <a:sym typeface="Century Gothic"/>
              </a:rPr>
              <a:t>—using one- time money for ongoing expenses—with no plan to rebuild them to policy levels</a:t>
            </a:r>
            <a:endParaRPr dirty="0"/>
          </a:p>
          <a:p>
            <a:pPr marL="139700" lvl="0" indent="-146304" algn="l" rtl="0">
              <a:lnSpc>
                <a:spcPct val="90000"/>
              </a:lnSpc>
              <a:spcBef>
                <a:spcPts val="800"/>
              </a:spcBef>
              <a:spcAft>
                <a:spcPts val="0"/>
              </a:spcAft>
              <a:buClr>
                <a:schemeClr val="dk1"/>
              </a:buClr>
              <a:buSzPct val="100000"/>
              <a:buFont typeface="Arial"/>
              <a:buChar char="•"/>
            </a:pPr>
            <a:r>
              <a:rPr lang="en" b="1" dirty="0">
                <a:latin typeface="Century Gothic"/>
                <a:ea typeface="Century Gothic"/>
                <a:cs typeface="Century Gothic"/>
                <a:sym typeface="Century Gothic"/>
              </a:rPr>
              <a:t>Pushing off other current (or past) expenses to the future </a:t>
            </a:r>
            <a:r>
              <a:rPr lang="en" dirty="0">
                <a:latin typeface="Century Gothic"/>
                <a:ea typeface="Century Gothic"/>
                <a:cs typeface="Century Gothic"/>
                <a:sym typeface="Century Gothic"/>
              </a:rPr>
              <a:t>in order to increase compensation… leading to an inability to pay for current or past obligations</a:t>
            </a:r>
            <a:endParaRPr dirty="0"/>
          </a:p>
        </p:txBody>
      </p:sp>
      <p:sp>
        <p:nvSpPr>
          <p:cNvPr id="301" name="Google Shape;301;p34"/>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2" name="Google Shape;302;p34"/>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303" name="Google Shape;303;p34"/>
          <p:cNvGrpSpPr/>
          <p:nvPr/>
        </p:nvGrpSpPr>
        <p:grpSpPr>
          <a:xfrm>
            <a:off x="5822442" y="54864"/>
            <a:ext cx="884224" cy="174722"/>
            <a:chOff x="7763256" y="73152"/>
            <a:chExt cx="1178966" cy="232963"/>
          </a:xfrm>
        </p:grpSpPr>
        <p:sp>
          <p:nvSpPr>
            <p:cNvPr id="304" name="Google Shape;304;p34"/>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5" name="Google Shape;305;p34"/>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6" name="Google Shape;306;p34"/>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7" name="Google Shape;307;p34"/>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8" name="Google Shape;308;p34"/>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9" name="Google Shape;309;p34"/>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0" name="Google Shape;310;p34"/>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1" name="Google Shape;311;p34"/>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2" name="Google Shape;312;p34"/>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3" name="Google Shape;313;p34"/>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4" name="Google Shape;314;p34"/>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5" name="Google Shape;315;p34"/>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6" name="Google Shape;316;p34"/>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7" name="Google Shape;317;p34"/>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8" name="Google Shape;318;p34"/>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9" name="Google Shape;319;p34"/>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0" name="Google Shape;320;p34"/>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1" name="Google Shape;321;p34"/>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2" name="Google Shape;322;p34"/>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3" name="Google Shape;323;p34"/>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pic>
        <p:nvPicPr>
          <p:cNvPr id="324" name="Google Shape;324;p34" descr="A picture containing text, book&#10;&#10;Description automatically generated"/>
          <p:cNvPicPr preferRelativeResize="0"/>
          <p:nvPr/>
        </p:nvPicPr>
        <p:blipFill rotWithShape="1">
          <a:blip r:embed="rId3">
            <a:alphaModFix/>
          </a:blip>
          <a:srcRect/>
          <a:stretch/>
        </p:blipFill>
        <p:spPr>
          <a:xfrm>
            <a:off x="5046873" y="1459784"/>
            <a:ext cx="3745084" cy="2576618"/>
          </a:xfrm>
          <a:prstGeom prst="rect">
            <a:avLst/>
          </a:prstGeom>
          <a:noFill/>
          <a:ln>
            <a:noFill/>
          </a:ln>
        </p:spPr>
      </p:pic>
      <p:sp>
        <p:nvSpPr>
          <p:cNvPr id="325" name="Google Shape;325;p34"/>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i="0" u="none" strike="noStrike" cap="none" dirty="0">
              <a:solidFill>
                <a:schemeClr val="dk1"/>
              </a:solidFill>
              <a:latin typeface="Century Gothic"/>
              <a:ea typeface="Century Gothic"/>
              <a:cs typeface="Century Gothic"/>
              <a:sym typeface="Century Gothic"/>
            </a:endParaRPr>
          </a:p>
        </p:txBody>
      </p:sp>
      <p:sp>
        <p:nvSpPr>
          <p:cNvPr id="2" name="Google Shape;946;p50">
            <a:extLst>
              <a:ext uri="{FF2B5EF4-FFF2-40B4-BE49-F238E27FC236}">
                <a16:creationId xmlns:a16="http://schemas.microsoft.com/office/drawing/2014/main" id="{41A678FC-FC1C-46F7-9581-539226876007}"/>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35</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12BF45EB-BADB-462E-8536-2B85EF3E62B0}"/>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A8893EED-47A5-4391-AB5A-6AAF1DBD5CD1}"/>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CE1262D4-747E-479E-9702-8EC568A2B3BF}"/>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E1E2836D-3A2B-40A0-99C2-015FC4711EA5}"/>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5"/>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34" name="Google Shape;334;p35"/>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What a Balanced Budget Includes</a:t>
            </a:r>
            <a:endParaRPr sz="1100" dirty="0"/>
          </a:p>
        </p:txBody>
      </p:sp>
      <p:sp>
        <p:nvSpPr>
          <p:cNvPr id="335" name="Google Shape;335;p35"/>
          <p:cNvSpPr txBox="1">
            <a:spLocks noGrp="1"/>
          </p:cNvSpPr>
          <p:nvPr>
            <p:ph type="subTitle" idx="1"/>
          </p:nvPr>
        </p:nvSpPr>
        <p:spPr>
          <a:xfrm>
            <a:off x="649424" y="1056928"/>
            <a:ext cx="4076151" cy="363035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ts val="2000"/>
              <a:buFont typeface="Arial"/>
              <a:buChar char="•"/>
            </a:pPr>
            <a:r>
              <a:rPr lang="en" sz="2000" dirty="0">
                <a:latin typeface="Century Gothic"/>
                <a:ea typeface="Century Gothic"/>
                <a:cs typeface="Century Gothic"/>
                <a:sym typeface="Century Gothic"/>
              </a:rPr>
              <a:t>If you can’t afford what it takes to run your agency…you need to adjust </a:t>
            </a:r>
            <a:r>
              <a:rPr lang="en" sz="2000" b="1" u="sng" dirty="0">
                <a:latin typeface="Century Gothic"/>
                <a:ea typeface="Century Gothic"/>
                <a:cs typeface="Century Gothic"/>
                <a:sym typeface="Century Gothic"/>
              </a:rPr>
              <a:t>all</a:t>
            </a:r>
            <a:r>
              <a:rPr lang="en" sz="2000" dirty="0">
                <a:latin typeface="Century Gothic"/>
                <a:ea typeface="Century Gothic"/>
                <a:cs typeface="Century Gothic"/>
                <a:sym typeface="Century Gothic"/>
              </a:rPr>
              <a:t> expenses</a:t>
            </a:r>
            <a:endParaRPr sz="1100" dirty="0"/>
          </a:p>
          <a:p>
            <a:pPr marL="139700" lvl="0" indent="-146304" algn="l" rtl="0">
              <a:lnSpc>
                <a:spcPct val="90000"/>
              </a:lnSpc>
              <a:spcBef>
                <a:spcPts val="800"/>
              </a:spcBef>
              <a:spcAft>
                <a:spcPts val="0"/>
              </a:spcAft>
              <a:buClr>
                <a:schemeClr val="dk1"/>
              </a:buClr>
              <a:buSzPts val="2000"/>
              <a:buFont typeface="Arial"/>
              <a:buChar char="•"/>
            </a:pPr>
            <a:r>
              <a:rPr lang="en" sz="2000" dirty="0">
                <a:latin typeface="Century Gothic"/>
                <a:ea typeface="Century Gothic"/>
                <a:cs typeface="Century Gothic"/>
                <a:sym typeface="Century Gothic"/>
              </a:rPr>
              <a:t>Use of the </a:t>
            </a:r>
            <a:r>
              <a:rPr lang="en" sz="2000" b="1" u="sng" dirty="0">
                <a:latin typeface="Century Gothic"/>
                <a:ea typeface="Century Gothic"/>
                <a:cs typeface="Century Gothic"/>
                <a:sym typeface="Century Gothic"/>
              </a:rPr>
              <a:t>adopted budget alone </a:t>
            </a:r>
            <a:r>
              <a:rPr lang="en" sz="2000" dirty="0">
                <a:latin typeface="Century Gothic"/>
                <a:ea typeface="Century Gothic"/>
                <a:cs typeface="Century Gothic"/>
                <a:sym typeface="Century Gothic"/>
              </a:rPr>
              <a:t>can create downstream issues</a:t>
            </a:r>
            <a:endParaRPr sz="1100" dirty="0"/>
          </a:p>
        </p:txBody>
      </p:sp>
      <p:sp>
        <p:nvSpPr>
          <p:cNvPr id="336" name="Google Shape;336;p35"/>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37" name="Google Shape;337;p35"/>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338" name="Google Shape;338;p35"/>
          <p:cNvGrpSpPr/>
          <p:nvPr/>
        </p:nvGrpSpPr>
        <p:grpSpPr>
          <a:xfrm>
            <a:off x="5822442" y="54864"/>
            <a:ext cx="884224" cy="174722"/>
            <a:chOff x="7763256" y="73152"/>
            <a:chExt cx="1178966" cy="232963"/>
          </a:xfrm>
        </p:grpSpPr>
        <p:sp>
          <p:nvSpPr>
            <p:cNvPr id="339" name="Google Shape;339;p35"/>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0" name="Google Shape;340;p35"/>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1" name="Google Shape;341;p35"/>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2" name="Google Shape;342;p35"/>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3" name="Google Shape;343;p35"/>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4" name="Google Shape;344;p35"/>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5" name="Google Shape;345;p35"/>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6" name="Google Shape;346;p35"/>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7" name="Google Shape;347;p35"/>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8" name="Google Shape;348;p35"/>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49" name="Google Shape;349;p35"/>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0" name="Google Shape;350;p35"/>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1" name="Google Shape;351;p35"/>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2" name="Google Shape;352;p35"/>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3" name="Google Shape;353;p35"/>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4" name="Google Shape;354;p35"/>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5" name="Google Shape;355;p35"/>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6" name="Google Shape;356;p35"/>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7" name="Google Shape;357;p35"/>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58" name="Google Shape;358;p35"/>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359" name="Google Shape;359;p35"/>
          <p:cNvGrpSpPr/>
          <p:nvPr/>
        </p:nvGrpSpPr>
        <p:grpSpPr>
          <a:xfrm>
            <a:off x="5058860" y="943684"/>
            <a:ext cx="3819906" cy="3362092"/>
            <a:chOff x="0" y="0"/>
            <a:chExt cx="5093208" cy="4482789"/>
          </a:xfrm>
        </p:grpSpPr>
        <p:sp>
          <p:nvSpPr>
            <p:cNvPr id="360" name="Google Shape;360;p35"/>
            <p:cNvSpPr/>
            <p:nvPr/>
          </p:nvSpPr>
          <p:spPr>
            <a:xfrm>
              <a:off x="0" y="0"/>
              <a:ext cx="5093208" cy="140087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1" name="Google Shape;361;p35"/>
            <p:cNvSpPr txBox="1"/>
            <p:nvPr/>
          </p:nvSpPr>
          <p:spPr>
            <a:xfrm>
              <a:off x="1158728" y="0"/>
              <a:ext cx="3934479" cy="1400871"/>
            </a:xfrm>
            <a:prstGeom prst="rect">
              <a:avLst/>
            </a:prstGeom>
            <a:noFill/>
            <a:ln>
              <a:noFill/>
            </a:ln>
          </p:spPr>
          <p:txBody>
            <a:bodyPr spcFirstLastPara="1" wrap="square" lIns="62850" tIns="62850" rIns="62850" bIns="62850" anchor="t"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 sz="1700" b="0" i="0" u="none" strike="noStrike" cap="none">
                  <a:solidFill>
                    <a:schemeClr val="lt1"/>
                  </a:solidFill>
                  <a:latin typeface="Century Gothic"/>
                  <a:ea typeface="Century Gothic"/>
                  <a:cs typeface="Century Gothic"/>
                  <a:sym typeface="Century Gothic"/>
                </a:rPr>
                <a:t>Deferred Maintenance</a:t>
              </a:r>
              <a:endParaRPr sz="1100"/>
            </a:p>
            <a:p>
              <a:pPr marL="127000" marR="0" lvl="1" indent="-133350" algn="l" rtl="0">
                <a:lnSpc>
                  <a:spcPct val="90000"/>
                </a:lnSpc>
                <a:spcBef>
                  <a:spcPts val="6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Streets &amp; Buildings</a:t>
              </a:r>
              <a:endParaRPr sz="1100"/>
            </a:p>
            <a:p>
              <a:pPr marL="127000" marR="0" lvl="1" indent="-133350" algn="l" rtl="0">
                <a:lnSpc>
                  <a:spcPct val="90000"/>
                </a:lnSpc>
                <a:spcBef>
                  <a:spcPts val="2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Parks &amp; Playgrounds</a:t>
              </a:r>
              <a:endParaRPr sz="1100"/>
            </a:p>
            <a:p>
              <a:pPr marL="127000" marR="0" lvl="1" indent="-133350" algn="l" rtl="0">
                <a:lnSpc>
                  <a:spcPct val="90000"/>
                </a:lnSpc>
                <a:spcBef>
                  <a:spcPts val="2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Technology</a:t>
              </a:r>
              <a:endParaRPr sz="1100"/>
            </a:p>
          </p:txBody>
        </p:sp>
        <p:sp>
          <p:nvSpPr>
            <p:cNvPr id="362" name="Google Shape;362;p35"/>
            <p:cNvSpPr/>
            <p:nvPr/>
          </p:nvSpPr>
          <p:spPr>
            <a:xfrm>
              <a:off x="140087" y="140087"/>
              <a:ext cx="1018641" cy="1120697"/>
            </a:xfrm>
            <a:prstGeom prst="roundRect">
              <a:avLst>
                <a:gd name="adj" fmla="val 10000"/>
              </a:avLst>
            </a:prstGeom>
            <a:blipFill rotWithShape="1">
              <a:blip r:embed="rId3">
                <a:alphaModFix/>
              </a:blip>
              <a:stretch>
                <a:fillRect l="-44999" r="-44999"/>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3" name="Google Shape;363;p35"/>
            <p:cNvSpPr/>
            <p:nvPr/>
          </p:nvSpPr>
          <p:spPr>
            <a:xfrm>
              <a:off x="0" y="1540959"/>
              <a:ext cx="5093208" cy="140087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4" name="Google Shape;364;p35"/>
            <p:cNvSpPr txBox="1"/>
            <p:nvPr/>
          </p:nvSpPr>
          <p:spPr>
            <a:xfrm>
              <a:off x="1158728" y="1540959"/>
              <a:ext cx="3934479" cy="1400871"/>
            </a:xfrm>
            <a:prstGeom prst="rect">
              <a:avLst/>
            </a:prstGeom>
            <a:noFill/>
            <a:ln>
              <a:noFill/>
            </a:ln>
          </p:spPr>
          <p:txBody>
            <a:bodyPr spcFirstLastPara="1" wrap="square" lIns="62850" tIns="62850" rIns="62850" bIns="62850" anchor="t"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 sz="1700" b="0" i="0" u="none" strike="noStrike" cap="none">
                  <a:solidFill>
                    <a:schemeClr val="lt1"/>
                  </a:solidFill>
                  <a:latin typeface="Century Gothic"/>
                  <a:ea typeface="Century Gothic"/>
                  <a:cs typeface="Century Gothic"/>
                  <a:sym typeface="Century Gothic"/>
                </a:rPr>
                <a:t>Retiree Benefits</a:t>
              </a:r>
              <a:endParaRPr sz="1100"/>
            </a:p>
            <a:p>
              <a:pPr marL="127000" marR="0" lvl="1" indent="-133350" algn="l" rtl="0">
                <a:lnSpc>
                  <a:spcPct val="90000"/>
                </a:lnSpc>
                <a:spcBef>
                  <a:spcPts val="6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Buffer pension increases</a:t>
              </a:r>
              <a:endParaRPr sz="1100"/>
            </a:p>
            <a:p>
              <a:pPr marL="127000" marR="0" lvl="1" indent="-133350" algn="l" rtl="0">
                <a:lnSpc>
                  <a:spcPct val="90000"/>
                </a:lnSpc>
                <a:spcBef>
                  <a:spcPts val="2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OPEB &amp; Retiree Payoffs</a:t>
              </a:r>
              <a:endParaRPr sz="1100"/>
            </a:p>
          </p:txBody>
        </p:sp>
        <p:sp>
          <p:nvSpPr>
            <p:cNvPr id="365" name="Google Shape;365;p35"/>
            <p:cNvSpPr/>
            <p:nvPr/>
          </p:nvSpPr>
          <p:spPr>
            <a:xfrm>
              <a:off x="140087" y="1681046"/>
              <a:ext cx="1018641" cy="1120697"/>
            </a:xfrm>
            <a:prstGeom prst="roundRect">
              <a:avLst>
                <a:gd name="adj" fmla="val 10000"/>
              </a:avLst>
            </a:prstGeom>
            <a:blipFill rotWithShape="1">
              <a:blip r:embed="rId4">
                <a:alphaModFix/>
              </a:blip>
              <a:stretch>
                <a:fillRect l="-27998" r="-27998"/>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6" name="Google Shape;366;p35"/>
            <p:cNvSpPr/>
            <p:nvPr/>
          </p:nvSpPr>
          <p:spPr>
            <a:xfrm>
              <a:off x="0" y="3081918"/>
              <a:ext cx="5093208" cy="140087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7" name="Google Shape;367;p35"/>
            <p:cNvSpPr txBox="1"/>
            <p:nvPr/>
          </p:nvSpPr>
          <p:spPr>
            <a:xfrm>
              <a:off x="1158728" y="3081918"/>
              <a:ext cx="3934479" cy="1400871"/>
            </a:xfrm>
            <a:prstGeom prst="rect">
              <a:avLst/>
            </a:prstGeom>
            <a:noFill/>
            <a:ln>
              <a:noFill/>
            </a:ln>
          </p:spPr>
          <p:txBody>
            <a:bodyPr spcFirstLastPara="1" wrap="square" lIns="62850" tIns="62850" rIns="62850" bIns="62850" anchor="t"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 sz="1700" b="0" i="0" u="none" strike="noStrike" cap="none">
                  <a:solidFill>
                    <a:schemeClr val="lt1"/>
                  </a:solidFill>
                  <a:latin typeface="Century Gothic"/>
                  <a:ea typeface="Century Gothic"/>
                  <a:cs typeface="Century Gothic"/>
                  <a:sym typeface="Century Gothic"/>
                </a:rPr>
                <a:t>Community Investments</a:t>
              </a:r>
              <a:endParaRPr sz="1100"/>
            </a:p>
            <a:p>
              <a:pPr marL="127000" marR="0" lvl="1" indent="-133350" algn="l" rtl="0">
                <a:lnSpc>
                  <a:spcPct val="90000"/>
                </a:lnSpc>
                <a:spcBef>
                  <a:spcPts val="6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Pools/Recreation/Youth Programs</a:t>
              </a:r>
              <a:endParaRPr sz="1100"/>
            </a:p>
            <a:p>
              <a:pPr marL="127000" marR="0" lvl="1" indent="-133350" algn="l" rtl="0">
                <a:lnSpc>
                  <a:spcPct val="90000"/>
                </a:lnSpc>
                <a:spcBef>
                  <a:spcPts val="200"/>
                </a:spcBef>
                <a:spcAft>
                  <a:spcPts val="0"/>
                </a:spcAft>
                <a:buClr>
                  <a:schemeClr val="lt1"/>
                </a:buClr>
                <a:buSzPts val="1300"/>
                <a:buFont typeface="Century Gothic"/>
                <a:buChar char="•"/>
              </a:pPr>
              <a:r>
                <a:rPr lang="en" sz="1300" b="0" i="0" u="none" strike="noStrike" cap="none">
                  <a:solidFill>
                    <a:schemeClr val="lt1"/>
                  </a:solidFill>
                  <a:latin typeface="Century Gothic"/>
                  <a:ea typeface="Century Gothic"/>
                  <a:cs typeface="Century Gothic"/>
                  <a:sym typeface="Century Gothic"/>
                </a:rPr>
                <a:t>Community Centers/Libraries</a:t>
              </a:r>
              <a:endParaRPr sz="1100"/>
            </a:p>
          </p:txBody>
        </p:sp>
        <p:sp>
          <p:nvSpPr>
            <p:cNvPr id="368" name="Google Shape;368;p35"/>
            <p:cNvSpPr/>
            <p:nvPr/>
          </p:nvSpPr>
          <p:spPr>
            <a:xfrm>
              <a:off x="140087" y="3222005"/>
              <a:ext cx="1018641" cy="1120697"/>
            </a:xfrm>
            <a:prstGeom prst="roundRect">
              <a:avLst>
                <a:gd name="adj" fmla="val 10000"/>
              </a:avLst>
            </a:prstGeom>
            <a:blipFill rotWithShape="1">
              <a:blip r:embed="rId5">
                <a:alphaModFix/>
              </a:blip>
              <a:stretch>
                <a:fillRect l="-12999" r="-12999"/>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69" name="Google Shape;369;p35"/>
          <p:cNvSpPr/>
          <p:nvPr/>
        </p:nvSpPr>
        <p:spPr>
          <a:xfrm rot="10800000">
            <a:off x="4059791" y="2683476"/>
            <a:ext cx="125451" cy="844705"/>
          </a:xfrm>
          <a:prstGeom prst="leftBrace">
            <a:avLst>
              <a:gd name="adj1" fmla="val 8333"/>
              <a:gd name="adj2" fmla="val 50000"/>
            </a:avLst>
          </a:prstGeom>
          <a:noFill/>
          <a:ln w="254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370" name="Google Shape;370;p35"/>
          <p:cNvSpPr/>
          <p:nvPr/>
        </p:nvSpPr>
        <p:spPr>
          <a:xfrm rot="10800000">
            <a:off x="4835325" y="999302"/>
            <a:ext cx="193008" cy="3279590"/>
          </a:xfrm>
          <a:prstGeom prst="rightBrace">
            <a:avLst>
              <a:gd name="adj1" fmla="val 8333"/>
              <a:gd name="adj2" fmla="val 50000"/>
            </a:avLst>
          </a:prstGeom>
          <a:noFill/>
          <a:ln w="254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cxnSp>
        <p:nvCxnSpPr>
          <p:cNvPr id="371" name="Google Shape;371;p35"/>
          <p:cNvCxnSpPr>
            <a:cxnSpLocks/>
          </p:cNvCxnSpPr>
          <p:nvPr/>
        </p:nvCxnSpPr>
        <p:spPr>
          <a:xfrm flipH="1">
            <a:off x="4288109" y="2639404"/>
            <a:ext cx="440002" cy="460757"/>
          </a:xfrm>
          <a:prstGeom prst="straightConnector1">
            <a:avLst/>
          </a:prstGeom>
          <a:noFill/>
          <a:ln w="9525" cap="flat" cmpd="sng">
            <a:solidFill>
              <a:schemeClr val="accent1"/>
            </a:solidFill>
            <a:prstDash val="solid"/>
            <a:miter lim="800000"/>
            <a:headEnd type="none" w="sm" len="sm"/>
            <a:tailEnd type="none" w="sm" len="sm"/>
          </a:ln>
        </p:spPr>
      </p:cxnSp>
      <p:grpSp>
        <p:nvGrpSpPr>
          <p:cNvPr id="372" name="Google Shape;372;p35"/>
          <p:cNvGrpSpPr/>
          <p:nvPr/>
        </p:nvGrpSpPr>
        <p:grpSpPr>
          <a:xfrm>
            <a:off x="713337" y="2845930"/>
            <a:ext cx="4357733" cy="2000189"/>
            <a:chOff x="0" y="0"/>
            <a:chExt cx="5810311" cy="2666919"/>
          </a:xfrm>
        </p:grpSpPr>
        <p:sp>
          <p:nvSpPr>
            <p:cNvPr id="373" name="Google Shape;373;p35"/>
            <p:cNvSpPr/>
            <p:nvPr/>
          </p:nvSpPr>
          <p:spPr>
            <a:xfrm>
              <a:off x="2079518" y="0"/>
              <a:ext cx="1650775" cy="723382"/>
            </a:xfrm>
            <a:prstGeom prst="trapezoid">
              <a:avLst>
                <a:gd name="adj" fmla="val 107419"/>
              </a:avLst>
            </a:prstGeom>
            <a:solidFill>
              <a:srgbClr val="C0504D"/>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4" name="Google Shape;374;p35"/>
            <p:cNvSpPr txBox="1"/>
            <p:nvPr/>
          </p:nvSpPr>
          <p:spPr>
            <a:xfrm>
              <a:off x="2079518" y="0"/>
              <a:ext cx="1650775" cy="72338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i="0" u="none" strike="noStrike" cap="none">
                <a:latin typeface="Century Gothic"/>
                <a:ea typeface="Century Gothic"/>
                <a:cs typeface="Century Gothic"/>
                <a:sym typeface="Century Gothic"/>
              </a:endParaRPr>
            </a:p>
            <a:p>
              <a:pPr marL="0" marR="0" lvl="0" indent="0" algn="ctr" rtl="0">
                <a:lnSpc>
                  <a:spcPct val="90000"/>
                </a:lnSpc>
                <a:spcBef>
                  <a:spcPts val="400"/>
                </a:spcBef>
                <a:spcAft>
                  <a:spcPts val="0"/>
                </a:spcAft>
                <a:buClr>
                  <a:schemeClr val="lt1"/>
                </a:buClr>
                <a:buSzPts val="1200"/>
                <a:buFont typeface="Century Gothic"/>
                <a:buNone/>
              </a:pPr>
              <a:r>
                <a:rPr lang="en" sz="1200" i="0" u="none" strike="noStrike" cap="none">
                  <a:latin typeface="Century Gothic"/>
                  <a:ea typeface="Century Gothic"/>
                  <a:cs typeface="Century Gothic"/>
                  <a:sym typeface="Century Gothic"/>
                </a:rPr>
                <a:t>Investment</a:t>
              </a:r>
              <a:endParaRPr sz="1100"/>
            </a:p>
          </p:txBody>
        </p:sp>
        <p:sp>
          <p:nvSpPr>
            <p:cNvPr id="375" name="Google Shape;375;p35"/>
            <p:cNvSpPr/>
            <p:nvPr/>
          </p:nvSpPr>
          <p:spPr>
            <a:xfrm>
              <a:off x="1618824" y="723382"/>
              <a:ext cx="2572661" cy="438104"/>
            </a:xfrm>
            <a:prstGeom prst="trapezoid">
              <a:avLst>
                <a:gd name="adj" fmla="val 107419"/>
              </a:avLst>
            </a:prstGeom>
            <a:solidFill>
              <a:srgbClr val="9BBB59"/>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6" name="Google Shape;376;p35"/>
            <p:cNvSpPr txBox="1"/>
            <p:nvPr/>
          </p:nvSpPr>
          <p:spPr>
            <a:xfrm>
              <a:off x="2069040" y="723382"/>
              <a:ext cx="1672230" cy="4381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 sz="1200" i="0" u="none" strike="noStrike" cap="none">
                  <a:latin typeface="Century Gothic"/>
                  <a:ea typeface="Century Gothic"/>
                  <a:cs typeface="Century Gothic"/>
                  <a:sym typeface="Century Gothic"/>
                </a:rPr>
                <a:t>Liabilities</a:t>
              </a:r>
              <a:endParaRPr sz="1100"/>
            </a:p>
          </p:txBody>
        </p:sp>
        <p:sp>
          <p:nvSpPr>
            <p:cNvPr id="377" name="Google Shape;377;p35"/>
            <p:cNvSpPr/>
            <p:nvPr/>
          </p:nvSpPr>
          <p:spPr>
            <a:xfrm>
              <a:off x="879737" y="1130981"/>
              <a:ext cx="4069747" cy="719478"/>
            </a:xfrm>
            <a:prstGeom prst="trapezoid">
              <a:avLst>
                <a:gd name="adj" fmla="val 107419"/>
              </a:avLst>
            </a:prstGeom>
            <a:solidFill>
              <a:srgbClr val="8064A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8" name="Google Shape;378;p35"/>
            <p:cNvSpPr txBox="1"/>
            <p:nvPr/>
          </p:nvSpPr>
          <p:spPr>
            <a:xfrm>
              <a:off x="1591943" y="1130981"/>
              <a:ext cx="2645336" cy="719478"/>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 sz="1400" i="0" u="none" strike="noStrike" cap="none">
                  <a:latin typeface="Century Gothic"/>
                  <a:ea typeface="Century Gothic"/>
                  <a:cs typeface="Century Gothic"/>
                  <a:sym typeface="Century Gothic"/>
                </a:rPr>
                <a:t>Services &amp; Supplies</a:t>
              </a:r>
              <a:endParaRPr sz="1100"/>
            </a:p>
          </p:txBody>
        </p:sp>
        <p:sp>
          <p:nvSpPr>
            <p:cNvPr id="379" name="Google Shape;379;p35"/>
            <p:cNvSpPr/>
            <p:nvPr/>
          </p:nvSpPr>
          <p:spPr>
            <a:xfrm>
              <a:off x="0" y="1843369"/>
              <a:ext cx="5810311" cy="823550"/>
            </a:xfrm>
            <a:prstGeom prst="trapezoid">
              <a:avLst>
                <a:gd name="adj" fmla="val 107419"/>
              </a:avLst>
            </a:prstGeom>
            <a:solidFill>
              <a:srgbClr val="4BACC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0" name="Google Shape;380;p35"/>
            <p:cNvSpPr txBox="1"/>
            <p:nvPr/>
          </p:nvSpPr>
          <p:spPr>
            <a:xfrm>
              <a:off x="1016804" y="1843369"/>
              <a:ext cx="3776702" cy="823550"/>
            </a:xfrm>
            <a:prstGeom prst="rect">
              <a:avLst/>
            </a:prstGeom>
            <a:noFill/>
            <a:ln>
              <a:noFill/>
            </a:ln>
          </p:spPr>
          <p:txBody>
            <a:bodyPr spcFirstLastPara="1" wrap="square" lIns="17150" tIns="17150" rIns="17150" bIns="17150"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 sz="1400" i="0" u="none" strike="noStrike" cap="none">
                  <a:latin typeface="Century Gothic"/>
                  <a:ea typeface="Century Gothic"/>
                  <a:cs typeface="Century Gothic"/>
                  <a:sym typeface="Century Gothic"/>
                </a:rPr>
                <a:t>Personnel Expenses</a:t>
              </a:r>
              <a:endParaRPr sz="1100"/>
            </a:p>
          </p:txBody>
        </p:sp>
      </p:grpSp>
      <p:sp>
        <p:nvSpPr>
          <p:cNvPr id="381" name="Google Shape;381;p35"/>
          <p:cNvSpPr txBox="1"/>
          <p:nvPr/>
        </p:nvSpPr>
        <p:spPr>
          <a:xfrm rot="-2737206">
            <a:off x="919121" y="3398149"/>
            <a:ext cx="1710478" cy="276999"/>
          </a:xfrm>
          <a:prstGeom prst="rect">
            <a:avLst/>
          </a:pr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u="none" strike="noStrike" cap="none">
                <a:solidFill>
                  <a:schemeClr val="dk1"/>
                </a:solidFill>
                <a:latin typeface="Century Gothic"/>
                <a:ea typeface="Century Gothic"/>
                <a:cs typeface="Century Gothic"/>
                <a:sym typeface="Century Gothic"/>
              </a:rPr>
              <a:t>Balanced Budget</a:t>
            </a:r>
            <a:endParaRPr sz="1100"/>
          </a:p>
        </p:txBody>
      </p:sp>
      <p:sp>
        <p:nvSpPr>
          <p:cNvPr id="382" name="Google Shape;382;p35"/>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2" name="Google Shape;946;p50">
            <a:extLst>
              <a:ext uri="{FF2B5EF4-FFF2-40B4-BE49-F238E27FC236}">
                <a16:creationId xmlns:a16="http://schemas.microsoft.com/office/drawing/2014/main" id="{EFF63591-32F6-4540-A109-DE6EA1F712B1}"/>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36</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04BE9CDD-2431-4E02-91E5-708DB785539C}"/>
              </a:ext>
            </a:extLst>
          </p:cNvPr>
          <p:cNvPicPr preferRelativeResize="0"/>
          <p:nvPr/>
        </p:nvPicPr>
        <p:blipFill rotWithShape="1">
          <a:blip r:embed="rId6">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84B8EB1B-BBDB-4D9C-BC3C-E1DECD2A3508}"/>
              </a:ext>
            </a:extLst>
          </p:cNvPr>
          <p:cNvPicPr preferRelativeResize="0"/>
          <p:nvPr/>
        </p:nvPicPr>
        <p:blipFill rotWithShape="1">
          <a:blip r:embed="rId7">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67815C11-07C3-4352-9340-9245C84F82F4}"/>
              </a:ext>
            </a:extLst>
          </p:cNvPr>
          <p:cNvPicPr preferRelativeResize="0"/>
          <p:nvPr/>
        </p:nvPicPr>
        <p:blipFill rotWithShape="1">
          <a:blip r:embed="rId8">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FB7E33DB-6F74-4BDF-AD9D-4EC0985DF82D}"/>
              </a:ext>
            </a:extLst>
          </p:cNvPr>
          <p:cNvPicPr>
            <a:picLocks noChangeAspect="1"/>
          </p:cNvPicPr>
          <p:nvPr/>
        </p:nvPicPr>
        <p:blipFill>
          <a:blip r:embed="rId9"/>
          <a:stretch>
            <a:fillRect/>
          </a:stretch>
        </p:blipFill>
        <p:spPr>
          <a:xfrm>
            <a:off x="7734300" y="4979266"/>
            <a:ext cx="1405323" cy="20844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6"/>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1" name="Google Shape;391;p36"/>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Components for Budget Sustainability</a:t>
            </a:r>
            <a:endParaRPr sz="1100" dirty="0"/>
          </a:p>
        </p:txBody>
      </p:sp>
      <p:sp>
        <p:nvSpPr>
          <p:cNvPr id="392" name="Google Shape;392;p36"/>
          <p:cNvSpPr txBox="1">
            <a:spLocks noGrp="1"/>
          </p:cNvSpPr>
          <p:nvPr>
            <p:ph type="subTitle" idx="1"/>
          </p:nvPr>
        </p:nvSpPr>
        <p:spPr>
          <a:xfrm>
            <a:off x="649424" y="1056928"/>
            <a:ext cx="8142533" cy="363035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ct val="100000"/>
              <a:buFont typeface="Arial"/>
              <a:buChar char="•"/>
            </a:pPr>
            <a:r>
              <a:rPr lang="en" sz="1900" dirty="0">
                <a:latin typeface="Century Gothic"/>
                <a:ea typeface="Century Gothic"/>
                <a:cs typeface="Century Gothic"/>
                <a:sym typeface="Century Gothic"/>
              </a:rPr>
              <a:t>A sustainable budget identifies and addresses ongoing past issues, your present circumstances, and what you know is coming….</a:t>
            </a:r>
            <a:endParaRPr sz="1900" dirty="0"/>
          </a:p>
          <a:p>
            <a:pPr marL="139700" lvl="0" indent="-12700" algn="just" rtl="0">
              <a:lnSpc>
                <a:spcPct val="90000"/>
              </a:lnSpc>
              <a:spcBef>
                <a:spcPts val="800"/>
              </a:spcBef>
              <a:spcAft>
                <a:spcPts val="0"/>
              </a:spcAft>
              <a:buClr>
                <a:schemeClr val="dk1"/>
              </a:buClr>
              <a:buSzPts val="2000"/>
              <a:buFont typeface="Arial"/>
              <a:buNone/>
            </a:pPr>
            <a:endParaRPr sz="2000" dirty="0">
              <a:latin typeface="Century Gothic"/>
              <a:ea typeface="Century Gothic"/>
              <a:cs typeface="Century Gothic"/>
              <a:sym typeface="Century Gothic"/>
            </a:endParaRPr>
          </a:p>
          <a:p>
            <a:pPr marL="139700" lvl="0" indent="-12700" algn="just" rtl="0">
              <a:lnSpc>
                <a:spcPct val="90000"/>
              </a:lnSpc>
              <a:spcBef>
                <a:spcPts val="800"/>
              </a:spcBef>
              <a:spcAft>
                <a:spcPts val="0"/>
              </a:spcAft>
              <a:buClr>
                <a:schemeClr val="dk1"/>
              </a:buClr>
              <a:buSzPts val="2000"/>
              <a:buFont typeface="Arial"/>
              <a:buNone/>
            </a:pPr>
            <a:endParaRPr sz="2000" dirty="0">
              <a:latin typeface="Century Gothic"/>
              <a:ea typeface="Century Gothic"/>
              <a:cs typeface="Century Gothic"/>
              <a:sym typeface="Century Gothic"/>
            </a:endParaRPr>
          </a:p>
          <a:p>
            <a:pPr marL="139700" lvl="0" indent="-139700" algn="just" rtl="0">
              <a:lnSpc>
                <a:spcPct val="90000"/>
              </a:lnSpc>
              <a:spcBef>
                <a:spcPts val="800"/>
              </a:spcBef>
              <a:spcAft>
                <a:spcPts val="0"/>
              </a:spcAft>
              <a:buClr>
                <a:schemeClr val="dk1"/>
              </a:buClr>
              <a:buSzPts val="2000"/>
              <a:buNone/>
            </a:pPr>
            <a:endParaRPr sz="2000" b="1" dirty="0">
              <a:latin typeface="Century Gothic"/>
              <a:ea typeface="Century Gothic"/>
              <a:cs typeface="Century Gothic"/>
              <a:sym typeface="Century Gothic"/>
            </a:endParaRPr>
          </a:p>
        </p:txBody>
      </p:sp>
      <p:sp>
        <p:nvSpPr>
          <p:cNvPr id="393" name="Google Shape;393;p36"/>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4" name="Google Shape;394;p36"/>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95" name="Google Shape;395;p36"/>
          <p:cNvGrpSpPr/>
          <p:nvPr/>
        </p:nvGrpSpPr>
        <p:grpSpPr>
          <a:xfrm>
            <a:off x="5822442" y="54864"/>
            <a:ext cx="884224" cy="174722"/>
            <a:chOff x="7763256" y="73152"/>
            <a:chExt cx="1178966" cy="232963"/>
          </a:xfrm>
        </p:grpSpPr>
        <p:sp>
          <p:nvSpPr>
            <p:cNvPr id="396" name="Google Shape;396;p36"/>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36"/>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8" name="Google Shape;398;p36"/>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9" name="Google Shape;399;p36"/>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0" name="Google Shape;400;p36"/>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1" name="Google Shape;401;p36"/>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2" name="Google Shape;402;p36"/>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3" name="Google Shape;403;p36"/>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 name="Google Shape;404;p36"/>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5" name="Google Shape;405;p36"/>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6" name="Google Shape;406;p36"/>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7" name="Google Shape;407;p36"/>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8" name="Google Shape;408;p36"/>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9" name="Google Shape;409;p36"/>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0" name="Google Shape;410;p36"/>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 name="Google Shape;411;p36"/>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36"/>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3" name="Google Shape;413;p36"/>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36"/>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5" name="Google Shape;415;p36"/>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416" name="Google Shape;416;p36"/>
          <p:cNvGrpSpPr/>
          <p:nvPr/>
        </p:nvGrpSpPr>
        <p:grpSpPr>
          <a:xfrm>
            <a:off x="1215995" y="1836182"/>
            <a:ext cx="6624644" cy="2503806"/>
            <a:chOff x="0" y="0"/>
            <a:chExt cx="8557966" cy="3179044"/>
          </a:xfrm>
        </p:grpSpPr>
        <p:sp>
          <p:nvSpPr>
            <p:cNvPr id="417" name="Google Shape;417;p36"/>
            <p:cNvSpPr/>
            <p:nvPr/>
          </p:nvSpPr>
          <p:spPr>
            <a:xfrm>
              <a:off x="0" y="0"/>
              <a:ext cx="1966173" cy="1966173"/>
            </a:xfrm>
            <a:prstGeom prst="roundRect">
              <a:avLst>
                <a:gd name="adj" fmla="val 10000"/>
              </a:avLst>
            </a:prstGeom>
            <a:blipFill rotWithShape="1">
              <a:blip r:embed="rId3">
                <a:alphaModFix/>
              </a:blip>
              <a:stretch>
                <a:fillRect l="-97999" r="-97999"/>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8" name="Google Shape;418;p36"/>
            <p:cNvSpPr/>
            <p:nvPr/>
          </p:nvSpPr>
          <p:spPr>
            <a:xfrm>
              <a:off x="321955" y="1212871"/>
              <a:ext cx="1966173" cy="196617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9" name="Google Shape;419;p36"/>
            <p:cNvSpPr txBox="1"/>
            <p:nvPr/>
          </p:nvSpPr>
          <p:spPr>
            <a:xfrm>
              <a:off x="379542" y="1270458"/>
              <a:ext cx="1850999" cy="1850999"/>
            </a:xfrm>
            <a:prstGeom prst="rect">
              <a:avLst/>
            </a:prstGeom>
            <a:noFill/>
            <a:ln>
              <a:noFill/>
            </a:ln>
          </p:spPr>
          <p:txBody>
            <a:bodyPr spcFirstLastPara="1" wrap="square" lIns="60000" tIns="60000" rIns="60000" bIns="60000" anchor="t" anchorCtr="0">
              <a:noAutofit/>
            </a:bodyPr>
            <a:lstStyle/>
            <a:p>
              <a:pPr marL="0" marR="0" lvl="0" indent="0" algn="l" rtl="0">
                <a:lnSpc>
                  <a:spcPct val="90000"/>
                </a:lnSpc>
                <a:spcBef>
                  <a:spcPts val="0"/>
                </a:spcBef>
                <a:spcAft>
                  <a:spcPts val="0"/>
                </a:spcAft>
                <a:buClr>
                  <a:schemeClr val="lt1"/>
                </a:buClr>
                <a:buSzPts val="1600"/>
                <a:buFont typeface="Century Gothic"/>
                <a:buNone/>
              </a:pPr>
              <a:r>
                <a:rPr lang="en" sz="1600">
                  <a:solidFill>
                    <a:schemeClr val="lt1"/>
                  </a:solidFill>
                  <a:latin typeface="Century Gothic"/>
                  <a:ea typeface="Century Gothic"/>
                  <a:cs typeface="Century Gothic"/>
                  <a:sym typeface="Century Gothic"/>
                </a:rPr>
                <a:t>Ongoing Impacts</a:t>
              </a:r>
              <a:endParaRPr sz="1100"/>
            </a:p>
            <a:p>
              <a:pPr marL="127000" marR="0" lvl="1" indent="-127000" algn="l" rtl="0">
                <a:lnSpc>
                  <a:spcPct val="90000"/>
                </a:lnSpc>
                <a:spcBef>
                  <a:spcPts val="600"/>
                </a:spcBef>
                <a:spcAft>
                  <a:spcPts val="0"/>
                </a:spcAft>
                <a:buClr>
                  <a:schemeClr val="lt1"/>
                </a:buClr>
                <a:buSzPts val="1200"/>
                <a:buFont typeface="Century Gothic"/>
                <a:buChar char="•"/>
              </a:pPr>
              <a:r>
                <a:rPr lang="en" sz="1200" b="0" i="0" u="none" strike="noStrike" cap="none">
                  <a:solidFill>
                    <a:schemeClr val="lt1"/>
                  </a:solidFill>
                  <a:latin typeface="Century Gothic"/>
                  <a:ea typeface="Century Gothic"/>
                  <a:cs typeface="Century Gothic"/>
                  <a:sym typeface="Century Gothic"/>
                </a:rPr>
                <a:t>Recovery from last recession</a:t>
              </a:r>
              <a:endParaRPr sz="1100"/>
            </a:p>
            <a:p>
              <a:pPr marL="127000" marR="0" lvl="1" indent="-127000" algn="l" rtl="0">
                <a:lnSpc>
                  <a:spcPct val="90000"/>
                </a:lnSpc>
                <a:spcBef>
                  <a:spcPts val="200"/>
                </a:spcBef>
                <a:spcAft>
                  <a:spcPts val="0"/>
                </a:spcAft>
                <a:buClr>
                  <a:schemeClr val="lt1"/>
                </a:buClr>
                <a:buSzPts val="1200"/>
                <a:buFont typeface="Century Gothic"/>
                <a:buChar char="•"/>
              </a:pPr>
              <a:r>
                <a:rPr lang="en" sz="1200" b="0" i="0" u="none" strike="noStrike" cap="none">
                  <a:solidFill>
                    <a:schemeClr val="lt1"/>
                  </a:solidFill>
                  <a:latin typeface="Century Gothic"/>
                  <a:ea typeface="Century Gothic"/>
                  <a:cs typeface="Century Gothic"/>
                  <a:sym typeface="Century Gothic"/>
                </a:rPr>
                <a:t>Unfunded liabilities</a:t>
              </a:r>
              <a:endParaRPr sz="1100"/>
            </a:p>
          </p:txBody>
        </p:sp>
        <p:sp>
          <p:nvSpPr>
            <p:cNvPr id="420" name="Google Shape;420;p36"/>
            <p:cNvSpPr/>
            <p:nvPr/>
          </p:nvSpPr>
          <p:spPr>
            <a:xfrm>
              <a:off x="2328349" y="746864"/>
              <a:ext cx="362175" cy="472444"/>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1" name="Google Shape;421;p36"/>
            <p:cNvSpPr txBox="1"/>
            <p:nvPr/>
          </p:nvSpPr>
          <p:spPr>
            <a:xfrm>
              <a:off x="2328349" y="841353"/>
              <a:ext cx="253523" cy="2834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a:solidFill>
                  <a:schemeClr val="lt1"/>
                </a:solidFill>
                <a:latin typeface="Calibri"/>
                <a:ea typeface="Calibri"/>
                <a:cs typeface="Calibri"/>
                <a:sym typeface="Calibri"/>
              </a:endParaRPr>
            </a:p>
          </p:txBody>
        </p:sp>
        <p:sp>
          <p:nvSpPr>
            <p:cNvPr id="422" name="Google Shape;422;p36"/>
            <p:cNvSpPr/>
            <p:nvPr/>
          </p:nvSpPr>
          <p:spPr>
            <a:xfrm>
              <a:off x="3000961" y="0"/>
              <a:ext cx="1966173" cy="1966173"/>
            </a:xfrm>
            <a:prstGeom prst="roundRect">
              <a:avLst>
                <a:gd name="adj" fmla="val 10000"/>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p36"/>
            <p:cNvSpPr/>
            <p:nvPr/>
          </p:nvSpPr>
          <p:spPr>
            <a:xfrm>
              <a:off x="3370210" y="1201958"/>
              <a:ext cx="1966173" cy="196617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4" name="Google Shape;424;p36"/>
            <p:cNvSpPr txBox="1"/>
            <p:nvPr/>
          </p:nvSpPr>
          <p:spPr>
            <a:xfrm>
              <a:off x="3427797" y="1259545"/>
              <a:ext cx="1850999" cy="1850999"/>
            </a:xfrm>
            <a:prstGeom prst="rect">
              <a:avLst/>
            </a:prstGeom>
            <a:noFill/>
            <a:ln>
              <a:noFill/>
            </a:ln>
          </p:spPr>
          <p:txBody>
            <a:bodyPr spcFirstLastPara="1" wrap="square" lIns="60000" tIns="60000" rIns="60000" bIns="60000" anchor="t" anchorCtr="0">
              <a:noAutofit/>
            </a:bodyPr>
            <a:lstStyle/>
            <a:p>
              <a:pPr marL="0" marR="0" lvl="0" indent="0" algn="l" rtl="0">
                <a:lnSpc>
                  <a:spcPct val="90000"/>
                </a:lnSpc>
                <a:spcBef>
                  <a:spcPts val="0"/>
                </a:spcBef>
                <a:spcAft>
                  <a:spcPts val="0"/>
                </a:spcAft>
                <a:buClr>
                  <a:schemeClr val="lt1"/>
                </a:buClr>
                <a:buSzPts val="1600"/>
                <a:buFont typeface="Century Gothic"/>
                <a:buNone/>
              </a:pPr>
              <a:r>
                <a:rPr lang="en" sz="1600">
                  <a:solidFill>
                    <a:schemeClr val="lt1"/>
                  </a:solidFill>
                  <a:latin typeface="Century Gothic"/>
                  <a:ea typeface="Century Gothic"/>
                  <a:cs typeface="Century Gothic"/>
                  <a:sym typeface="Century Gothic"/>
                </a:rPr>
                <a:t>Current Position</a:t>
              </a:r>
              <a:endParaRPr sz="1100"/>
            </a:p>
            <a:p>
              <a:pPr marL="127000" marR="0" lvl="1" indent="-127000" algn="l" rtl="0">
                <a:lnSpc>
                  <a:spcPct val="90000"/>
                </a:lnSpc>
                <a:spcBef>
                  <a:spcPts val="600"/>
                </a:spcBef>
                <a:spcAft>
                  <a:spcPts val="0"/>
                </a:spcAft>
                <a:buClr>
                  <a:schemeClr val="lt1"/>
                </a:buClr>
                <a:buSzPts val="1200"/>
                <a:buFont typeface="Century Gothic"/>
                <a:buChar char="•"/>
              </a:pPr>
              <a:r>
                <a:rPr lang="en" sz="1200" b="0" i="0" u="none" strike="noStrike" cap="none">
                  <a:solidFill>
                    <a:schemeClr val="lt1"/>
                  </a:solidFill>
                  <a:latin typeface="Century Gothic"/>
                  <a:ea typeface="Century Gothic"/>
                  <a:cs typeface="Century Gothic"/>
                  <a:sym typeface="Century Gothic"/>
                </a:rPr>
                <a:t>Reserves</a:t>
              </a:r>
              <a:endParaRPr sz="1100"/>
            </a:p>
            <a:p>
              <a:pPr marL="127000" marR="0" lvl="1" indent="-127000" algn="l" rtl="0">
                <a:lnSpc>
                  <a:spcPct val="90000"/>
                </a:lnSpc>
                <a:spcBef>
                  <a:spcPts val="200"/>
                </a:spcBef>
                <a:spcAft>
                  <a:spcPts val="0"/>
                </a:spcAft>
                <a:buClr>
                  <a:schemeClr val="lt1"/>
                </a:buClr>
                <a:buSzPts val="1200"/>
                <a:buFont typeface="Century Gothic"/>
                <a:buChar char="•"/>
              </a:pPr>
              <a:r>
                <a:rPr lang="en" sz="1200" b="0" i="0" u="none" strike="noStrike" cap="none">
                  <a:solidFill>
                    <a:schemeClr val="lt1"/>
                  </a:solidFill>
                  <a:latin typeface="Century Gothic"/>
                  <a:ea typeface="Century Gothic"/>
                  <a:cs typeface="Century Gothic"/>
                  <a:sym typeface="Century Gothic"/>
                </a:rPr>
                <a:t>What is </a:t>
              </a:r>
              <a:r>
                <a:rPr lang="en" sz="1200" b="1" i="0" u="sng" strike="noStrike" cap="none">
                  <a:solidFill>
                    <a:schemeClr val="lt1"/>
                  </a:solidFill>
                  <a:latin typeface="Century Gothic"/>
                  <a:ea typeface="Century Gothic"/>
                  <a:cs typeface="Century Gothic"/>
                  <a:sym typeface="Century Gothic"/>
                </a:rPr>
                <a:t>not</a:t>
              </a:r>
              <a:r>
                <a:rPr lang="en" sz="1200" b="0" i="0" u="none" strike="noStrike" cap="none">
                  <a:solidFill>
                    <a:schemeClr val="lt1"/>
                  </a:solidFill>
                  <a:latin typeface="Century Gothic"/>
                  <a:ea typeface="Century Gothic"/>
                  <a:cs typeface="Century Gothic"/>
                  <a:sym typeface="Century Gothic"/>
                </a:rPr>
                <a:t> in your budget</a:t>
              </a:r>
              <a:endParaRPr sz="1100"/>
            </a:p>
          </p:txBody>
        </p:sp>
        <p:sp>
          <p:nvSpPr>
            <p:cNvPr id="425" name="Google Shape;425;p36"/>
            <p:cNvSpPr/>
            <p:nvPr/>
          </p:nvSpPr>
          <p:spPr>
            <a:xfrm>
              <a:off x="5342423" y="746864"/>
              <a:ext cx="375287" cy="472444"/>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6" name="Google Shape;426;p36"/>
            <p:cNvSpPr txBox="1"/>
            <p:nvPr/>
          </p:nvSpPr>
          <p:spPr>
            <a:xfrm>
              <a:off x="5342423" y="841353"/>
              <a:ext cx="262701" cy="28346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a:solidFill>
                  <a:schemeClr val="lt1"/>
                </a:solidFill>
                <a:latin typeface="Calibri"/>
                <a:ea typeface="Calibri"/>
                <a:cs typeface="Calibri"/>
                <a:sym typeface="Calibri"/>
              </a:endParaRPr>
            </a:p>
          </p:txBody>
        </p:sp>
        <p:sp>
          <p:nvSpPr>
            <p:cNvPr id="427" name="Google Shape;427;p36"/>
            <p:cNvSpPr/>
            <p:nvPr/>
          </p:nvSpPr>
          <p:spPr>
            <a:xfrm>
              <a:off x="6039385" y="0"/>
              <a:ext cx="2312829" cy="1966173"/>
            </a:xfrm>
            <a:prstGeom prst="rect">
              <a:avLst/>
            </a:prstGeom>
            <a:blipFill rotWithShape="1">
              <a:blip r:embed="rId5">
                <a:alphaModFix/>
              </a:blip>
              <a:stretch>
                <a:fillRect t="-8999" b="-8998"/>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8" name="Google Shape;428;p36"/>
            <p:cNvSpPr/>
            <p:nvPr/>
          </p:nvSpPr>
          <p:spPr>
            <a:xfrm>
              <a:off x="6591793" y="1201958"/>
              <a:ext cx="1966173" cy="196617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9" name="Google Shape;429;p36"/>
            <p:cNvSpPr txBox="1"/>
            <p:nvPr/>
          </p:nvSpPr>
          <p:spPr>
            <a:xfrm>
              <a:off x="6649380" y="1259545"/>
              <a:ext cx="1850999" cy="1850999"/>
            </a:xfrm>
            <a:prstGeom prst="rect">
              <a:avLst/>
            </a:prstGeom>
            <a:noFill/>
            <a:ln>
              <a:noFill/>
            </a:ln>
          </p:spPr>
          <p:txBody>
            <a:bodyPr spcFirstLastPara="1" wrap="square" lIns="60000" tIns="60000" rIns="60000" bIns="60000" anchor="t" anchorCtr="0">
              <a:noAutofit/>
            </a:bodyPr>
            <a:lstStyle/>
            <a:p>
              <a:pPr marL="0" marR="0" lvl="0" indent="0" algn="l" rtl="0">
                <a:lnSpc>
                  <a:spcPct val="90000"/>
                </a:lnSpc>
                <a:spcBef>
                  <a:spcPts val="0"/>
                </a:spcBef>
                <a:spcAft>
                  <a:spcPts val="0"/>
                </a:spcAft>
                <a:buClr>
                  <a:schemeClr val="lt1"/>
                </a:buClr>
                <a:buSzPts val="1600"/>
                <a:buFont typeface="Century Gothic"/>
                <a:buNone/>
              </a:pPr>
              <a:r>
                <a:rPr lang="en" sz="1600">
                  <a:solidFill>
                    <a:schemeClr val="lt1"/>
                  </a:solidFill>
                  <a:latin typeface="Century Gothic"/>
                  <a:ea typeface="Century Gothic"/>
                  <a:cs typeface="Century Gothic"/>
                  <a:sym typeface="Century Gothic"/>
                </a:rPr>
                <a:t>Coming Impacts</a:t>
              </a:r>
              <a:endParaRPr sz="1100"/>
            </a:p>
            <a:p>
              <a:pPr marL="127000" marR="0" lvl="1" indent="-127000" algn="l" rtl="0">
                <a:lnSpc>
                  <a:spcPct val="90000"/>
                </a:lnSpc>
                <a:spcBef>
                  <a:spcPts val="600"/>
                </a:spcBef>
                <a:spcAft>
                  <a:spcPts val="0"/>
                </a:spcAft>
                <a:buClr>
                  <a:schemeClr val="lt1"/>
                </a:buClr>
                <a:buSzPts val="1200"/>
                <a:buFont typeface="Century Gothic"/>
                <a:buChar char="•"/>
              </a:pPr>
              <a:r>
                <a:rPr lang="en" sz="1200" b="0" i="0" u="none" strike="noStrike" cap="none">
                  <a:solidFill>
                    <a:schemeClr val="lt1"/>
                  </a:solidFill>
                  <a:latin typeface="Century Gothic"/>
                  <a:ea typeface="Century Gothic"/>
                  <a:cs typeface="Century Gothic"/>
                  <a:sym typeface="Century Gothic"/>
                </a:rPr>
                <a:t>Pension costs</a:t>
              </a:r>
              <a:endParaRPr sz="1100"/>
            </a:p>
            <a:p>
              <a:pPr marL="127000" marR="0" lvl="1" indent="-127000" algn="l" rtl="0">
                <a:lnSpc>
                  <a:spcPct val="90000"/>
                </a:lnSpc>
                <a:spcBef>
                  <a:spcPts val="200"/>
                </a:spcBef>
                <a:spcAft>
                  <a:spcPts val="0"/>
                </a:spcAft>
                <a:buClr>
                  <a:schemeClr val="lt1"/>
                </a:buClr>
                <a:buSzPts val="1200"/>
                <a:buFont typeface="Century Gothic"/>
                <a:buChar char="•"/>
              </a:pPr>
              <a:r>
                <a:rPr lang="en" sz="1200" b="0" i="0" u="none" strike="noStrike" cap="none">
                  <a:solidFill>
                    <a:schemeClr val="lt1"/>
                  </a:solidFill>
                  <a:latin typeface="Century Gothic"/>
                  <a:ea typeface="Century Gothic"/>
                  <a:cs typeface="Century Gothic"/>
                  <a:sym typeface="Century Gothic"/>
                </a:rPr>
                <a:t>Reserve replenishment</a:t>
              </a:r>
              <a:endParaRPr sz="1100"/>
            </a:p>
            <a:p>
              <a:pPr marL="127000" marR="0" lvl="1" indent="-50800" algn="l" rtl="0">
                <a:lnSpc>
                  <a:spcPct val="90000"/>
                </a:lnSpc>
                <a:spcBef>
                  <a:spcPts val="200"/>
                </a:spcBef>
                <a:spcAft>
                  <a:spcPts val="0"/>
                </a:spcAft>
                <a:buClr>
                  <a:schemeClr val="dk1"/>
                </a:buClr>
                <a:buSzPts val="1200"/>
                <a:buFont typeface="Calibri"/>
                <a:buNone/>
              </a:pPr>
              <a:endParaRPr sz="1200" b="0" i="0" u="none" strike="noStrike" cap="none">
                <a:solidFill>
                  <a:schemeClr val="lt1"/>
                </a:solidFill>
                <a:latin typeface="Century Gothic"/>
                <a:ea typeface="Century Gothic"/>
                <a:cs typeface="Century Gothic"/>
                <a:sym typeface="Century Gothic"/>
              </a:endParaRPr>
            </a:p>
          </p:txBody>
        </p:sp>
      </p:grpSp>
      <p:sp>
        <p:nvSpPr>
          <p:cNvPr id="430" name="Google Shape;430;p36"/>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2" name="Google Shape;946;p50">
            <a:extLst>
              <a:ext uri="{FF2B5EF4-FFF2-40B4-BE49-F238E27FC236}">
                <a16:creationId xmlns:a16="http://schemas.microsoft.com/office/drawing/2014/main" id="{A9EDCDE5-6BC5-4DFA-B1E2-26FE31312ADA}"/>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37</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C5BA3719-6592-405E-8EDB-4CFE99283FD5}"/>
              </a:ext>
            </a:extLst>
          </p:cNvPr>
          <p:cNvPicPr preferRelativeResize="0"/>
          <p:nvPr/>
        </p:nvPicPr>
        <p:blipFill rotWithShape="1">
          <a:blip r:embed="rId6">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D94CFE38-F78D-4B2C-8A89-7E5FD11468C7}"/>
              </a:ext>
            </a:extLst>
          </p:cNvPr>
          <p:cNvPicPr preferRelativeResize="0"/>
          <p:nvPr/>
        </p:nvPicPr>
        <p:blipFill rotWithShape="1">
          <a:blip r:embed="rId7">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1B9FEB8D-5E76-4727-8918-1ABB22EB06E9}"/>
              </a:ext>
            </a:extLst>
          </p:cNvPr>
          <p:cNvPicPr preferRelativeResize="0"/>
          <p:nvPr/>
        </p:nvPicPr>
        <p:blipFill rotWithShape="1">
          <a:blip r:embed="rId8">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220605AE-647A-4650-9D3E-A099B008255C}"/>
              </a:ext>
            </a:extLst>
          </p:cNvPr>
          <p:cNvPicPr>
            <a:picLocks noChangeAspect="1"/>
          </p:cNvPicPr>
          <p:nvPr/>
        </p:nvPicPr>
        <p:blipFill>
          <a:blip r:embed="rId9"/>
          <a:stretch>
            <a:fillRect/>
          </a:stretch>
        </p:blipFill>
        <p:spPr>
          <a:xfrm>
            <a:off x="7734300" y="4979266"/>
            <a:ext cx="1405323" cy="2084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7"/>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9" name="Google Shape;439;p37"/>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PAST: Recovery Was Slow</a:t>
            </a:r>
            <a:endParaRPr sz="1100" dirty="0"/>
          </a:p>
        </p:txBody>
      </p:sp>
      <p:sp>
        <p:nvSpPr>
          <p:cNvPr id="440" name="Google Shape;440;p37"/>
          <p:cNvSpPr txBox="1">
            <a:spLocks noGrp="1"/>
          </p:cNvSpPr>
          <p:nvPr>
            <p:ph type="subTitle" idx="1"/>
          </p:nvPr>
        </p:nvSpPr>
        <p:spPr>
          <a:xfrm>
            <a:off x="649424" y="1056928"/>
            <a:ext cx="5682377" cy="363035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ts val="2000"/>
              <a:buFont typeface="Arial"/>
              <a:buChar char="•"/>
            </a:pPr>
            <a:r>
              <a:rPr lang="en" sz="2000" dirty="0">
                <a:latin typeface="Century Gothic"/>
                <a:ea typeface="Century Gothic"/>
                <a:cs typeface="Century Gothic"/>
                <a:sym typeface="Century Gothic"/>
              </a:rPr>
              <a:t>Many agencies took more than a decade to recover key revenue sources</a:t>
            </a:r>
            <a:endParaRPr sz="1100" dirty="0"/>
          </a:p>
          <a:p>
            <a:pPr marL="139700" lvl="0" indent="-146304" algn="l" rtl="0">
              <a:lnSpc>
                <a:spcPct val="90000"/>
              </a:lnSpc>
              <a:spcBef>
                <a:spcPts val="800"/>
              </a:spcBef>
              <a:spcAft>
                <a:spcPts val="0"/>
              </a:spcAft>
              <a:buClr>
                <a:schemeClr val="dk1"/>
              </a:buClr>
              <a:buSzPts val="2000"/>
              <a:buFont typeface="Arial"/>
              <a:buChar char="•"/>
            </a:pPr>
            <a:r>
              <a:rPr lang="en" sz="2000" dirty="0">
                <a:latin typeface="Century Gothic"/>
                <a:ea typeface="Century Gothic"/>
                <a:cs typeface="Century Gothic"/>
                <a:sym typeface="Century Gothic"/>
              </a:rPr>
              <a:t>In showing these impacts, a recent-term view can tell a misleading story</a:t>
            </a:r>
            <a:endParaRPr sz="1100" dirty="0"/>
          </a:p>
        </p:txBody>
      </p:sp>
      <p:sp>
        <p:nvSpPr>
          <p:cNvPr id="441" name="Google Shape;441;p37"/>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2" name="Google Shape;442;p37"/>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43" name="Google Shape;443;p37"/>
          <p:cNvGrpSpPr/>
          <p:nvPr/>
        </p:nvGrpSpPr>
        <p:grpSpPr>
          <a:xfrm>
            <a:off x="5822442" y="54864"/>
            <a:ext cx="884224" cy="174722"/>
            <a:chOff x="7763256" y="73152"/>
            <a:chExt cx="1178966" cy="232963"/>
          </a:xfrm>
        </p:grpSpPr>
        <p:sp>
          <p:nvSpPr>
            <p:cNvPr id="444" name="Google Shape;444;p37"/>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37"/>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6" name="Google Shape;446;p37"/>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7" name="Google Shape;447;p37"/>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8" name="Google Shape;448;p37"/>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37"/>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0" name="Google Shape;450;p37"/>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1" name="Google Shape;451;p37"/>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 name="Google Shape;452;p37"/>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3" name="Google Shape;453;p37"/>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4" name="Google Shape;454;p37"/>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5" name="Google Shape;455;p37"/>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37"/>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37"/>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8" name="Google Shape;458;p37"/>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9" name="Google Shape;459;p37"/>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0" name="Google Shape;460;p37"/>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1" name="Google Shape;461;p37"/>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2" name="Google Shape;462;p37"/>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37"/>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pic>
        <p:nvPicPr>
          <p:cNvPr id="464" name="Google Shape;464;p37"/>
          <p:cNvPicPr preferRelativeResize="0"/>
          <p:nvPr/>
        </p:nvPicPr>
        <p:blipFill rotWithShape="1">
          <a:blip r:embed="rId3">
            <a:alphaModFix/>
          </a:blip>
          <a:srcRect/>
          <a:stretch/>
        </p:blipFill>
        <p:spPr>
          <a:xfrm>
            <a:off x="758680" y="2554831"/>
            <a:ext cx="5459016" cy="2234999"/>
          </a:xfrm>
          <a:prstGeom prst="rect">
            <a:avLst/>
          </a:prstGeom>
          <a:noFill/>
          <a:ln>
            <a:noFill/>
          </a:ln>
        </p:spPr>
      </p:pic>
      <p:pic>
        <p:nvPicPr>
          <p:cNvPr id="465" name="Google Shape;465;p37"/>
          <p:cNvPicPr preferRelativeResize="0"/>
          <p:nvPr/>
        </p:nvPicPr>
        <p:blipFill rotWithShape="1">
          <a:blip r:embed="rId4">
            <a:alphaModFix/>
          </a:blip>
          <a:srcRect/>
          <a:stretch/>
        </p:blipFill>
        <p:spPr>
          <a:xfrm>
            <a:off x="6366104" y="705810"/>
            <a:ext cx="2553872" cy="1530408"/>
          </a:xfrm>
          <a:prstGeom prst="rect">
            <a:avLst/>
          </a:prstGeom>
          <a:noFill/>
          <a:ln>
            <a:noFill/>
          </a:ln>
        </p:spPr>
      </p:pic>
      <p:pic>
        <p:nvPicPr>
          <p:cNvPr id="466" name="Google Shape;466;p37" descr="A picture containing drawing&#10;&#10;Description automatically generated"/>
          <p:cNvPicPr preferRelativeResize="0"/>
          <p:nvPr/>
        </p:nvPicPr>
        <p:blipFill rotWithShape="1">
          <a:blip r:embed="rId5">
            <a:alphaModFix/>
          </a:blip>
          <a:srcRect/>
          <a:stretch/>
        </p:blipFill>
        <p:spPr>
          <a:xfrm>
            <a:off x="6685568" y="2388419"/>
            <a:ext cx="1914943" cy="1865197"/>
          </a:xfrm>
          <a:prstGeom prst="rect">
            <a:avLst/>
          </a:prstGeom>
          <a:noFill/>
          <a:ln>
            <a:noFill/>
          </a:ln>
        </p:spPr>
      </p:pic>
      <p:sp>
        <p:nvSpPr>
          <p:cNvPr id="467" name="Google Shape;467;p37"/>
          <p:cNvSpPr/>
          <p:nvPr/>
        </p:nvSpPr>
        <p:spPr>
          <a:xfrm rot="5400000">
            <a:off x="4632711" y="1958991"/>
            <a:ext cx="385763" cy="2075250"/>
          </a:xfrm>
          <a:prstGeom prst="leftBrace">
            <a:avLst>
              <a:gd name="adj1" fmla="val 8333"/>
              <a:gd name="adj2" fmla="val 50000"/>
            </a:avLst>
          </a:prstGeom>
          <a:no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0000"/>
              </a:solidFill>
              <a:latin typeface="Century Schoolbook"/>
              <a:ea typeface="Century Schoolbook"/>
              <a:cs typeface="Century Schoolbook"/>
              <a:sym typeface="Century Schoolbook"/>
            </a:endParaRPr>
          </a:p>
        </p:txBody>
      </p:sp>
      <p:cxnSp>
        <p:nvCxnSpPr>
          <p:cNvPr id="468" name="Google Shape;468;p37"/>
          <p:cNvCxnSpPr>
            <a:cxnSpLocks/>
          </p:cNvCxnSpPr>
          <p:nvPr/>
        </p:nvCxnSpPr>
        <p:spPr>
          <a:xfrm flipH="1">
            <a:off x="5025463" y="2026693"/>
            <a:ext cx="1681203" cy="704092"/>
          </a:xfrm>
          <a:prstGeom prst="straightConnector1">
            <a:avLst/>
          </a:prstGeom>
          <a:noFill/>
          <a:ln w="9525" cap="flat" cmpd="sng">
            <a:solidFill>
              <a:schemeClr val="accent1"/>
            </a:solidFill>
            <a:prstDash val="solid"/>
            <a:round/>
            <a:headEnd type="none" w="sm" len="sm"/>
            <a:tailEnd type="triangle" w="med" len="med"/>
          </a:ln>
        </p:spPr>
      </p:cxnSp>
      <p:sp>
        <p:nvSpPr>
          <p:cNvPr id="469" name="Google Shape;469;p37"/>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2" name="Google Shape;946;p50">
            <a:extLst>
              <a:ext uri="{FF2B5EF4-FFF2-40B4-BE49-F238E27FC236}">
                <a16:creationId xmlns:a16="http://schemas.microsoft.com/office/drawing/2014/main" id="{EA35E8CA-8C89-4B16-9168-A97111186A0C}"/>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38</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1D212D60-8B71-42A8-9048-5039EE981041}"/>
              </a:ext>
            </a:extLst>
          </p:cNvPr>
          <p:cNvPicPr preferRelativeResize="0"/>
          <p:nvPr/>
        </p:nvPicPr>
        <p:blipFill rotWithShape="1">
          <a:blip r:embed="rId6">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A203BEC8-37D6-4CA0-832F-F403B56D6D2F}"/>
              </a:ext>
            </a:extLst>
          </p:cNvPr>
          <p:cNvPicPr preferRelativeResize="0"/>
          <p:nvPr/>
        </p:nvPicPr>
        <p:blipFill rotWithShape="1">
          <a:blip r:embed="rId7">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4A0855FD-F71E-43C0-9A99-FB9E1AAA55D9}"/>
              </a:ext>
            </a:extLst>
          </p:cNvPr>
          <p:cNvPicPr preferRelativeResize="0"/>
          <p:nvPr/>
        </p:nvPicPr>
        <p:blipFill rotWithShape="1">
          <a:blip r:embed="rId8">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2DAE6CAD-4E16-461A-BE0C-642BD7A71E54}"/>
              </a:ext>
            </a:extLst>
          </p:cNvPr>
          <p:cNvPicPr>
            <a:picLocks noChangeAspect="1"/>
          </p:cNvPicPr>
          <p:nvPr/>
        </p:nvPicPr>
        <p:blipFill>
          <a:blip r:embed="rId9"/>
          <a:stretch>
            <a:fillRect/>
          </a:stretch>
        </p:blipFill>
        <p:spPr>
          <a:xfrm>
            <a:off x="7734300" y="4979266"/>
            <a:ext cx="1405323" cy="20844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8"/>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8" name="Google Shape;478;p38"/>
          <p:cNvSpPr txBox="1">
            <a:spLocks noGrp="1"/>
          </p:cNvSpPr>
          <p:nvPr>
            <p:ph type="ctrTitle"/>
          </p:nvPr>
        </p:nvSpPr>
        <p:spPr>
          <a:xfrm>
            <a:off x="671425" y="3784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PAST: Expense Trends</a:t>
            </a:r>
            <a:endParaRPr sz="1100" dirty="0"/>
          </a:p>
        </p:txBody>
      </p:sp>
      <p:sp>
        <p:nvSpPr>
          <p:cNvPr id="479" name="Google Shape;479;p38"/>
          <p:cNvSpPr txBox="1">
            <a:spLocks noGrp="1"/>
          </p:cNvSpPr>
          <p:nvPr>
            <p:ph type="subTitle" idx="1"/>
          </p:nvPr>
        </p:nvSpPr>
        <p:spPr>
          <a:xfrm>
            <a:off x="649422" y="1056928"/>
            <a:ext cx="4499213" cy="3630358"/>
          </a:xfrm>
          <a:prstGeom prst="rect">
            <a:avLst/>
          </a:prstGeom>
          <a:noFill/>
          <a:ln>
            <a:noFill/>
          </a:ln>
        </p:spPr>
        <p:txBody>
          <a:bodyPr spcFirstLastPara="1" wrap="square" lIns="68575" tIns="34275" rIns="68575" bIns="34275" anchor="t" anchorCtr="0">
            <a:noAutofit/>
          </a:bodyPr>
          <a:lstStyle/>
          <a:p>
            <a:pPr marL="139700" lvl="0" indent="-146050" algn="l" rtl="0">
              <a:lnSpc>
                <a:spcPct val="90000"/>
              </a:lnSpc>
              <a:spcBef>
                <a:spcPts val="0"/>
              </a:spcBef>
              <a:spcAft>
                <a:spcPts val="0"/>
              </a:spcAft>
              <a:buClr>
                <a:schemeClr val="dk1"/>
              </a:buClr>
              <a:buSzPts val="1900"/>
              <a:buFont typeface="Arial"/>
              <a:buChar char="•"/>
            </a:pPr>
            <a:r>
              <a:rPr lang="en" sz="1900" dirty="0">
                <a:latin typeface="Century Gothic"/>
                <a:ea typeface="Century Gothic"/>
                <a:cs typeface="Century Gothic"/>
                <a:sym typeface="Century Gothic"/>
              </a:rPr>
              <a:t>For most agencies, personnel costs have recovered from the recession and are a growing share of GF revenues</a:t>
            </a:r>
            <a:endParaRPr sz="1100" dirty="0"/>
          </a:p>
          <a:p>
            <a:pPr marL="139700" lvl="0" indent="-146050" algn="l" rtl="0">
              <a:lnSpc>
                <a:spcPct val="90000"/>
              </a:lnSpc>
              <a:spcBef>
                <a:spcPts val="800"/>
              </a:spcBef>
              <a:spcAft>
                <a:spcPts val="0"/>
              </a:spcAft>
              <a:buClr>
                <a:schemeClr val="dk1"/>
              </a:buClr>
              <a:buSzPts val="1900"/>
              <a:buFont typeface="Arial"/>
              <a:buChar char="•"/>
            </a:pPr>
            <a:r>
              <a:rPr lang="en" sz="1900" dirty="0">
                <a:latin typeface="Century Gothic"/>
                <a:ea typeface="Century Gothic"/>
                <a:cs typeface="Century Gothic"/>
                <a:sym typeface="Century Gothic"/>
              </a:rPr>
              <a:t>Non-personnel costs suffered, and often remain at historical low funding levels</a:t>
            </a:r>
            <a:endParaRPr sz="1100" dirty="0"/>
          </a:p>
        </p:txBody>
      </p:sp>
      <p:sp>
        <p:nvSpPr>
          <p:cNvPr id="480" name="Google Shape;480;p38"/>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1" name="Google Shape;481;p38"/>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482" name="Google Shape;482;p38"/>
          <p:cNvGrpSpPr/>
          <p:nvPr/>
        </p:nvGrpSpPr>
        <p:grpSpPr>
          <a:xfrm>
            <a:off x="5822442" y="54864"/>
            <a:ext cx="884224" cy="174722"/>
            <a:chOff x="7763256" y="73152"/>
            <a:chExt cx="1178966" cy="232963"/>
          </a:xfrm>
        </p:grpSpPr>
        <p:sp>
          <p:nvSpPr>
            <p:cNvPr id="483" name="Google Shape;483;p38"/>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4" name="Google Shape;484;p38"/>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5" name="Google Shape;485;p38"/>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6" name="Google Shape;486;p38"/>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7" name="Google Shape;487;p38"/>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8" name="Google Shape;488;p38"/>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9" name="Google Shape;489;p38"/>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38"/>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1" name="Google Shape;491;p38"/>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2" name="Google Shape;492;p38"/>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3" name="Google Shape;493;p38"/>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4" name="Google Shape;494;p38"/>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5" name="Google Shape;495;p38"/>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6" name="Google Shape;496;p38"/>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7" name="Google Shape;497;p38"/>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8" name="Google Shape;498;p38"/>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9" name="Google Shape;499;p38"/>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0" name="Google Shape;500;p38"/>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1" name="Google Shape;501;p38"/>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2" name="Google Shape;502;p38"/>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pic>
        <p:nvPicPr>
          <p:cNvPr id="503" name="Google Shape;503;p38"/>
          <p:cNvPicPr preferRelativeResize="0"/>
          <p:nvPr/>
        </p:nvPicPr>
        <p:blipFill rotWithShape="1">
          <a:blip r:embed="rId3">
            <a:alphaModFix/>
          </a:blip>
          <a:srcRect/>
          <a:stretch/>
        </p:blipFill>
        <p:spPr>
          <a:xfrm>
            <a:off x="746426" y="3087059"/>
            <a:ext cx="4149596" cy="1833485"/>
          </a:xfrm>
          <a:prstGeom prst="rect">
            <a:avLst/>
          </a:prstGeom>
          <a:noFill/>
          <a:ln>
            <a:noFill/>
          </a:ln>
        </p:spPr>
      </p:pic>
      <p:pic>
        <p:nvPicPr>
          <p:cNvPr id="504" name="Google Shape;504;p38"/>
          <p:cNvPicPr preferRelativeResize="0"/>
          <p:nvPr/>
        </p:nvPicPr>
        <p:blipFill rotWithShape="1">
          <a:blip r:embed="rId4">
            <a:alphaModFix/>
          </a:blip>
          <a:srcRect/>
          <a:stretch/>
        </p:blipFill>
        <p:spPr>
          <a:xfrm>
            <a:off x="5055664" y="786295"/>
            <a:ext cx="3965807" cy="2210652"/>
          </a:xfrm>
          <a:prstGeom prst="rect">
            <a:avLst/>
          </a:prstGeom>
          <a:noFill/>
          <a:ln>
            <a:noFill/>
          </a:ln>
        </p:spPr>
      </p:pic>
      <p:sp>
        <p:nvSpPr>
          <p:cNvPr id="505" name="Google Shape;505;p38"/>
          <p:cNvSpPr/>
          <p:nvPr/>
        </p:nvSpPr>
        <p:spPr>
          <a:xfrm>
            <a:off x="8545365" y="1325034"/>
            <a:ext cx="464344" cy="298800"/>
          </a:xfrm>
          <a:prstGeom prst="ellipse">
            <a:avLst/>
          </a:prstGeom>
          <a:solidFill>
            <a:schemeClr val="accent2">
              <a:alpha val="0"/>
            </a:schemeClr>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506" name="Google Shape;506;p38"/>
          <p:cNvCxnSpPr/>
          <p:nvPr/>
        </p:nvCxnSpPr>
        <p:spPr>
          <a:xfrm>
            <a:off x="8390696" y="1182525"/>
            <a:ext cx="207764" cy="216775"/>
          </a:xfrm>
          <a:prstGeom prst="straightConnector1">
            <a:avLst/>
          </a:prstGeom>
          <a:noFill/>
          <a:ln w="19050" cap="flat" cmpd="sng">
            <a:solidFill>
              <a:schemeClr val="accent2"/>
            </a:solidFill>
            <a:prstDash val="solid"/>
            <a:miter lim="800000"/>
            <a:headEnd type="none" w="sm" len="sm"/>
            <a:tailEnd type="triangle" w="med" len="med"/>
          </a:ln>
        </p:spPr>
      </p:cxnSp>
      <p:sp>
        <p:nvSpPr>
          <p:cNvPr id="507" name="Google Shape;507;p38"/>
          <p:cNvSpPr/>
          <p:nvPr/>
        </p:nvSpPr>
        <p:spPr>
          <a:xfrm>
            <a:off x="5342829" y="3188508"/>
            <a:ext cx="3266319" cy="98999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dirty="0">
                <a:solidFill>
                  <a:schemeClr val="lt1"/>
                </a:solidFill>
                <a:latin typeface="Century Gothic"/>
                <a:ea typeface="Century Gothic"/>
                <a:cs typeface="Century Gothic"/>
                <a:sym typeface="Century Gothic"/>
              </a:rPr>
              <a:t>Let your data to the heavy lifting in telling your Great-Recession-recovery story</a:t>
            </a:r>
            <a:endParaRPr sz="1100" dirty="0"/>
          </a:p>
        </p:txBody>
      </p:sp>
      <p:sp>
        <p:nvSpPr>
          <p:cNvPr id="508" name="Google Shape;508;p38"/>
          <p:cNvSpPr txBox="1"/>
          <p:nvPr/>
        </p:nvSpPr>
        <p:spPr>
          <a:xfrm>
            <a:off x="-11971" y="4747419"/>
            <a:ext cx="455228"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AF7298D3-9DB2-498D-B635-D76056281E89}"/>
              </a:ext>
            </a:extLst>
          </p:cNvPr>
          <p:cNvSpPr txBox="1"/>
          <p:nvPr/>
        </p:nvSpPr>
        <p:spPr>
          <a:xfrm>
            <a:off x="8035188" y="726812"/>
            <a:ext cx="876800" cy="461665"/>
          </a:xfrm>
          <a:prstGeom prst="rect">
            <a:avLst/>
          </a:prstGeom>
          <a:noFill/>
          <a:ln>
            <a:solidFill>
              <a:schemeClr val="tx1"/>
            </a:solidFill>
          </a:ln>
        </p:spPr>
        <p:txBody>
          <a:bodyPr wrap="square" rtlCol="0">
            <a:spAutoFit/>
          </a:bodyPr>
          <a:lstStyle/>
          <a:p>
            <a:pPr algn="ctr"/>
            <a:r>
              <a:rPr lang="en-US" sz="800" dirty="0">
                <a:latin typeface="Century Gothic" panose="020B0502020202020204" pitchFamily="34" charset="0"/>
              </a:rPr>
              <a:t>Dangerously high ratio of cost/revenue</a:t>
            </a:r>
          </a:p>
        </p:txBody>
      </p:sp>
      <p:sp>
        <p:nvSpPr>
          <p:cNvPr id="4" name="Google Shape;946;p50">
            <a:extLst>
              <a:ext uri="{FF2B5EF4-FFF2-40B4-BE49-F238E27FC236}">
                <a16:creationId xmlns:a16="http://schemas.microsoft.com/office/drawing/2014/main" id="{24FB3195-A8E1-4278-B1D0-ECDED0384703}"/>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39</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FC3AB46C-6FF5-460F-8CC5-8141E3F58B10}"/>
              </a:ext>
            </a:extLst>
          </p:cNvPr>
          <p:cNvPicPr preferRelativeResize="0"/>
          <p:nvPr/>
        </p:nvPicPr>
        <p:blipFill rotWithShape="1">
          <a:blip r:embed="rId5">
            <a:alphaModFix/>
          </a:blip>
          <a:srcRect/>
          <a:stretch/>
        </p:blipFill>
        <p:spPr>
          <a:xfrm>
            <a:off x="7279905" y="3806816"/>
            <a:ext cx="1861809" cy="1336684"/>
          </a:xfrm>
          <a:prstGeom prst="rect">
            <a:avLst/>
          </a:prstGeom>
          <a:noFill/>
          <a:ln>
            <a:noFill/>
          </a:ln>
        </p:spPr>
      </p:pic>
      <p:pic>
        <p:nvPicPr>
          <p:cNvPr id="5" name="Google Shape;944;p50">
            <a:extLst>
              <a:ext uri="{FF2B5EF4-FFF2-40B4-BE49-F238E27FC236}">
                <a16:creationId xmlns:a16="http://schemas.microsoft.com/office/drawing/2014/main" id="{4373492D-4EFF-4B72-85BD-18824DB52838}"/>
              </a:ext>
            </a:extLst>
          </p:cNvPr>
          <p:cNvPicPr preferRelativeResize="0"/>
          <p:nvPr/>
        </p:nvPicPr>
        <p:blipFill rotWithShape="1">
          <a:blip r:embed="rId6">
            <a:alphaModFix/>
          </a:blip>
          <a:srcRect/>
          <a:stretch/>
        </p:blipFill>
        <p:spPr>
          <a:xfrm>
            <a:off x="8104355" y="4616301"/>
            <a:ext cx="881798" cy="294571"/>
          </a:xfrm>
          <a:prstGeom prst="rect">
            <a:avLst/>
          </a:prstGeom>
          <a:noFill/>
          <a:ln>
            <a:noFill/>
          </a:ln>
        </p:spPr>
      </p:pic>
      <p:pic>
        <p:nvPicPr>
          <p:cNvPr id="6" name="Google Shape;945;p50" descr="Logo&#10;&#10;Description automatically generated">
            <a:extLst>
              <a:ext uri="{FF2B5EF4-FFF2-40B4-BE49-F238E27FC236}">
                <a16:creationId xmlns:a16="http://schemas.microsoft.com/office/drawing/2014/main" id="{617BBD56-B745-42A0-A3EE-D83FA0E1875B}"/>
              </a:ext>
            </a:extLst>
          </p:cNvPr>
          <p:cNvPicPr preferRelativeResize="0"/>
          <p:nvPr/>
        </p:nvPicPr>
        <p:blipFill rotWithShape="1">
          <a:blip r:embed="rId7">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1773E3C9-79CA-4E5F-901E-CCD87C2DE595}"/>
              </a:ext>
            </a:extLst>
          </p:cNvPr>
          <p:cNvPicPr>
            <a:picLocks noChangeAspect="1"/>
          </p:cNvPicPr>
          <p:nvPr/>
        </p:nvPicPr>
        <p:blipFill>
          <a:blip r:embed="rId8"/>
          <a:stretch>
            <a:fillRect/>
          </a:stretch>
        </p:blipFill>
        <p:spPr>
          <a:xfrm>
            <a:off x="7734300" y="4979266"/>
            <a:ext cx="1405323" cy="2084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What is Your Plan for 2021 Bargaining?  </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7160" lvl="0" indent="-146304" algn="l">
              <a:spcBef>
                <a:spcPts val="0"/>
              </a:spcBef>
              <a:buSzPts val="2300"/>
              <a:buFont typeface="Arial" panose="020B0604020202020204" pitchFamily="34" charset="0"/>
              <a:buChar char="•"/>
            </a:pPr>
            <a:r>
              <a:rPr lang="en-US" sz="2300" dirty="0">
                <a:latin typeface="Century Gothic"/>
                <a:ea typeface="Century Gothic"/>
                <a:cs typeface="Century Gothic"/>
                <a:sym typeface="Century Gothic"/>
              </a:rPr>
              <a:t>Duration of agreement: the most prudent course is a one-year agreement due to the level of uncertainty</a:t>
            </a:r>
          </a:p>
          <a:p>
            <a:pPr marL="393192" lvl="1" indent="-128016" algn="l">
              <a:spcBef>
                <a:spcPts val="800"/>
              </a:spcBef>
              <a:buSzPct val="72000"/>
              <a:buFont typeface="Courier New" panose="02070309020205020404" pitchFamily="49" charset="0"/>
              <a:buChar char="o"/>
            </a:pPr>
            <a:r>
              <a:rPr lang="en-US" sz="2000" dirty="0">
                <a:latin typeface="Century Gothic"/>
                <a:ea typeface="Century Gothic"/>
                <a:cs typeface="Century Gothic"/>
                <a:sym typeface="Century Gothic"/>
              </a:rPr>
              <a:t>Can your jurisdiction sustain a “roll-over” with no changes in compensation?</a:t>
            </a:r>
          </a:p>
          <a:p>
            <a:pPr marL="393192" lvl="1" indent="-128016" algn="l">
              <a:spcBef>
                <a:spcPts val="800"/>
              </a:spcBef>
              <a:buSzPct val="72000"/>
              <a:buFont typeface="Courier New" panose="02070309020205020404" pitchFamily="49" charset="0"/>
              <a:buChar char="o"/>
            </a:pPr>
            <a:r>
              <a:rPr lang="en-US" sz="2000" dirty="0">
                <a:latin typeface="Century Gothic"/>
                <a:ea typeface="Century Gothic"/>
                <a:cs typeface="Century Gothic"/>
                <a:sym typeface="Century Gothic"/>
              </a:rPr>
              <a:t>If not, are your elected decision-makers prepared to seek concessions?</a:t>
            </a:r>
          </a:p>
          <a:p>
            <a:pPr marL="393192" lvl="1" indent="-128016" algn="l">
              <a:spcBef>
                <a:spcPts val="800"/>
              </a:spcBef>
              <a:buSzPct val="72000"/>
              <a:buFont typeface="Courier New" panose="02070309020205020404" pitchFamily="49" charset="0"/>
              <a:buChar char="o"/>
            </a:pPr>
            <a:r>
              <a:rPr lang="en-US" sz="2000" dirty="0">
                <a:latin typeface="Century Gothic"/>
                <a:ea typeface="Century Gothic"/>
                <a:cs typeface="Century Gothic"/>
                <a:sym typeface="Century Gothic"/>
              </a:rPr>
              <a:t>Are your elected decision-makers prepared to layoff employees?</a:t>
            </a:r>
          </a:p>
          <a:p>
            <a:pPr marL="393192" lvl="1" indent="-128016" algn="l">
              <a:spcBef>
                <a:spcPts val="800"/>
              </a:spcBef>
              <a:buSzPct val="72000"/>
              <a:buFont typeface="Courier New" panose="02070309020205020404" pitchFamily="49" charset="0"/>
              <a:buChar char="o"/>
            </a:pPr>
            <a:r>
              <a:rPr lang="en-US" sz="2000" dirty="0">
                <a:latin typeface="Century Gothic"/>
                <a:ea typeface="Century Gothic"/>
                <a:cs typeface="Century Gothic"/>
                <a:sym typeface="Century Gothic"/>
              </a:rPr>
              <a:t>Are unions prepared to accept concessions to avert layoffs?</a:t>
            </a:r>
          </a:p>
          <a:p>
            <a:pPr marL="256032" lvl="1" indent="0" algn="l">
              <a:spcBef>
                <a:spcPts val="800"/>
              </a:spcBef>
              <a:buSzPct val="72000"/>
            </a:pPr>
            <a:endParaRPr lang="en-US" sz="2000" dirty="0">
              <a:latin typeface="Century Gothic"/>
              <a:ea typeface="Century Gothic"/>
              <a:cs typeface="Century Gothic"/>
              <a:sym typeface="Century Gothic"/>
            </a:endParaRPr>
          </a:p>
          <a:p>
            <a:pPr marL="393192" lvl="1" indent="-137160" algn="l">
              <a:spcBef>
                <a:spcPts val="800"/>
              </a:spcBef>
              <a:buSzPct val="72000"/>
              <a:buFont typeface="Courier New" panose="02070309020205020404" pitchFamily="49" charset="0"/>
              <a:buChar char="o"/>
            </a:pPr>
            <a:endParaRPr lang="en-US" sz="2000" dirty="0">
              <a:latin typeface="Century Gothic"/>
              <a:ea typeface="Century Gothic"/>
              <a:cs typeface="Century Gothic"/>
              <a:sym typeface="Century Gothic"/>
            </a:endParaRPr>
          </a:p>
          <a:p>
            <a:pPr marL="393192" lvl="1" indent="-137160" algn="l">
              <a:spcBef>
                <a:spcPts val="800"/>
              </a:spcBef>
              <a:buSzPct val="72000"/>
              <a:buFont typeface="Courier New" panose="02070309020205020404" pitchFamily="49" charset="0"/>
              <a:buChar char="o"/>
            </a:pPr>
            <a:endParaRPr lang="en-US" sz="2000" dirty="0">
              <a:latin typeface="Century Gothic"/>
              <a:ea typeface="Century Gothic"/>
              <a:cs typeface="Century Gothic"/>
              <a:sym typeface="Century Gothic"/>
            </a:endParaRPr>
          </a:p>
          <a:p>
            <a:pPr marL="393192" lvl="1" indent="-137160" algn="l">
              <a:spcBef>
                <a:spcPts val="800"/>
              </a:spcBef>
              <a:buSzPct val="72000"/>
              <a:buFont typeface="Courier New" panose="02070309020205020404" pitchFamily="49" charset="0"/>
              <a:buChar char="o"/>
            </a:pPr>
            <a:endParaRPr lang="en-US" sz="2000" dirty="0">
              <a:latin typeface="Century Gothic"/>
              <a:ea typeface="Century Gothic"/>
              <a:cs typeface="Century Gothic"/>
              <a:sym typeface="Century Gothic"/>
            </a:endParaRPr>
          </a:p>
          <a:p>
            <a:pPr marL="482600" lvl="0" indent="-342900" algn="l" rtl="0">
              <a:lnSpc>
                <a:spcPct val="90000"/>
              </a:lnSpc>
              <a:spcBef>
                <a:spcPts val="800"/>
              </a:spcBef>
              <a:spcAft>
                <a:spcPts val="0"/>
              </a:spcAft>
              <a:buClr>
                <a:schemeClr val="dk1"/>
              </a:buClr>
              <a:buSzPts val="2300"/>
              <a:buFont typeface="Arial" panose="020B0604020202020204" pitchFamily="34" charset="0"/>
              <a:buChar char="•"/>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33244" y="4737239"/>
            <a:ext cx="388738"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4</a:t>
            </a:fld>
            <a:endParaRPr sz="1800" b="1" dirty="0">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9D9D9319-2F7D-4666-B923-45BFD89C6272}"/>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C67A60C8-0F19-4F3E-8D39-FFA2BECC8CFE}"/>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2B4B2DF8-E8E6-46DA-90CA-FF77D3BB6E75}"/>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4286C373-7940-4218-BA62-43179F148E6C}"/>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2184452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9"/>
          <p:cNvSpPr/>
          <p:nvPr/>
        </p:nvSpPr>
        <p:spPr>
          <a:xfrm>
            <a:off x="-5397" y="-1313"/>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7" name="Google Shape;517;p39"/>
          <p:cNvSpPr txBox="1">
            <a:spLocks noGrp="1"/>
          </p:cNvSpPr>
          <p:nvPr>
            <p:ph type="ctrTitle"/>
          </p:nvPr>
        </p:nvSpPr>
        <p:spPr>
          <a:xfrm>
            <a:off x="649424" y="353670"/>
            <a:ext cx="8142600" cy="57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PAST AND PRESENT: Employees</a:t>
            </a:r>
            <a:endParaRPr sz="1100" dirty="0"/>
          </a:p>
        </p:txBody>
      </p:sp>
      <p:sp>
        <p:nvSpPr>
          <p:cNvPr id="518" name="Google Shape;518;p39"/>
          <p:cNvSpPr txBox="1">
            <a:spLocks noGrp="1"/>
          </p:cNvSpPr>
          <p:nvPr>
            <p:ph type="subTitle" idx="1"/>
          </p:nvPr>
        </p:nvSpPr>
        <p:spPr>
          <a:xfrm>
            <a:off x="649425" y="1056924"/>
            <a:ext cx="8142600" cy="112671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rgbClr val="000000"/>
              </a:buClr>
              <a:buSzPct val="100000"/>
              <a:buFont typeface="Arial"/>
              <a:buChar char="•"/>
            </a:pPr>
            <a:r>
              <a:rPr lang="en" sz="2000" b="0" i="0" u="none" strike="noStrike" dirty="0">
                <a:solidFill>
                  <a:srgbClr val="000000"/>
                </a:solidFill>
                <a:latin typeface="Century Gothic"/>
                <a:ea typeface="Century Gothic"/>
                <a:cs typeface="Century Gothic"/>
                <a:sym typeface="Century Gothic"/>
              </a:rPr>
              <a:t>This chart shows one City’s FTE journey</a:t>
            </a:r>
            <a:r>
              <a:rPr lang="en" sz="2000" b="0" i="0" dirty="0">
                <a:solidFill>
                  <a:srgbClr val="000000"/>
                </a:solidFill>
                <a:latin typeface="Century Gothic"/>
                <a:ea typeface="Century Gothic"/>
                <a:cs typeface="Century Gothic"/>
                <a:sym typeface="Century Gothic"/>
              </a:rPr>
              <a:t>​</a:t>
            </a:r>
            <a:endParaRPr sz="2000" dirty="0"/>
          </a:p>
          <a:p>
            <a:pPr marL="139700" lvl="0" indent="-146304" algn="l" rtl="0">
              <a:spcBef>
                <a:spcPts val="800"/>
              </a:spcBef>
              <a:spcAft>
                <a:spcPts val="0"/>
              </a:spcAft>
              <a:buClr>
                <a:srgbClr val="000000"/>
              </a:buClr>
              <a:buSzPct val="100000"/>
              <a:buFont typeface="Arial"/>
              <a:buChar char="•"/>
            </a:pPr>
            <a:r>
              <a:rPr lang="en" sz="2000" b="0" i="0" u="none" strike="noStrike" dirty="0">
                <a:solidFill>
                  <a:srgbClr val="000000"/>
                </a:solidFill>
                <a:latin typeface="Century Gothic"/>
                <a:ea typeface="Century Gothic"/>
                <a:cs typeface="Century Gothic"/>
                <a:sym typeface="Century Gothic"/>
              </a:rPr>
              <a:t>While public safety positions have surpassed levels from FY05, miscellaneous employees are still significantly under FY05 levels</a:t>
            </a:r>
            <a:r>
              <a:rPr lang="en" sz="2000" b="0" i="0" dirty="0">
                <a:solidFill>
                  <a:srgbClr val="000000"/>
                </a:solidFill>
                <a:latin typeface="Century Gothic"/>
                <a:ea typeface="Century Gothic"/>
                <a:cs typeface="Century Gothic"/>
                <a:sym typeface="Century Gothic"/>
              </a:rPr>
              <a:t>​</a:t>
            </a:r>
            <a:endParaRPr sz="2000" dirty="0"/>
          </a:p>
          <a:p>
            <a:pPr marL="139700" lvl="0" indent="-12700" algn="just" rtl="0">
              <a:lnSpc>
                <a:spcPct val="90000"/>
              </a:lnSpc>
              <a:spcBef>
                <a:spcPts val="800"/>
              </a:spcBef>
              <a:spcAft>
                <a:spcPts val="0"/>
              </a:spcAft>
              <a:buClr>
                <a:schemeClr val="dk1"/>
              </a:buClr>
              <a:buSzPct val="100000"/>
              <a:buFont typeface="Arial"/>
              <a:buNone/>
            </a:pPr>
            <a:endParaRPr sz="2000" dirty="0">
              <a:latin typeface="Century Gothic"/>
              <a:ea typeface="Century Gothic"/>
              <a:cs typeface="Century Gothic"/>
              <a:sym typeface="Century Gothic"/>
            </a:endParaRPr>
          </a:p>
        </p:txBody>
      </p:sp>
      <p:sp>
        <p:nvSpPr>
          <p:cNvPr id="519" name="Google Shape;519;p39"/>
          <p:cNvSpPr/>
          <p:nvPr/>
        </p:nvSpPr>
        <p:spPr>
          <a:xfrm>
            <a:off x="-7375" y="551"/>
            <a:ext cx="455100" cy="2425500"/>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0" name="Google Shape;520;p39"/>
          <p:cNvSpPr/>
          <p:nvPr/>
        </p:nvSpPr>
        <p:spPr>
          <a:xfrm>
            <a:off x="-7375" y="2426038"/>
            <a:ext cx="455100" cy="271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21" name="Google Shape;521;p39"/>
          <p:cNvGrpSpPr/>
          <p:nvPr/>
        </p:nvGrpSpPr>
        <p:grpSpPr>
          <a:xfrm>
            <a:off x="5822442" y="54864"/>
            <a:ext cx="884173" cy="174627"/>
            <a:chOff x="7763256" y="73152"/>
            <a:chExt cx="1178898" cy="232836"/>
          </a:xfrm>
        </p:grpSpPr>
        <p:sp>
          <p:nvSpPr>
            <p:cNvPr id="522" name="Google Shape;522;p39"/>
            <p:cNvSpPr/>
            <p:nvPr/>
          </p:nvSpPr>
          <p:spPr>
            <a:xfrm>
              <a:off x="8263077"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3" name="Google Shape;523;p39"/>
            <p:cNvSpPr/>
            <p:nvPr/>
          </p:nvSpPr>
          <p:spPr>
            <a:xfrm>
              <a:off x="8263077"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4" name="Google Shape;524;p39"/>
            <p:cNvSpPr/>
            <p:nvPr/>
          </p:nvSpPr>
          <p:spPr>
            <a:xfrm>
              <a:off x="8138122"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5" name="Google Shape;525;p39"/>
            <p:cNvSpPr/>
            <p:nvPr/>
          </p:nvSpPr>
          <p:spPr>
            <a:xfrm>
              <a:off x="8138122"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6" name="Google Shape;526;p39"/>
            <p:cNvSpPr/>
            <p:nvPr/>
          </p:nvSpPr>
          <p:spPr>
            <a:xfrm>
              <a:off x="8013167"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7" name="Google Shape;527;p39"/>
            <p:cNvSpPr/>
            <p:nvPr/>
          </p:nvSpPr>
          <p:spPr>
            <a:xfrm>
              <a:off x="8013167"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8" name="Google Shape;528;p39"/>
            <p:cNvSpPr/>
            <p:nvPr/>
          </p:nvSpPr>
          <p:spPr>
            <a:xfrm>
              <a:off x="7888211"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9" name="Google Shape;529;p39"/>
            <p:cNvSpPr/>
            <p:nvPr/>
          </p:nvSpPr>
          <p:spPr>
            <a:xfrm>
              <a:off x="7888211"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0" name="Google Shape;530;p39"/>
            <p:cNvSpPr/>
            <p:nvPr/>
          </p:nvSpPr>
          <p:spPr>
            <a:xfrm>
              <a:off x="7763256"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1" name="Google Shape;531;p39"/>
            <p:cNvSpPr/>
            <p:nvPr/>
          </p:nvSpPr>
          <p:spPr>
            <a:xfrm>
              <a:off x="7763256"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2" name="Google Shape;532;p39"/>
            <p:cNvSpPr/>
            <p:nvPr/>
          </p:nvSpPr>
          <p:spPr>
            <a:xfrm>
              <a:off x="8887854"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3" name="Google Shape;533;p39"/>
            <p:cNvSpPr/>
            <p:nvPr/>
          </p:nvSpPr>
          <p:spPr>
            <a:xfrm>
              <a:off x="8887854"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4" name="Google Shape;534;p39"/>
            <p:cNvSpPr/>
            <p:nvPr/>
          </p:nvSpPr>
          <p:spPr>
            <a:xfrm>
              <a:off x="8762899"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5" name="Google Shape;535;p39"/>
            <p:cNvSpPr/>
            <p:nvPr/>
          </p:nvSpPr>
          <p:spPr>
            <a:xfrm>
              <a:off x="8762899"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6" name="Google Shape;536;p39"/>
            <p:cNvSpPr/>
            <p:nvPr/>
          </p:nvSpPr>
          <p:spPr>
            <a:xfrm>
              <a:off x="8637944"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7" name="Google Shape;537;p39"/>
            <p:cNvSpPr/>
            <p:nvPr/>
          </p:nvSpPr>
          <p:spPr>
            <a:xfrm>
              <a:off x="8637944"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8" name="Google Shape;538;p39"/>
            <p:cNvSpPr/>
            <p:nvPr/>
          </p:nvSpPr>
          <p:spPr>
            <a:xfrm>
              <a:off x="8512988"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9" name="Google Shape;539;p39"/>
            <p:cNvSpPr/>
            <p:nvPr/>
          </p:nvSpPr>
          <p:spPr>
            <a:xfrm>
              <a:off x="8512988"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0" name="Google Shape;540;p39"/>
            <p:cNvSpPr/>
            <p:nvPr/>
          </p:nvSpPr>
          <p:spPr>
            <a:xfrm>
              <a:off x="8388033"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1" name="Google Shape;541;p39"/>
            <p:cNvSpPr/>
            <p:nvPr/>
          </p:nvSpPr>
          <p:spPr>
            <a:xfrm>
              <a:off x="8388033"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42" name="Google Shape;542;p39"/>
          <p:cNvSpPr txBox="1"/>
          <p:nvPr/>
        </p:nvSpPr>
        <p:spPr>
          <a:xfrm>
            <a:off x="7797" y="4734063"/>
            <a:ext cx="4473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1" dirty="0">
              <a:solidFill>
                <a:schemeClr val="dk1"/>
              </a:solidFill>
              <a:latin typeface="Century Gothic"/>
              <a:ea typeface="Century Gothic"/>
              <a:cs typeface="Century Gothic"/>
              <a:sym typeface="Century Gothic"/>
            </a:endParaRPr>
          </a:p>
        </p:txBody>
      </p:sp>
      <p:pic>
        <p:nvPicPr>
          <p:cNvPr id="543" name="Google Shape;543;p39"/>
          <p:cNvPicPr preferRelativeResize="0"/>
          <p:nvPr/>
        </p:nvPicPr>
        <p:blipFill>
          <a:blip r:embed="rId3">
            <a:alphaModFix/>
          </a:blip>
          <a:stretch>
            <a:fillRect/>
          </a:stretch>
        </p:blipFill>
        <p:spPr>
          <a:xfrm>
            <a:off x="791550" y="2018962"/>
            <a:ext cx="7695825" cy="2950550"/>
          </a:xfrm>
          <a:prstGeom prst="rect">
            <a:avLst/>
          </a:prstGeom>
          <a:noFill/>
          <a:ln>
            <a:noFill/>
          </a:ln>
        </p:spPr>
      </p:pic>
      <p:sp>
        <p:nvSpPr>
          <p:cNvPr id="2" name="Google Shape;946;p50">
            <a:extLst>
              <a:ext uri="{FF2B5EF4-FFF2-40B4-BE49-F238E27FC236}">
                <a16:creationId xmlns:a16="http://schemas.microsoft.com/office/drawing/2014/main" id="{2644A425-5390-4B4A-806D-DF41FFD10170}"/>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40</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AD4A5750-CBCA-4E76-8097-A0860218F5D5}"/>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EC02A46D-ABAA-41DD-80D0-5C288A176A11}"/>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8C372A9E-E071-40D8-A875-D4FC810C22B6}"/>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DFF4BBF2-D73C-4F31-A250-738BFF8F2172}"/>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0"/>
          <p:cNvSpPr/>
          <p:nvPr/>
        </p:nvSpPr>
        <p:spPr>
          <a:xfrm>
            <a:off x="1200" y="0"/>
            <a:ext cx="9141600" cy="5143500"/>
          </a:xfrm>
          <a:prstGeom prst="rect">
            <a:avLst/>
          </a:prstGeom>
          <a:solidFill>
            <a:schemeClr val="lt1"/>
          </a:solid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b="0" i="0">
                <a:solidFill>
                  <a:srgbClr val="000000"/>
                </a:solidFill>
                <a:effectLst/>
                <a:latin typeface="Times New Roman" panose="02020603050405020304" pitchFamily="18" charset="0"/>
              </a:rPr>
              <a:t> </a:t>
            </a:r>
            <a:endParaRPr/>
          </a:p>
        </p:txBody>
      </p:sp>
      <p:sp>
        <p:nvSpPr>
          <p:cNvPr id="552" name="Google Shape;552;p40"/>
          <p:cNvSpPr txBox="1">
            <a:spLocks noGrp="1"/>
          </p:cNvSpPr>
          <p:nvPr>
            <p:ph type="ctrTitle"/>
          </p:nvPr>
        </p:nvSpPr>
        <p:spPr>
          <a:xfrm>
            <a:off x="649424" y="353670"/>
            <a:ext cx="8142600" cy="57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Century Gothic"/>
              <a:buNone/>
            </a:pPr>
            <a:r>
              <a:rPr lang="en" sz="3300" b="1" dirty="0">
                <a:latin typeface="Century Gothic"/>
                <a:ea typeface="Century Gothic"/>
                <a:cs typeface="Century Gothic"/>
                <a:sym typeface="Century Gothic"/>
              </a:rPr>
              <a:t>PRESENT: Service Solvency​</a:t>
            </a:r>
            <a:endParaRPr sz="3300" dirty="0"/>
          </a:p>
        </p:txBody>
      </p:sp>
      <p:sp>
        <p:nvSpPr>
          <p:cNvPr id="553" name="Google Shape;553;p40"/>
          <p:cNvSpPr txBox="1">
            <a:spLocks noGrp="1"/>
          </p:cNvSpPr>
          <p:nvPr>
            <p:ph type="subTitle" idx="1"/>
          </p:nvPr>
        </p:nvSpPr>
        <p:spPr>
          <a:xfrm>
            <a:off x="649424" y="1056928"/>
            <a:ext cx="8142600" cy="939600"/>
          </a:xfrm>
          <a:prstGeom prst="rect">
            <a:avLst/>
          </a:prstGeom>
          <a:noFill/>
          <a:ln>
            <a:noFill/>
          </a:ln>
        </p:spPr>
        <p:txBody>
          <a:bodyPr spcFirstLastPara="1" wrap="square" lIns="68575" tIns="34275" rIns="68575" bIns="34275" anchor="t" anchorCtr="0">
            <a:noAutofit/>
          </a:bodyPr>
          <a:lstStyle/>
          <a:p>
            <a:pPr marL="139700" lvl="0" indent="-146050" algn="l" rtl="0">
              <a:lnSpc>
                <a:spcPct val="90000"/>
              </a:lnSpc>
              <a:spcBef>
                <a:spcPts val="0"/>
              </a:spcBef>
              <a:spcAft>
                <a:spcPts val="0"/>
              </a:spcAft>
              <a:buClr>
                <a:schemeClr val="dk1"/>
              </a:buClr>
              <a:buSzPts val="1700"/>
              <a:buFont typeface="Arial"/>
              <a:buChar char="•"/>
            </a:pPr>
            <a:r>
              <a:rPr lang="en" sz="1700" b="1" dirty="0">
                <a:latin typeface="Century Gothic"/>
                <a:ea typeface="Century Gothic"/>
                <a:cs typeface="Century Gothic"/>
                <a:sym typeface="Century Gothic"/>
              </a:rPr>
              <a:t>Funding for police vs. parks and recreation </a:t>
            </a:r>
            <a:r>
              <a:rPr lang="en" sz="1700" dirty="0">
                <a:latin typeface="Century Gothic"/>
                <a:ea typeface="Century Gothic"/>
                <a:cs typeface="Century Gothic"/>
                <a:sym typeface="Century Gothic"/>
              </a:rPr>
              <a:t>looks very different depending on your community</a:t>
            </a:r>
            <a:endParaRPr sz="1700" dirty="0"/>
          </a:p>
          <a:p>
            <a:pPr marL="139700" lvl="0" indent="-146050" algn="just" rtl="0">
              <a:lnSpc>
                <a:spcPct val="80000"/>
              </a:lnSpc>
              <a:spcBef>
                <a:spcPts val="600"/>
              </a:spcBef>
              <a:spcAft>
                <a:spcPts val="0"/>
              </a:spcAft>
              <a:buClr>
                <a:schemeClr val="dk1"/>
              </a:buClr>
              <a:buSzPts val="1700"/>
              <a:buFont typeface="Arial"/>
              <a:buChar char="•"/>
            </a:pPr>
            <a:r>
              <a:rPr lang="en" sz="1700" dirty="0">
                <a:latin typeface="Century Gothic"/>
                <a:ea typeface="Century Gothic"/>
                <a:cs typeface="Century Gothic"/>
                <a:sym typeface="Century Gothic"/>
              </a:rPr>
              <a:t>Understand your current </a:t>
            </a:r>
            <a:r>
              <a:rPr lang="en" sz="1700" b="1" dirty="0">
                <a:latin typeface="Century Gothic"/>
                <a:ea typeface="Century Gothic"/>
                <a:cs typeface="Century Gothic"/>
                <a:sym typeface="Century Gothic"/>
              </a:rPr>
              <a:t>service solvency </a:t>
            </a:r>
            <a:r>
              <a:rPr lang="en" sz="1700" b="0" i="0" u="none" strike="noStrike" dirty="0">
                <a:solidFill>
                  <a:srgbClr val="000000"/>
                </a:solidFill>
                <a:latin typeface="Century Gothic"/>
                <a:ea typeface="Century Gothic"/>
                <a:cs typeface="Century Gothic"/>
                <a:sym typeface="Century Gothic"/>
              </a:rPr>
              <a:t>and where you can afford to cut back</a:t>
            </a:r>
            <a:r>
              <a:rPr lang="en" sz="1700" b="0" i="0" dirty="0">
                <a:solidFill>
                  <a:srgbClr val="000000"/>
                </a:solidFill>
                <a:latin typeface="Century Gothic"/>
                <a:ea typeface="Century Gothic"/>
                <a:cs typeface="Century Gothic"/>
                <a:sym typeface="Century Gothic"/>
              </a:rPr>
              <a:t>​</a:t>
            </a:r>
            <a:endParaRPr sz="1700" dirty="0">
              <a:latin typeface="Century Gothic"/>
              <a:ea typeface="Century Gothic"/>
              <a:cs typeface="Century Gothic"/>
              <a:sym typeface="Century Gothic"/>
            </a:endParaRPr>
          </a:p>
          <a:p>
            <a:pPr marL="139700" lvl="0" indent="-12700" algn="just" rtl="0">
              <a:lnSpc>
                <a:spcPct val="90000"/>
              </a:lnSpc>
              <a:spcBef>
                <a:spcPts val="800"/>
              </a:spcBef>
              <a:spcAft>
                <a:spcPts val="0"/>
              </a:spcAft>
              <a:buClr>
                <a:schemeClr val="dk1"/>
              </a:buClr>
              <a:buSzPts val="2000"/>
              <a:buFont typeface="Arial"/>
              <a:buNone/>
            </a:pPr>
            <a:endParaRPr sz="2000" dirty="0">
              <a:latin typeface="Century Gothic"/>
              <a:ea typeface="Century Gothic"/>
              <a:cs typeface="Century Gothic"/>
              <a:sym typeface="Century Gothic"/>
            </a:endParaRPr>
          </a:p>
        </p:txBody>
      </p:sp>
      <p:sp>
        <p:nvSpPr>
          <p:cNvPr id="554" name="Google Shape;554;p40"/>
          <p:cNvSpPr/>
          <p:nvPr/>
        </p:nvSpPr>
        <p:spPr>
          <a:xfrm>
            <a:off x="-1" y="551"/>
            <a:ext cx="455100" cy="2425500"/>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5" name="Google Shape;555;p40"/>
          <p:cNvSpPr/>
          <p:nvPr/>
        </p:nvSpPr>
        <p:spPr>
          <a:xfrm>
            <a:off x="-1" y="2426038"/>
            <a:ext cx="455100" cy="271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56" name="Google Shape;556;p40"/>
          <p:cNvGrpSpPr/>
          <p:nvPr/>
        </p:nvGrpSpPr>
        <p:grpSpPr>
          <a:xfrm>
            <a:off x="5822442" y="54864"/>
            <a:ext cx="884173" cy="174627"/>
            <a:chOff x="7763256" y="73152"/>
            <a:chExt cx="1178898" cy="232836"/>
          </a:xfrm>
        </p:grpSpPr>
        <p:sp>
          <p:nvSpPr>
            <p:cNvPr id="557" name="Google Shape;557;p40"/>
            <p:cNvSpPr/>
            <p:nvPr/>
          </p:nvSpPr>
          <p:spPr>
            <a:xfrm>
              <a:off x="8263077"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8" name="Google Shape;558;p40"/>
            <p:cNvSpPr/>
            <p:nvPr/>
          </p:nvSpPr>
          <p:spPr>
            <a:xfrm>
              <a:off x="8263077"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9" name="Google Shape;559;p40"/>
            <p:cNvSpPr/>
            <p:nvPr/>
          </p:nvSpPr>
          <p:spPr>
            <a:xfrm>
              <a:off x="8138122"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0" name="Google Shape;560;p40"/>
            <p:cNvSpPr/>
            <p:nvPr/>
          </p:nvSpPr>
          <p:spPr>
            <a:xfrm>
              <a:off x="8138122"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1" name="Google Shape;561;p40"/>
            <p:cNvSpPr/>
            <p:nvPr/>
          </p:nvSpPr>
          <p:spPr>
            <a:xfrm>
              <a:off x="8013167"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2" name="Google Shape;562;p40"/>
            <p:cNvSpPr/>
            <p:nvPr/>
          </p:nvSpPr>
          <p:spPr>
            <a:xfrm>
              <a:off x="8013167"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3" name="Google Shape;563;p40"/>
            <p:cNvSpPr/>
            <p:nvPr/>
          </p:nvSpPr>
          <p:spPr>
            <a:xfrm>
              <a:off x="7888211"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4" name="Google Shape;564;p40"/>
            <p:cNvSpPr/>
            <p:nvPr/>
          </p:nvSpPr>
          <p:spPr>
            <a:xfrm>
              <a:off x="7888211"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5" name="Google Shape;565;p40"/>
            <p:cNvSpPr/>
            <p:nvPr/>
          </p:nvSpPr>
          <p:spPr>
            <a:xfrm>
              <a:off x="7763256"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6" name="Google Shape;566;p40"/>
            <p:cNvSpPr/>
            <p:nvPr/>
          </p:nvSpPr>
          <p:spPr>
            <a:xfrm>
              <a:off x="7763256"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7" name="Google Shape;567;p40"/>
            <p:cNvSpPr/>
            <p:nvPr/>
          </p:nvSpPr>
          <p:spPr>
            <a:xfrm>
              <a:off x="8887854"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8" name="Google Shape;568;p40"/>
            <p:cNvSpPr/>
            <p:nvPr/>
          </p:nvSpPr>
          <p:spPr>
            <a:xfrm>
              <a:off x="8887854"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69" name="Google Shape;569;p40"/>
            <p:cNvSpPr/>
            <p:nvPr/>
          </p:nvSpPr>
          <p:spPr>
            <a:xfrm>
              <a:off x="8762899"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0" name="Google Shape;570;p40"/>
            <p:cNvSpPr/>
            <p:nvPr/>
          </p:nvSpPr>
          <p:spPr>
            <a:xfrm>
              <a:off x="8762899"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1" name="Google Shape;571;p40"/>
            <p:cNvSpPr/>
            <p:nvPr/>
          </p:nvSpPr>
          <p:spPr>
            <a:xfrm>
              <a:off x="8637944"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2" name="Google Shape;572;p40"/>
            <p:cNvSpPr/>
            <p:nvPr/>
          </p:nvSpPr>
          <p:spPr>
            <a:xfrm>
              <a:off x="8637944"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3" name="Google Shape;573;p40"/>
            <p:cNvSpPr/>
            <p:nvPr/>
          </p:nvSpPr>
          <p:spPr>
            <a:xfrm>
              <a:off x="8512988"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4" name="Google Shape;574;p40"/>
            <p:cNvSpPr/>
            <p:nvPr/>
          </p:nvSpPr>
          <p:spPr>
            <a:xfrm>
              <a:off x="8512988"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5" name="Google Shape;575;p40"/>
            <p:cNvSpPr/>
            <p:nvPr/>
          </p:nvSpPr>
          <p:spPr>
            <a:xfrm>
              <a:off x="8388033" y="73152"/>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6" name="Google Shape;576;p40"/>
            <p:cNvSpPr/>
            <p:nvPr/>
          </p:nvSpPr>
          <p:spPr>
            <a:xfrm>
              <a:off x="8388033" y="246888"/>
              <a:ext cx="54300" cy="59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77" name="Google Shape;577;p40"/>
          <p:cNvSpPr txBox="1"/>
          <p:nvPr/>
        </p:nvSpPr>
        <p:spPr>
          <a:xfrm>
            <a:off x="16368" y="4727689"/>
            <a:ext cx="4473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578" name="Google Shape;578;p40"/>
          <p:cNvSpPr txBox="1"/>
          <p:nvPr/>
        </p:nvSpPr>
        <p:spPr>
          <a:xfrm>
            <a:off x="2933775" y="4738850"/>
            <a:ext cx="41883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i="1">
                <a:solidFill>
                  <a:srgbClr val="000000"/>
                </a:solidFill>
                <a:latin typeface="Century Schoolbook"/>
                <a:ea typeface="Century Schoolbook"/>
                <a:cs typeface="Century Schoolbook"/>
                <a:sym typeface="Century Schoolbook"/>
              </a:rPr>
              <a:t>Sources:  Online budgets for Compton, Salinas, and Roseville</a:t>
            </a:r>
            <a:endParaRPr sz="1100"/>
          </a:p>
        </p:txBody>
      </p:sp>
      <p:pic>
        <p:nvPicPr>
          <p:cNvPr id="579" name="Google Shape;579;p40"/>
          <p:cNvPicPr preferRelativeResize="0"/>
          <p:nvPr/>
        </p:nvPicPr>
        <p:blipFill>
          <a:blip r:embed="rId3">
            <a:alphaModFix/>
          </a:blip>
          <a:stretch>
            <a:fillRect/>
          </a:stretch>
        </p:blipFill>
        <p:spPr>
          <a:xfrm>
            <a:off x="748374" y="2051364"/>
            <a:ext cx="7660899" cy="2949793"/>
          </a:xfrm>
          <a:prstGeom prst="rect">
            <a:avLst/>
          </a:prstGeom>
          <a:noFill/>
          <a:ln>
            <a:noFill/>
          </a:ln>
        </p:spPr>
      </p:pic>
      <p:sp>
        <p:nvSpPr>
          <p:cNvPr id="2" name="Google Shape;946;p50">
            <a:extLst>
              <a:ext uri="{FF2B5EF4-FFF2-40B4-BE49-F238E27FC236}">
                <a16:creationId xmlns:a16="http://schemas.microsoft.com/office/drawing/2014/main" id="{CCC63344-C4BF-487C-86C6-4D47F7A050F0}"/>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41</a:t>
            </a:fld>
            <a:endParaRPr sz="1800" b="1" dirty="0">
              <a:solidFill>
                <a:schemeClr val="dk1"/>
              </a:solidFill>
              <a:latin typeface="Century Gothic"/>
              <a:ea typeface="Century Gothic"/>
              <a:cs typeface="Century Gothic"/>
              <a:sym typeface="Century Gothic"/>
            </a:endParaRPr>
          </a:p>
        </p:txBody>
      </p:sp>
      <p:pic>
        <p:nvPicPr>
          <p:cNvPr id="3" name="Google Shape;943;p50">
            <a:extLst>
              <a:ext uri="{FF2B5EF4-FFF2-40B4-BE49-F238E27FC236}">
                <a16:creationId xmlns:a16="http://schemas.microsoft.com/office/drawing/2014/main" id="{19472899-3A73-4206-A9E7-ED4A2D4F3045}"/>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6171D974-E713-4974-85F3-7F6B3EC02B83}"/>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7B0A95F0-6EFD-4C00-BBA0-1B48004D0EC6}"/>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3665F049-7487-4F7C-88B6-8252489A9AFC}"/>
              </a:ext>
            </a:extLst>
          </p:cNvPr>
          <p:cNvPicPr>
            <a:picLocks noChangeAspect="1"/>
          </p:cNvPicPr>
          <p:nvPr/>
        </p:nvPicPr>
        <p:blipFill>
          <a:blip r:embed="rId7"/>
          <a:stretch>
            <a:fillRect/>
          </a:stretch>
        </p:blipFill>
        <p:spPr>
          <a:xfrm>
            <a:off x="7734300" y="4979266"/>
            <a:ext cx="1405323" cy="208445"/>
          </a:xfrm>
          <a:prstGeom prst="rect">
            <a:avLst/>
          </a:prstGeom>
        </p:spPr>
      </p:pic>
      <p:sp>
        <p:nvSpPr>
          <p:cNvPr id="7" name="TextBox 6">
            <a:extLst>
              <a:ext uri="{FF2B5EF4-FFF2-40B4-BE49-F238E27FC236}">
                <a16:creationId xmlns:a16="http://schemas.microsoft.com/office/drawing/2014/main" id="{F1084024-60CB-4B61-8498-5A539B209A2C}"/>
              </a:ext>
            </a:extLst>
          </p:cNvPr>
          <p:cNvSpPr txBox="1"/>
          <p:nvPr/>
        </p:nvSpPr>
        <p:spPr>
          <a:xfrm>
            <a:off x="2436900" y="4854200"/>
            <a:ext cx="4145687" cy="261610"/>
          </a:xfrm>
          <a:prstGeom prst="rect">
            <a:avLst/>
          </a:prstGeom>
          <a:noFill/>
        </p:spPr>
        <p:txBody>
          <a:bodyPr wrap="none" rtlCol="0">
            <a:spAutoFit/>
          </a:bodyPr>
          <a:lstStyle/>
          <a:p>
            <a:r>
              <a:rPr lang="en-US" sz="1100" b="0" i="1" u="none" strike="noStrike" dirty="0">
                <a:solidFill>
                  <a:srgbClr val="000000"/>
                </a:solidFill>
                <a:effectLst/>
                <a:latin typeface="Century Schoolbook" panose="02040604050505020304" pitchFamily="18" charset="0"/>
              </a:rPr>
              <a:t>Sources:  Online budgets for Compton, Salinas, and Roseville</a:t>
            </a:r>
            <a:r>
              <a:rPr lang="en-US" sz="1100" b="0" i="0" dirty="0">
                <a:solidFill>
                  <a:srgbClr val="000000"/>
                </a:solidFill>
                <a:effectLst/>
                <a:latin typeface="Century Schoolbook" panose="02040604050505020304" pitchFamily="18" charset="0"/>
              </a:rPr>
              <a:t>​</a:t>
            </a:r>
            <a:endParaRPr lang="en-US" sz="1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1"/>
          <p:cNvSpPr/>
          <p:nvPr/>
        </p:nvSpPr>
        <p:spPr>
          <a:xfrm>
            <a:off x="4982" y="0"/>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lang="en-US" sz="1400">
              <a:solidFill>
                <a:schemeClr val="lt1"/>
              </a:solidFill>
              <a:latin typeface="Calibri"/>
              <a:ea typeface="Calibri"/>
              <a:cs typeface="Calibri"/>
              <a:sym typeface="Calibri"/>
            </a:endParaRPr>
          </a:p>
        </p:txBody>
      </p:sp>
      <p:sp>
        <p:nvSpPr>
          <p:cNvPr id="588" name="Google Shape;588;p41"/>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PRESENT: Reserve Levels</a:t>
            </a:r>
            <a:endParaRPr sz="1100" dirty="0"/>
          </a:p>
        </p:txBody>
      </p:sp>
      <p:sp>
        <p:nvSpPr>
          <p:cNvPr id="589" name="Google Shape;589;p41"/>
          <p:cNvSpPr txBox="1">
            <a:spLocks noGrp="1"/>
          </p:cNvSpPr>
          <p:nvPr>
            <p:ph type="subTitle" idx="1"/>
          </p:nvPr>
        </p:nvSpPr>
        <p:spPr>
          <a:xfrm>
            <a:off x="649424" y="1056928"/>
            <a:ext cx="4354466" cy="363035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ct val="100000"/>
              <a:buFont typeface="Arial"/>
              <a:buChar char="•"/>
            </a:pPr>
            <a:r>
              <a:rPr lang="en" dirty="0">
                <a:latin typeface="Century Gothic"/>
                <a:ea typeface="Century Gothic"/>
                <a:cs typeface="Century Gothic"/>
                <a:sym typeface="Century Gothic"/>
              </a:rPr>
              <a:t>GFOA recommends a minimum of two-months operating expense reserve…</a:t>
            </a:r>
            <a:r>
              <a:rPr lang="en" b="1" dirty="0">
                <a:latin typeface="Century Gothic"/>
                <a:ea typeface="Century Gothic"/>
                <a:cs typeface="Century Gothic"/>
                <a:sym typeface="Century Gothic"/>
              </a:rPr>
              <a:t>PLUS</a:t>
            </a:r>
            <a:endParaRPr dirty="0"/>
          </a:p>
          <a:p>
            <a:pPr marL="139700" lvl="0" indent="-146304" algn="l" rtl="0">
              <a:lnSpc>
                <a:spcPct val="90000"/>
              </a:lnSpc>
              <a:spcBef>
                <a:spcPts val="800"/>
              </a:spcBef>
              <a:spcAft>
                <a:spcPts val="0"/>
              </a:spcAft>
              <a:buClr>
                <a:schemeClr val="dk1"/>
              </a:buClr>
              <a:buSzPct val="100000"/>
              <a:buFont typeface="Arial"/>
              <a:buChar char="•"/>
            </a:pPr>
            <a:r>
              <a:rPr lang="en" dirty="0">
                <a:latin typeface="Century Gothic"/>
                <a:ea typeface="Century Gothic"/>
                <a:cs typeface="Century Gothic"/>
                <a:sym typeface="Century Gothic"/>
              </a:rPr>
              <a:t>Additional reserves should be added for special risk (fire, flood, earthquake, economic disruption, etc.)</a:t>
            </a:r>
            <a:endParaRPr dirty="0"/>
          </a:p>
          <a:p>
            <a:pPr marL="0" lvl="0" indent="0" algn="l" rtl="0">
              <a:lnSpc>
                <a:spcPct val="90000"/>
              </a:lnSpc>
              <a:spcBef>
                <a:spcPts val="800"/>
              </a:spcBef>
              <a:spcAft>
                <a:spcPts val="0"/>
              </a:spcAft>
              <a:buClr>
                <a:schemeClr val="dk1"/>
              </a:buClr>
              <a:buSzPts val="1800"/>
              <a:buNone/>
            </a:pPr>
            <a:r>
              <a:rPr lang="en" b="1" dirty="0">
                <a:latin typeface="Century Gothic"/>
                <a:ea typeface="Century Gothic"/>
                <a:cs typeface="Century Gothic"/>
                <a:sym typeface="Century Gothic"/>
              </a:rPr>
              <a:t>…Are your reserves enough?</a:t>
            </a:r>
            <a:endParaRPr dirty="0"/>
          </a:p>
          <a:p>
            <a:pPr marL="0" lvl="0" indent="0" algn="l" rtl="0">
              <a:lnSpc>
                <a:spcPct val="90000"/>
              </a:lnSpc>
              <a:spcBef>
                <a:spcPts val="800"/>
              </a:spcBef>
              <a:spcAft>
                <a:spcPts val="0"/>
              </a:spcAft>
              <a:buClr>
                <a:schemeClr val="dk1"/>
              </a:buClr>
              <a:buSzPts val="1800"/>
              <a:buNone/>
            </a:pPr>
            <a:r>
              <a:rPr lang="en" b="1" dirty="0">
                <a:latin typeface="Century Gothic"/>
                <a:ea typeface="Century Gothic"/>
                <a:cs typeface="Century Gothic"/>
                <a:sym typeface="Century Gothic"/>
              </a:rPr>
              <a:t>…Do you even have the reserves you think you do?</a:t>
            </a:r>
            <a:endParaRPr dirty="0"/>
          </a:p>
        </p:txBody>
      </p:sp>
      <p:sp>
        <p:nvSpPr>
          <p:cNvPr id="590" name="Google Shape;590;p41"/>
          <p:cNvSpPr/>
          <p:nvPr/>
        </p:nvSpPr>
        <p:spPr>
          <a:xfrm>
            <a:off x="-1" y="55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1" name="Google Shape;591;p41"/>
          <p:cNvSpPr/>
          <p:nvPr/>
        </p:nvSpPr>
        <p:spPr>
          <a:xfrm>
            <a:off x="-1" y="2426038"/>
            <a:ext cx="455100" cy="271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592" name="Google Shape;592;p41"/>
          <p:cNvGrpSpPr/>
          <p:nvPr/>
        </p:nvGrpSpPr>
        <p:grpSpPr>
          <a:xfrm>
            <a:off x="5822442" y="54864"/>
            <a:ext cx="884224" cy="174722"/>
            <a:chOff x="7763256" y="73152"/>
            <a:chExt cx="1178966" cy="232963"/>
          </a:xfrm>
        </p:grpSpPr>
        <p:sp>
          <p:nvSpPr>
            <p:cNvPr id="593" name="Google Shape;593;p41"/>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4" name="Google Shape;594;p41"/>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5" name="Google Shape;595;p41"/>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6" name="Google Shape;596;p41"/>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7" name="Google Shape;597;p41"/>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8" name="Google Shape;598;p41"/>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9" name="Google Shape;599;p41"/>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0" name="Google Shape;600;p41"/>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1" name="Google Shape;601;p41"/>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2" name="Google Shape;602;p41"/>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3" name="Google Shape;603;p41"/>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4" name="Google Shape;604;p41"/>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5" name="Google Shape;605;p41"/>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6" name="Google Shape;606;p41"/>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7" name="Google Shape;607;p41"/>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8" name="Google Shape;608;p41"/>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9" name="Google Shape;609;p41"/>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0" name="Google Shape;610;p41"/>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1" name="Google Shape;611;p41"/>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2" name="Google Shape;612;p41"/>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613" name="Google Shape;613;p41"/>
          <p:cNvSpPr txBox="1"/>
          <p:nvPr/>
        </p:nvSpPr>
        <p:spPr>
          <a:xfrm>
            <a:off x="1942614" y="3883420"/>
            <a:ext cx="3078837" cy="579175"/>
          </a:xfrm>
          <a:prstGeom prst="rect">
            <a:avLst/>
          </a:prstGeom>
          <a:solidFill>
            <a:schemeClr val="lt1"/>
          </a:solidFill>
          <a:ln w="9525" cap="flat" cmpd="sng">
            <a:solidFill>
              <a:srgbClr val="31538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dirty="0">
                <a:solidFill>
                  <a:schemeClr val="dk1"/>
                </a:solidFill>
                <a:latin typeface="Century Gothic"/>
                <a:ea typeface="Century Gothic"/>
                <a:cs typeface="Century Gothic"/>
                <a:sym typeface="Century Gothic"/>
              </a:rPr>
              <a:t>Other General Government Funds had a negative unassigned fund balance of $5.4M, reducing cash availability</a:t>
            </a:r>
            <a:endParaRPr sz="1200" dirty="0"/>
          </a:p>
        </p:txBody>
      </p:sp>
      <p:sp>
        <p:nvSpPr>
          <p:cNvPr id="614" name="Google Shape;614;p41"/>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dirty="0">
                <a:solidFill>
                  <a:schemeClr val="dk1"/>
                </a:solidFill>
                <a:latin typeface="Century Gothic"/>
                <a:ea typeface="Century Gothic"/>
                <a:cs typeface="Century Gothic"/>
                <a:sym typeface="Century Gothic"/>
              </a:rPr>
              <a:t>42</a:t>
            </a:r>
            <a:endParaRPr sz="1800" b="1" dirty="0">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A168578B-FE4E-4075-B562-CDF089C063CB}"/>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BB2A84C8-971D-4AC8-BEA1-F3DEEEDB7499}"/>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7C2FAD22-ECA5-45AF-83A7-4F20962A7678}"/>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4706924B-FE40-431B-BA4C-90D0C5ABC18E}"/>
              </a:ext>
            </a:extLst>
          </p:cNvPr>
          <p:cNvPicPr>
            <a:picLocks noChangeAspect="1"/>
          </p:cNvPicPr>
          <p:nvPr/>
        </p:nvPicPr>
        <p:blipFill>
          <a:blip r:embed="rId6"/>
          <a:stretch>
            <a:fillRect/>
          </a:stretch>
        </p:blipFill>
        <p:spPr>
          <a:xfrm>
            <a:off x="7734300" y="4979266"/>
            <a:ext cx="1405323" cy="208445"/>
          </a:xfrm>
          <a:prstGeom prst="rect">
            <a:avLst/>
          </a:prstGeom>
        </p:spPr>
      </p:pic>
      <p:pic>
        <p:nvPicPr>
          <p:cNvPr id="13" name="Picture 12">
            <a:extLst>
              <a:ext uri="{FF2B5EF4-FFF2-40B4-BE49-F238E27FC236}">
                <a16:creationId xmlns:a16="http://schemas.microsoft.com/office/drawing/2014/main" id="{77DBAD7F-E3CB-4119-A9B2-E2E367B11E68}"/>
              </a:ext>
            </a:extLst>
          </p:cNvPr>
          <p:cNvPicPr>
            <a:picLocks noChangeAspect="1"/>
          </p:cNvPicPr>
          <p:nvPr/>
        </p:nvPicPr>
        <p:blipFill>
          <a:blip r:embed="rId7"/>
          <a:stretch>
            <a:fillRect/>
          </a:stretch>
        </p:blipFill>
        <p:spPr>
          <a:xfrm>
            <a:off x="4932854" y="908769"/>
            <a:ext cx="4036416" cy="3173232"/>
          </a:xfrm>
          <a:prstGeom prst="rect">
            <a:avLst/>
          </a:prstGeom>
        </p:spPr>
      </p:pic>
    </p:spTree>
    <p:extLst>
      <p:ext uri="{BB962C8B-B14F-4D97-AF65-F5344CB8AC3E}">
        <p14:creationId xmlns:p14="http://schemas.microsoft.com/office/powerpoint/2010/main" val="56479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2"/>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5" name="Google Shape;625;p42"/>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FUTURE: Economic Vulnerability</a:t>
            </a:r>
            <a:endParaRPr sz="1100" dirty="0"/>
          </a:p>
        </p:txBody>
      </p:sp>
      <p:pic>
        <p:nvPicPr>
          <p:cNvPr id="650" name="Google Shape;650;p42"/>
          <p:cNvPicPr preferRelativeResize="0"/>
          <p:nvPr/>
        </p:nvPicPr>
        <p:blipFill rotWithShape="1">
          <a:blip r:embed="rId3">
            <a:alphaModFix/>
          </a:blip>
          <a:srcRect l="4660" r="6008"/>
          <a:stretch/>
        </p:blipFill>
        <p:spPr>
          <a:xfrm>
            <a:off x="5335885" y="1467427"/>
            <a:ext cx="3566093" cy="2763490"/>
          </a:xfrm>
          <a:prstGeom prst="rect">
            <a:avLst/>
          </a:prstGeom>
          <a:noFill/>
          <a:ln>
            <a:noFill/>
          </a:ln>
        </p:spPr>
      </p:pic>
      <p:sp>
        <p:nvSpPr>
          <p:cNvPr id="626" name="Google Shape;626;p42"/>
          <p:cNvSpPr txBox="1">
            <a:spLocks noGrp="1"/>
          </p:cNvSpPr>
          <p:nvPr>
            <p:ph type="subTitle" idx="1"/>
          </p:nvPr>
        </p:nvSpPr>
        <p:spPr>
          <a:xfrm>
            <a:off x="649424" y="1056928"/>
            <a:ext cx="8142533" cy="3630358"/>
          </a:xfrm>
          <a:prstGeom prst="rect">
            <a:avLst/>
          </a:prstGeom>
          <a:noFill/>
          <a:ln>
            <a:noFill/>
          </a:ln>
        </p:spPr>
        <p:txBody>
          <a:bodyPr spcFirstLastPara="1" wrap="square" lIns="68575" tIns="34275" rIns="68575" bIns="34275" anchor="t" anchorCtr="0">
            <a:noAutofit/>
          </a:bodyPr>
          <a:lstStyle/>
          <a:p>
            <a:pPr marL="139700" lvl="0" indent="-146050" algn="l" rtl="0">
              <a:lnSpc>
                <a:spcPct val="90000"/>
              </a:lnSpc>
              <a:spcBef>
                <a:spcPts val="0"/>
              </a:spcBef>
              <a:spcAft>
                <a:spcPts val="0"/>
              </a:spcAft>
              <a:buClr>
                <a:schemeClr val="dk1"/>
              </a:buClr>
              <a:buSzPts val="2300"/>
              <a:buFont typeface="Arial"/>
              <a:buChar char="•"/>
            </a:pPr>
            <a:r>
              <a:rPr lang="en" sz="2400" dirty="0">
                <a:latin typeface="Century Gothic"/>
                <a:ea typeface="Century Gothic"/>
                <a:cs typeface="Century Gothic"/>
                <a:sym typeface="Century Gothic"/>
              </a:rPr>
              <a:t>A budget forecast can help communicate </a:t>
            </a:r>
            <a:r>
              <a:rPr lang="en" sz="2400" b="1" u="sng" dirty="0">
                <a:latin typeface="Century Gothic"/>
                <a:ea typeface="Century Gothic"/>
                <a:cs typeface="Century Gothic"/>
                <a:sym typeface="Century Gothic"/>
              </a:rPr>
              <a:t>real</a:t>
            </a:r>
            <a:r>
              <a:rPr lang="en" sz="2400" dirty="0">
                <a:latin typeface="Century Gothic"/>
                <a:ea typeface="Century Gothic"/>
                <a:cs typeface="Century Gothic"/>
                <a:sym typeface="Century Gothic"/>
              </a:rPr>
              <a:t> budget vulnerabilities</a:t>
            </a:r>
            <a:endParaRPr sz="2400" dirty="0"/>
          </a:p>
          <a:p>
            <a:pPr marL="139700" lvl="0" indent="-146050" algn="l" rtl="0">
              <a:lnSpc>
                <a:spcPct val="90000"/>
              </a:lnSpc>
              <a:spcBef>
                <a:spcPts val="800"/>
              </a:spcBef>
              <a:spcAft>
                <a:spcPts val="0"/>
              </a:spcAft>
              <a:buClr>
                <a:schemeClr val="dk1"/>
              </a:buClr>
              <a:buSzPts val="2300"/>
              <a:buFont typeface="Arial"/>
              <a:buChar char="•"/>
            </a:pPr>
            <a:r>
              <a:rPr lang="en" sz="2400" b="1" dirty="0">
                <a:latin typeface="Century Gothic"/>
                <a:ea typeface="Century Gothic"/>
                <a:cs typeface="Century Gothic"/>
                <a:sym typeface="Century Gothic"/>
              </a:rPr>
              <a:t>Revenue volatility</a:t>
            </a:r>
            <a:endParaRPr sz="2400" dirty="0"/>
          </a:p>
          <a:p>
            <a:pPr marL="139700" lvl="0" indent="-146050" algn="l" rtl="0">
              <a:lnSpc>
                <a:spcPct val="90000"/>
              </a:lnSpc>
              <a:spcBef>
                <a:spcPts val="800"/>
              </a:spcBef>
              <a:spcAft>
                <a:spcPts val="0"/>
              </a:spcAft>
              <a:buClr>
                <a:schemeClr val="dk1"/>
              </a:buClr>
              <a:buSzPts val="2300"/>
              <a:buFont typeface="Arial"/>
              <a:buChar char="•"/>
            </a:pPr>
            <a:r>
              <a:rPr lang="en" sz="2400" b="1" dirty="0">
                <a:latin typeface="Century Gothic"/>
                <a:ea typeface="Century Gothic"/>
                <a:cs typeface="Century Gothic"/>
                <a:sym typeface="Century Gothic"/>
              </a:rPr>
              <a:t>Pensions and Health Care</a:t>
            </a:r>
            <a:endParaRPr sz="2400" dirty="0"/>
          </a:p>
          <a:p>
            <a:pPr marL="139700" lvl="0" indent="-146050" algn="l" rtl="0">
              <a:lnSpc>
                <a:spcPct val="90000"/>
              </a:lnSpc>
              <a:spcBef>
                <a:spcPts val="800"/>
              </a:spcBef>
              <a:spcAft>
                <a:spcPts val="0"/>
              </a:spcAft>
              <a:buClr>
                <a:schemeClr val="dk1"/>
              </a:buClr>
              <a:buSzPts val="2300"/>
              <a:buFont typeface="Arial"/>
              <a:buChar char="•"/>
            </a:pPr>
            <a:r>
              <a:rPr lang="en" sz="2400" b="1" dirty="0">
                <a:latin typeface="Century Gothic"/>
                <a:ea typeface="Century Gothic"/>
                <a:cs typeface="Century Gothic"/>
                <a:sym typeface="Century Gothic"/>
              </a:rPr>
              <a:t>Labor Costs</a:t>
            </a:r>
            <a:endParaRPr sz="2400" dirty="0"/>
          </a:p>
          <a:p>
            <a:pPr marL="139700" lvl="0" indent="-146050" algn="l" rtl="0">
              <a:lnSpc>
                <a:spcPct val="90000"/>
              </a:lnSpc>
              <a:spcBef>
                <a:spcPts val="800"/>
              </a:spcBef>
              <a:spcAft>
                <a:spcPts val="0"/>
              </a:spcAft>
              <a:buClr>
                <a:schemeClr val="dk1"/>
              </a:buClr>
              <a:buSzPts val="2300"/>
              <a:buFont typeface="Arial"/>
              <a:buChar char="•"/>
            </a:pPr>
            <a:r>
              <a:rPr lang="en" sz="2400" b="1" dirty="0">
                <a:latin typeface="Century Gothic"/>
                <a:ea typeface="Century Gothic"/>
                <a:cs typeface="Century Gothic"/>
                <a:sym typeface="Century Gothic"/>
              </a:rPr>
              <a:t>Reliance on new development</a:t>
            </a:r>
            <a:endParaRPr sz="2400" dirty="0"/>
          </a:p>
        </p:txBody>
      </p:sp>
      <p:sp>
        <p:nvSpPr>
          <p:cNvPr id="627" name="Google Shape;627;p42"/>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8" name="Google Shape;628;p42"/>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629" name="Google Shape;629;p42"/>
          <p:cNvGrpSpPr/>
          <p:nvPr/>
        </p:nvGrpSpPr>
        <p:grpSpPr>
          <a:xfrm>
            <a:off x="5822442" y="54864"/>
            <a:ext cx="884224" cy="174722"/>
            <a:chOff x="7763256" y="73152"/>
            <a:chExt cx="1178966" cy="232963"/>
          </a:xfrm>
        </p:grpSpPr>
        <p:sp>
          <p:nvSpPr>
            <p:cNvPr id="630" name="Google Shape;630;p42"/>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1" name="Google Shape;631;p42"/>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2" name="Google Shape;632;p42"/>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3" name="Google Shape;633;p42"/>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4" name="Google Shape;634;p42"/>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5" name="Google Shape;635;p42"/>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6" name="Google Shape;636;p42"/>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7" name="Google Shape;637;p42"/>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8" name="Google Shape;638;p42"/>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9" name="Google Shape;639;p42"/>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0" name="Google Shape;640;p42"/>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1" name="Google Shape;641;p42"/>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2" name="Google Shape;642;p42"/>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3" name="Google Shape;643;p42"/>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4" name="Google Shape;644;p42"/>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5" name="Google Shape;645;p42"/>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6" name="Google Shape;646;p42"/>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7" name="Google Shape;647;p42"/>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8" name="Google Shape;648;p42"/>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9" name="Google Shape;649;p42"/>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651" name="Google Shape;651;p42"/>
          <p:cNvSpPr/>
          <p:nvPr/>
        </p:nvSpPr>
        <p:spPr>
          <a:xfrm>
            <a:off x="944267" y="3668918"/>
            <a:ext cx="4281597" cy="128934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100" b="1" dirty="0">
                <a:solidFill>
                  <a:schemeClr val="lt1"/>
                </a:solidFill>
                <a:latin typeface="Century Gothic"/>
                <a:ea typeface="Century Gothic"/>
                <a:cs typeface="Century Gothic"/>
                <a:sym typeface="Century Gothic"/>
              </a:rPr>
              <a:t>The cost of “business as usual” may increase your risk of major economic dislocation</a:t>
            </a:r>
            <a:endParaRPr sz="1100" dirty="0"/>
          </a:p>
        </p:txBody>
      </p:sp>
      <p:sp>
        <p:nvSpPr>
          <p:cNvPr id="2" name="Google Shape;946;p50">
            <a:extLst>
              <a:ext uri="{FF2B5EF4-FFF2-40B4-BE49-F238E27FC236}">
                <a16:creationId xmlns:a16="http://schemas.microsoft.com/office/drawing/2014/main" id="{F273276C-EB86-4F40-8794-464AC5EE383A}"/>
              </a:ext>
            </a:extLst>
          </p:cNvPr>
          <p:cNvSpPr txBox="1"/>
          <p:nvPr/>
        </p:nvSpPr>
        <p:spPr>
          <a:xfrm>
            <a:off x="168768" y="48800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p:txBody>
      </p:sp>
      <p:sp>
        <p:nvSpPr>
          <p:cNvPr id="3" name="Google Shape;614;p41">
            <a:extLst>
              <a:ext uri="{FF2B5EF4-FFF2-40B4-BE49-F238E27FC236}">
                <a16:creationId xmlns:a16="http://schemas.microsoft.com/office/drawing/2014/main" id="{BE6E4A2F-0EDC-429F-BB86-81B0AF7CA9B0}"/>
              </a:ext>
            </a:extLst>
          </p:cNvPr>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dirty="0">
                <a:solidFill>
                  <a:schemeClr val="dk1"/>
                </a:solidFill>
                <a:latin typeface="Century Gothic"/>
                <a:ea typeface="Century Gothic"/>
                <a:cs typeface="Century Gothic"/>
                <a:sym typeface="Century Gothic"/>
              </a:rPr>
              <a:t>43</a:t>
            </a:r>
            <a:endParaRPr sz="1800" b="1" dirty="0">
              <a:solidFill>
                <a:schemeClr val="dk1"/>
              </a:solidFill>
              <a:latin typeface="Century Gothic"/>
              <a:ea typeface="Century Gothic"/>
              <a:cs typeface="Century Gothic"/>
              <a:sym typeface="Century Gothic"/>
            </a:endParaRPr>
          </a:p>
        </p:txBody>
      </p:sp>
      <p:pic>
        <p:nvPicPr>
          <p:cNvPr id="4" name="Google Shape;943;p50">
            <a:extLst>
              <a:ext uri="{FF2B5EF4-FFF2-40B4-BE49-F238E27FC236}">
                <a16:creationId xmlns:a16="http://schemas.microsoft.com/office/drawing/2014/main" id="{2B49D015-EA64-467D-A9BF-BE68CE4D62EF}"/>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5" name="Google Shape;944;p50">
            <a:extLst>
              <a:ext uri="{FF2B5EF4-FFF2-40B4-BE49-F238E27FC236}">
                <a16:creationId xmlns:a16="http://schemas.microsoft.com/office/drawing/2014/main" id="{E5BA11DA-7F05-49F2-B75F-6C0837B9E459}"/>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6" name="Google Shape;945;p50" descr="Logo&#10;&#10;Description automatically generated">
            <a:extLst>
              <a:ext uri="{FF2B5EF4-FFF2-40B4-BE49-F238E27FC236}">
                <a16:creationId xmlns:a16="http://schemas.microsoft.com/office/drawing/2014/main" id="{6AB0CA8F-DF4D-4445-AF44-8198C60F6AEA}"/>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7" name="Picture 6">
            <a:extLst>
              <a:ext uri="{FF2B5EF4-FFF2-40B4-BE49-F238E27FC236}">
                <a16:creationId xmlns:a16="http://schemas.microsoft.com/office/drawing/2014/main" id="{2081D695-61D4-4BF6-80B8-697DE72D1022}"/>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3"/>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1" name="Google Shape;661;p43"/>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Century Gothic"/>
              <a:buNone/>
            </a:pPr>
            <a:r>
              <a:rPr lang="en" sz="3300" b="1" dirty="0">
                <a:latin typeface="Century Gothic"/>
                <a:ea typeface="Century Gothic"/>
                <a:cs typeface="Century Gothic"/>
                <a:sym typeface="Century Gothic"/>
              </a:rPr>
              <a:t>FUTURE: Known Impacts</a:t>
            </a:r>
            <a:endParaRPr sz="3300" dirty="0"/>
          </a:p>
        </p:txBody>
      </p:sp>
      <p:sp>
        <p:nvSpPr>
          <p:cNvPr id="662" name="Google Shape;662;p43"/>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3" name="Google Shape;663;p43"/>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664" name="Google Shape;664;p43"/>
          <p:cNvGrpSpPr/>
          <p:nvPr/>
        </p:nvGrpSpPr>
        <p:grpSpPr>
          <a:xfrm>
            <a:off x="5822442" y="54864"/>
            <a:ext cx="884224" cy="174722"/>
            <a:chOff x="7763256" y="73152"/>
            <a:chExt cx="1178966" cy="232963"/>
          </a:xfrm>
        </p:grpSpPr>
        <p:sp>
          <p:nvSpPr>
            <p:cNvPr id="665" name="Google Shape;665;p43"/>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6" name="Google Shape;666;p43"/>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7" name="Google Shape;667;p43"/>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8" name="Google Shape;668;p43"/>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9" name="Google Shape;669;p43"/>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0" name="Google Shape;670;p43"/>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1" name="Google Shape;671;p43"/>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2" name="Google Shape;672;p43"/>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3" name="Google Shape;673;p43"/>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4" name="Google Shape;674;p43"/>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5" name="Google Shape;675;p43"/>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6" name="Google Shape;676;p43"/>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7" name="Google Shape;677;p43"/>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8" name="Google Shape;678;p43"/>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9" name="Google Shape;679;p43"/>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0" name="Google Shape;680;p43"/>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1" name="Google Shape;681;p43"/>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2" name="Google Shape;682;p43"/>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3" name="Google Shape;683;p43"/>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4" name="Google Shape;684;p43"/>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685" name="Google Shape;685;p43"/>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44</a:t>
            </a:fld>
            <a:endParaRPr sz="1800" b="1">
              <a:solidFill>
                <a:schemeClr val="dk1"/>
              </a:solidFill>
              <a:latin typeface="Century Gothic"/>
              <a:ea typeface="Century Gothic"/>
              <a:cs typeface="Century Gothic"/>
              <a:sym typeface="Century Gothic"/>
            </a:endParaRPr>
          </a:p>
        </p:txBody>
      </p:sp>
      <p:pic>
        <p:nvPicPr>
          <p:cNvPr id="686" name="Google Shape;686;p43"/>
          <p:cNvPicPr preferRelativeResize="0"/>
          <p:nvPr/>
        </p:nvPicPr>
        <p:blipFill>
          <a:blip r:embed="rId3">
            <a:alphaModFix/>
          </a:blip>
          <a:stretch>
            <a:fillRect/>
          </a:stretch>
        </p:blipFill>
        <p:spPr>
          <a:xfrm>
            <a:off x="666317" y="962550"/>
            <a:ext cx="7811366" cy="3653750"/>
          </a:xfrm>
          <a:prstGeom prst="rect">
            <a:avLst/>
          </a:prstGeom>
          <a:noFill/>
          <a:ln>
            <a:noFill/>
          </a:ln>
        </p:spPr>
      </p:pic>
      <p:pic>
        <p:nvPicPr>
          <p:cNvPr id="2" name="Google Shape;943;p50">
            <a:extLst>
              <a:ext uri="{FF2B5EF4-FFF2-40B4-BE49-F238E27FC236}">
                <a16:creationId xmlns:a16="http://schemas.microsoft.com/office/drawing/2014/main" id="{E66ACAE9-9F64-4B72-8CD2-A76B7372F1F0}"/>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9FC19DA2-67EB-4120-9A78-FAD64D318A38}"/>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8799DF0A-8479-48C8-B597-7A10E1085A64}"/>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1A5FB463-A8C9-4675-B283-623E0A872B1B}"/>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p:nvPr/>
        </p:nvSpPr>
        <p:spPr>
          <a:xfrm>
            <a:off x="1200" y="0"/>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5" name="Google Shape;695;p44"/>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FUTURE: Budget Forecast</a:t>
            </a:r>
            <a:endParaRPr sz="1100" dirty="0"/>
          </a:p>
        </p:txBody>
      </p:sp>
      <p:sp>
        <p:nvSpPr>
          <p:cNvPr id="697" name="Google Shape;697;p44"/>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23" name="Google Shape;723;p44"/>
          <p:cNvPicPr preferRelativeResize="0"/>
          <p:nvPr/>
        </p:nvPicPr>
        <p:blipFill>
          <a:blip r:embed="rId3">
            <a:alphaModFix/>
          </a:blip>
          <a:stretch>
            <a:fillRect/>
          </a:stretch>
        </p:blipFill>
        <p:spPr>
          <a:xfrm>
            <a:off x="5384042" y="944765"/>
            <a:ext cx="3336534" cy="3347456"/>
          </a:xfrm>
          <a:prstGeom prst="rect">
            <a:avLst/>
          </a:prstGeom>
          <a:noFill/>
          <a:ln>
            <a:noFill/>
          </a:ln>
        </p:spPr>
      </p:pic>
      <p:sp>
        <p:nvSpPr>
          <p:cNvPr id="696" name="Google Shape;696;p44"/>
          <p:cNvSpPr txBox="1">
            <a:spLocks noGrp="1"/>
          </p:cNvSpPr>
          <p:nvPr>
            <p:ph type="subTitle" idx="1"/>
          </p:nvPr>
        </p:nvSpPr>
        <p:spPr>
          <a:xfrm>
            <a:off x="649424" y="1056928"/>
            <a:ext cx="4875366" cy="3630300"/>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ct val="100000"/>
              <a:buFont typeface="Arial"/>
              <a:buChar char="•"/>
            </a:pPr>
            <a:r>
              <a:rPr lang="en" sz="1700" dirty="0">
                <a:latin typeface="Century Gothic"/>
                <a:ea typeface="Century Gothic"/>
                <a:cs typeface="Century Gothic"/>
                <a:sym typeface="Century Gothic"/>
              </a:rPr>
              <a:t>Does your forecast include:</a:t>
            </a:r>
            <a:endParaRPr sz="1700" dirty="0"/>
          </a:p>
          <a:p>
            <a:pPr marL="393700" lvl="0" indent="-137160" algn="l" rtl="0">
              <a:lnSpc>
                <a:spcPct val="90000"/>
              </a:lnSpc>
              <a:spcBef>
                <a:spcPts val="800"/>
              </a:spcBef>
              <a:spcAft>
                <a:spcPts val="0"/>
              </a:spcAft>
              <a:buClr>
                <a:schemeClr val="dk1"/>
              </a:buClr>
              <a:buSzPct val="72000"/>
              <a:buFont typeface="Courier New"/>
              <a:buChar char="o"/>
            </a:pPr>
            <a:r>
              <a:rPr lang="en" sz="1500" dirty="0">
                <a:latin typeface="Century Gothic"/>
                <a:ea typeface="Century Gothic"/>
                <a:cs typeface="Century Gothic"/>
                <a:sym typeface="Century Gothic"/>
              </a:rPr>
              <a:t>Full cost of unfunded and needed maintenance?</a:t>
            </a:r>
            <a:endParaRPr sz="1100" dirty="0"/>
          </a:p>
          <a:p>
            <a:pPr marL="393700" lvl="0" indent="-137160" algn="l" rtl="0">
              <a:lnSpc>
                <a:spcPct val="90000"/>
              </a:lnSpc>
              <a:spcBef>
                <a:spcPts val="800"/>
              </a:spcBef>
              <a:spcAft>
                <a:spcPts val="0"/>
              </a:spcAft>
              <a:buClr>
                <a:schemeClr val="dk1"/>
              </a:buClr>
              <a:buSzPct val="72000"/>
              <a:buFont typeface="Courier New"/>
              <a:buChar char="o"/>
            </a:pPr>
            <a:r>
              <a:rPr lang="en" sz="1500" dirty="0">
                <a:latin typeface="Century Gothic"/>
                <a:ea typeface="Century Gothic"/>
                <a:cs typeface="Century Gothic"/>
                <a:sym typeface="Century Gothic"/>
              </a:rPr>
              <a:t>Payment of your OPEB’s actuarially determined contribution (ADC)?</a:t>
            </a:r>
            <a:endParaRPr sz="1100" dirty="0"/>
          </a:p>
          <a:p>
            <a:pPr marL="393700" lvl="0" indent="-137160" algn="l" rtl="0">
              <a:lnSpc>
                <a:spcPct val="90000"/>
              </a:lnSpc>
              <a:spcBef>
                <a:spcPts val="800"/>
              </a:spcBef>
              <a:spcAft>
                <a:spcPts val="0"/>
              </a:spcAft>
              <a:buClr>
                <a:schemeClr val="dk1"/>
              </a:buClr>
              <a:buSzPct val="72000"/>
              <a:buFont typeface="Courier New"/>
              <a:buChar char="o"/>
            </a:pPr>
            <a:r>
              <a:rPr lang="en" sz="1500" dirty="0">
                <a:latin typeface="Century Gothic"/>
                <a:ea typeface="Century Gothic"/>
                <a:cs typeface="Century Gothic"/>
                <a:sym typeface="Century Gothic"/>
              </a:rPr>
              <a:t>Continue upgrade of major technology systems (CAD/RMS, radios, computers, major software systems)</a:t>
            </a:r>
            <a:endParaRPr sz="1100" dirty="0"/>
          </a:p>
          <a:p>
            <a:pPr marL="139700" lvl="0" indent="-146304" algn="l" rtl="0">
              <a:spcBef>
                <a:spcPts val="800"/>
              </a:spcBef>
              <a:spcAft>
                <a:spcPts val="0"/>
              </a:spcAft>
              <a:buClr>
                <a:schemeClr val="dk1"/>
              </a:buClr>
              <a:buSzPct val="100000"/>
              <a:buFont typeface="Arial"/>
              <a:buChar char="•"/>
            </a:pPr>
            <a:r>
              <a:rPr lang="en" sz="1700" dirty="0">
                <a:latin typeface="Century Gothic"/>
                <a:ea typeface="Century Gothic"/>
                <a:cs typeface="Century Gothic"/>
                <a:sym typeface="Century Gothic"/>
              </a:rPr>
              <a:t>What trends does it show?</a:t>
            </a:r>
            <a:endParaRPr sz="1700" dirty="0"/>
          </a:p>
          <a:p>
            <a:pPr marL="139700" lvl="0" indent="-146304" algn="l" rtl="0">
              <a:spcBef>
                <a:spcPts val="800"/>
              </a:spcBef>
              <a:spcAft>
                <a:spcPts val="0"/>
              </a:spcAft>
              <a:buClr>
                <a:schemeClr val="dk1"/>
              </a:buClr>
              <a:buSzPct val="100000"/>
              <a:buFont typeface="Arial"/>
              <a:buChar char="•"/>
            </a:pPr>
            <a:r>
              <a:rPr lang="en" sz="1700" dirty="0">
                <a:latin typeface="Century Gothic"/>
                <a:ea typeface="Century Gothic"/>
                <a:cs typeface="Century Gothic"/>
                <a:sym typeface="Century Gothic"/>
              </a:rPr>
              <a:t>What does the forecast tell you about what decisions you should make now?</a:t>
            </a:r>
            <a:endParaRPr sz="1700" dirty="0"/>
          </a:p>
          <a:p>
            <a:pPr marL="139700" lvl="0" indent="-25400" algn="l" rtl="0">
              <a:lnSpc>
                <a:spcPct val="90000"/>
              </a:lnSpc>
              <a:spcBef>
                <a:spcPts val="800"/>
              </a:spcBef>
              <a:spcAft>
                <a:spcPts val="0"/>
              </a:spcAft>
              <a:buClr>
                <a:schemeClr val="dk1"/>
              </a:buClr>
              <a:buSzPts val="1800"/>
              <a:buFont typeface="Arial"/>
              <a:buNone/>
            </a:pPr>
            <a:endParaRPr sz="1100" dirty="0">
              <a:latin typeface="Georgia"/>
              <a:ea typeface="Georgia"/>
              <a:cs typeface="Georgia"/>
              <a:sym typeface="Georgia"/>
            </a:endParaRPr>
          </a:p>
        </p:txBody>
      </p:sp>
      <p:sp>
        <p:nvSpPr>
          <p:cNvPr id="698" name="Google Shape;698;p44"/>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699" name="Google Shape;699;p44"/>
          <p:cNvGrpSpPr/>
          <p:nvPr/>
        </p:nvGrpSpPr>
        <p:grpSpPr>
          <a:xfrm>
            <a:off x="5822442" y="54864"/>
            <a:ext cx="884224" cy="174722"/>
            <a:chOff x="7763256" y="73152"/>
            <a:chExt cx="1178966" cy="232963"/>
          </a:xfrm>
        </p:grpSpPr>
        <p:sp>
          <p:nvSpPr>
            <p:cNvPr id="700" name="Google Shape;700;p44"/>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1" name="Google Shape;701;p44"/>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2" name="Google Shape;702;p44"/>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3" name="Google Shape;703;p44"/>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4" name="Google Shape;704;p44"/>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5" name="Google Shape;705;p44"/>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6" name="Google Shape;706;p44"/>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7" name="Google Shape;707;p44"/>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8" name="Google Shape;708;p44"/>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9" name="Google Shape;709;p44"/>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0" name="Google Shape;710;p44"/>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1" name="Google Shape;711;p44"/>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2" name="Google Shape;712;p44"/>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3" name="Google Shape;713;p44"/>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4" name="Google Shape;714;p44"/>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5" name="Google Shape;715;p44"/>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6" name="Google Shape;716;p44"/>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7" name="Google Shape;717;p44"/>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8" name="Google Shape;718;p44"/>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9" name="Google Shape;719;p44"/>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720" name="Google Shape;720;p44"/>
          <p:cNvSpPr/>
          <p:nvPr/>
        </p:nvSpPr>
        <p:spPr>
          <a:xfrm rot="-5400000">
            <a:off x="2171791" y="3098864"/>
            <a:ext cx="881100" cy="2943288"/>
          </a:xfrm>
          <a:prstGeom prst="roundRect">
            <a:avLst>
              <a:gd name="adj" fmla="val 16667"/>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1" name="Google Shape;721;p44"/>
          <p:cNvSpPr txBox="1"/>
          <p:nvPr/>
        </p:nvSpPr>
        <p:spPr>
          <a:xfrm>
            <a:off x="1243172" y="4173008"/>
            <a:ext cx="2738338" cy="795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dirty="0">
                <a:solidFill>
                  <a:schemeClr val="lt1"/>
                </a:solidFill>
                <a:latin typeface="Century Gothic"/>
                <a:ea typeface="Century Gothic"/>
                <a:cs typeface="Century Gothic"/>
                <a:sym typeface="Century Gothic"/>
              </a:rPr>
              <a:t>“The future depends on what we do in the present.” </a:t>
            </a:r>
            <a:endParaRPr sz="1100" dirty="0"/>
          </a:p>
          <a:p>
            <a:pPr marL="0" marR="0" lvl="0" indent="0" algn="ctr" rtl="0">
              <a:spcBef>
                <a:spcPts val="0"/>
              </a:spcBef>
              <a:spcAft>
                <a:spcPts val="0"/>
              </a:spcAft>
              <a:buNone/>
            </a:pPr>
            <a:r>
              <a:rPr lang="en" sz="1400" dirty="0">
                <a:solidFill>
                  <a:schemeClr val="lt1"/>
                </a:solidFill>
                <a:latin typeface="Century Gothic"/>
                <a:ea typeface="Century Gothic"/>
                <a:cs typeface="Century Gothic"/>
                <a:sym typeface="Century Gothic"/>
              </a:rPr>
              <a:t>- </a:t>
            </a:r>
            <a:r>
              <a:rPr lang="en" sz="1400" i="1" dirty="0">
                <a:solidFill>
                  <a:schemeClr val="lt1"/>
                </a:solidFill>
                <a:latin typeface="Century Gothic"/>
                <a:ea typeface="Century Gothic"/>
                <a:cs typeface="Century Gothic"/>
                <a:sym typeface="Century Gothic"/>
              </a:rPr>
              <a:t>Mahatma Gandhi</a:t>
            </a:r>
            <a:endParaRPr sz="1100" dirty="0"/>
          </a:p>
        </p:txBody>
      </p:sp>
      <p:sp>
        <p:nvSpPr>
          <p:cNvPr id="722" name="Google Shape;722;p44"/>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45</a:t>
            </a:fld>
            <a:endParaRPr sz="1800" b="1">
              <a:solidFill>
                <a:schemeClr val="dk1"/>
              </a:solidFill>
              <a:latin typeface="Century Gothic"/>
              <a:ea typeface="Century Gothic"/>
              <a:cs typeface="Century Gothic"/>
              <a:sym typeface="Century Gothic"/>
            </a:endParaRPr>
          </a:p>
        </p:txBody>
      </p:sp>
      <p:sp>
        <p:nvSpPr>
          <p:cNvPr id="727" name="Google Shape;727;p44"/>
          <p:cNvSpPr txBox="1"/>
          <p:nvPr/>
        </p:nvSpPr>
        <p:spPr>
          <a:xfrm>
            <a:off x="5680351" y="4278951"/>
            <a:ext cx="2818638" cy="19620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dirty="0">
                <a:solidFill>
                  <a:schemeClr val="dk1"/>
                </a:solidFill>
                <a:latin typeface="Century Gothic"/>
                <a:ea typeface="Century Gothic"/>
                <a:cs typeface="Century Gothic"/>
                <a:sym typeface="Century Gothic"/>
              </a:rPr>
              <a:t>Source: City of Riverside FY21 Budget Document</a:t>
            </a:r>
            <a:endParaRPr sz="1100" dirty="0"/>
          </a:p>
        </p:txBody>
      </p:sp>
      <p:pic>
        <p:nvPicPr>
          <p:cNvPr id="2" name="Google Shape;943;p50">
            <a:extLst>
              <a:ext uri="{FF2B5EF4-FFF2-40B4-BE49-F238E27FC236}">
                <a16:creationId xmlns:a16="http://schemas.microsoft.com/office/drawing/2014/main" id="{CC3807B4-2CCB-4FD9-80D4-2E73E5BC1178}"/>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D2DD94A2-892B-454B-A3C2-A4F3508F341B}"/>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5C9D3FCE-CF3F-45C9-8553-F31E2C9E28F4}"/>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CDB3AE28-9909-4A0C-B6C9-7243E5050AC2}"/>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5"/>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3" name="Google Shape;733;p45"/>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 sz="3300" b="1" dirty="0">
                <a:latin typeface="Century Gothic"/>
                <a:ea typeface="Century Gothic"/>
                <a:cs typeface="Century Gothic"/>
                <a:sym typeface="Century Gothic"/>
              </a:rPr>
              <a:t>FUTURE: Impact of Labor Agreements</a:t>
            </a:r>
            <a:endParaRPr sz="1100" dirty="0"/>
          </a:p>
        </p:txBody>
      </p:sp>
      <p:sp>
        <p:nvSpPr>
          <p:cNvPr id="734" name="Google Shape;734;p45"/>
          <p:cNvSpPr txBox="1">
            <a:spLocks noGrp="1"/>
          </p:cNvSpPr>
          <p:nvPr>
            <p:ph type="subTitle" idx="1"/>
          </p:nvPr>
        </p:nvSpPr>
        <p:spPr>
          <a:xfrm>
            <a:off x="649424" y="1056928"/>
            <a:ext cx="8142533" cy="453568"/>
          </a:xfrm>
          <a:prstGeom prst="rect">
            <a:avLst/>
          </a:prstGeom>
          <a:noFill/>
          <a:ln>
            <a:noFill/>
          </a:ln>
        </p:spPr>
        <p:txBody>
          <a:bodyPr spcFirstLastPara="1" wrap="square" lIns="68575" tIns="34275" rIns="68575" bIns="34275" anchor="t" anchorCtr="0">
            <a:noAutofit/>
          </a:bodyPr>
          <a:lstStyle/>
          <a:p>
            <a:pPr marL="139700" lvl="0" indent="-146304" algn="l" rtl="0">
              <a:lnSpc>
                <a:spcPct val="90000"/>
              </a:lnSpc>
              <a:spcBef>
                <a:spcPts val="0"/>
              </a:spcBef>
              <a:spcAft>
                <a:spcPts val="0"/>
              </a:spcAft>
              <a:buClr>
                <a:schemeClr val="dk1"/>
              </a:buClr>
              <a:buSzPts val="2200"/>
              <a:buFont typeface="Arial"/>
              <a:buChar char="•"/>
            </a:pPr>
            <a:r>
              <a:rPr lang="en" sz="2200" dirty="0">
                <a:latin typeface="Century Gothic"/>
                <a:ea typeface="Century Gothic"/>
                <a:cs typeface="Century Gothic"/>
                <a:sym typeface="Century Gothic"/>
              </a:rPr>
              <a:t>Show cost increases in context of the entire City budget</a:t>
            </a:r>
            <a:endParaRPr sz="2200" dirty="0"/>
          </a:p>
          <a:p>
            <a:pPr marL="139700" lvl="0" indent="0" algn="l" rtl="0">
              <a:lnSpc>
                <a:spcPct val="90000"/>
              </a:lnSpc>
              <a:spcBef>
                <a:spcPts val="800"/>
              </a:spcBef>
              <a:spcAft>
                <a:spcPts val="0"/>
              </a:spcAft>
              <a:buClr>
                <a:schemeClr val="dk1"/>
              </a:buClr>
              <a:buSzPts val="2300"/>
              <a:buFont typeface="Arial"/>
              <a:buNone/>
            </a:pPr>
            <a:endParaRPr sz="2200" dirty="0">
              <a:latin typeface="Century Gothic"/>
              <a:ea typeface="Century Gothic"/>
              <a:cs typeface="Century Gothic"/>
              <a:sym typeface="Century Gothic"/>
            </a:endParaRPr>
          </a:p>
        </p:txBody>
      </p:sp>
      <p:sp>
        <p:nvSpPr>
          <p:cNvPr id="735" name="Google Shape;735;p45"/>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6" name="Google Shape;736;p45"/>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737" name="Google Shape;737;p45"/>
          <p:cNvGrpSpPr/>
          <p:nvPr/>
        </p:nvGrpSpPr>
        <p:grpSpPr>
          <a:xfrm>
            <a:off x="5822442" y="54864"/>
            <a:ext cx="884224" cy="174722"/>
            <a:chOff x="7763256" y="73152"/>
            <a:chExt cx="1178966" cy="232963"/>
          </a:xfrm>
        </p:grpSpPr>
        <p:sp>
          <p:nvSpPr>
            <p:cNvPr id="738" name="Google Shape;738;p45"/>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9" name="Google Shape;739;p45"/>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0" name="Google Shape;740;p45"/>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1" name="Google Shape;741;p45"/>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2" name="Google Shape;742;p45"/>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3" name="Google Shape;743;p45"/>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4" name="Google Shape;744;p45"/>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5" name="Google Shape;745;p45"/>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6" name="Google Shape;746;p45"/>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7" name="Google Shape;747;p45"/>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8" name="Google Shape;748;p45"/>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9" name="Google Shape;749;p45"/>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0" name="Google Shape;750;p45"/>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1" name="Google Shape;751;p45"/>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2" name="Google Shape;752;p45"/>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3" name="Google Shape;753;p45"/>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4" name="Google Shape;754;p45"/>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5" name="Google Shape;755;p45"/>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6" name="Google Shape;756;p45"/>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7" name="Google Shape;757;p45"/>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758" name="Google Shape;758;p45"/>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46</a:t>
            </a:fld>
            <a:endParaRPr sz="1800" b="1">
              <a:solidFill>
                <a:schemeClr val="dk1"/>
              </a:solidFill>
              <a:latin typeface="Century Gothic"/>
              <a:ea typeface="Century Gothic"/>
              <a:cs typeface="Century Gothic"/>
              <a:sym typeface="Century Gothic"/>
            </a:endParaRPr>
          </a:p>
        </p:txBody>
      </p:sp>
      <p:pic>
        <p:nvPicPr>
          <p:cNvPr id="759" name="Google Shape;759;p45"/>
          <p:cNvPicPr preferRelativeResize="0"/>
          <p:nvPr/>
        </p:nvPicPr>
        <p:blipFill>
          <a:blip r:embed="rId3">
            <a:alphaModFix/>
          </a:blip>
          <a:stretch>
            <a:fillRect/>
          </a:stretch>
        </p:blipFill>
        <p:spPr>
          <a:xfrm>
            <a:off x="730725" y="1424925"/>
            <a:ext cx="7799150" cy="3434975"/>
          </a:xfrm>
          <a:prstGeom prst="rect">
            <a:avLst/>
          </a:prstGeom>
          <a:noFill/>
          <a:ln>
            <a:noFill/>
          </a:ln>
        </p:spPr>
      </p:pic>
      <p:pic>
        <p:nvPicPr>
          <p:cNvPr id="2" name="Google Shape;943;p50">
            <a:extLst>
              <a:ext uri="{FF2B5EF4-FFF2-40B4-BE49-F238E27FC236}">
                <a16:creationId xmlns:a16="http://schemas.microsoft.com/office/drawing/2014/main" id="{D801C75E-50CF-4448-9A8A-FDD93ED9F927}"/>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9AF0BA13-F5FF-46AD-9CFB-DB452E05BFEF}"/>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4179A26D-6CCC-49FB-AEDA-381F7CBCF1FE}"/>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D1E47E64-D000-4097-B3B4-EEBC0A43AE17}"/>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6"/>
          <p:cNvSpPr/>
          <p:nvPr/>
        </p:nvSpPr>
        <p:spPr>
          <a:xfrm>
            <a:off x="4534" y="-3381"/>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8" name="Google Shape;768;p46"/>
          <p:cNvSpPr txBox="1">
            <a:spLocks noGrp="1"/>
          </p:cNvSpPr>
          <p:nvPr>
            <p:ph type="ctrTitle"/>
          </p:nvPr>
        </p:nvSpPr>
        <p:spPr>
          <a:xfrm>
            <a:off x="649424" y="353670"/>
            <a:ext cx="8142600" cy="57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200"/>
              <a:buFont typeface="Century Gothic"/>
              <a:buNone/>
            </a:pPr>
            <a:r>
              <a:rPr lang="en" sz="3300" b="1" dirty="0">
                <a:latin typeface="Century Gothic"/>
                <a:ea typeface="Century Gothic"/>
                <a:cs typeface="Century Gothic"/>
                <a:sym typeface="Century Gothic"/>
              </a:rPr>
              <a:t>FUTURE</a:t>
            </a:r>
            <a:r>
              <a:rPr lang="en" sz="3200" b="1" dirty="0">
                <a:latin typeface="Century Gothic"/>
                <a:ea typeface="Century Gothic"/>
                <a:cs typeface="Century Gothic"/>
                <a:sym typeface="Century Gothic"/>
              </a:rPr>
              <a:t>: Reserve Trajectory</a:t>
            </a:r>
            <a:endParaRPr sz="1100" dirty="0"/>
          </a:p>
        </p:txBody>
      </p:sp>
      <p:sp>
        <p:nvSpPr>
          <p:cNvPr id="769" name="Google Shape;769;p46"/>
          <p:cNvSpPr txBox="1">
            <a:spLocks noGrp="1"/>
          </p:cNvSpPr>
          <p:nvPr>
            <p:ph type="subTitle" idx="1"/>
          </p:nvPr>
        </p:nvSpPr>
        <p:spPr>
          <a:xfrm>
            <a:off x="649424" y="1056928"/>
            <a:ext cx="4584567" cy="3630358"/>
          </a:xfrm>
          <a:prstGeom prst="rect">
            <a:avLst/>
          </a:prstGeom>
          <a:noFill/>
          <a:ln>
            <a:noFill/>
          </a:ln>
        </p:spPr>
        <p:txBody>
          <a:bodyPr spcFirstLastPara="1" wrap="square" lIns="68575" tIns="34275" rIns="68575" bIns="34275" anchor="t" anchorCtr="0">
            <a:noAutofit/>
          </a:bodyPr>
          <a:lstStyle/>
          <a:p>
            <a:pPr marL="139700" lvl="0" indent="-146050" algn="l" rtl="0">
              <a:lnSpc>
                <a:spcPct val="90000"/>
              </a:lnSpc>
              <a:spcBef>
                <a:spcPts val="0"/>
              </a:spcBef>
              <a:spcAft>
                <a:spcPts val="0"/>
              </a:spcAft>
              <a:buClr>
                <a:schemeClr val="dk1"/>
              </a:buClr>
              <a:buSzPts val="2300"/>
              <a:buFont typeface="Arial"/>
              <a:buChar char="•"/>
            </a:pPr>
            <a:r>
              <a:rPr lang="en" sz="2300" dirty="0">
                <a:latin typeface="Century Gothic"/>
                <a:ea typeface="Century Gothic"/>
                <a:cs typeface="Century Gothic"/>
                <a:sym typeface="Century Gothic"/>
              </a:rPr>
              <a:t>If your reserves are on a downward trend, be able to answer these questions:</a:t>
            </a:r>
            <a:endParaRPr sz="1100" dirty="0"/>
          </a:p>
          <a:p>
            <a:pPr marL="393192" lvl="0" indent="-137160" algn="l" rtl="0">
              <a:lnSpc>
                <a:spcPct val="90000"/>
              </a:lnSpc>
              <a:spcBef>
                <a:spcPts val="800"/>
              </a:spcBef>
              <a:spcAft>
                <a:spcPts val="0"/>
              </a:spcAft>
              <a:buClr>
                <a:schemeClr val="dk1"/>
              </a:buClr>
              <a:buSzPct val="72000"/>
              <a:buFont typeface="Courier New" panose="02070309020205020404" pitchFamily="49" charset="0"/>
              <a:buChar char="o"/>
            </a:pPr>
            <a:r>
              <a:rPr lang="en" sz="2000" b="1" dirty="0">
                <a:latin typeface="Century Gothic"/>
                <a:ea typeface="Century Gothic"/>
                <a:cs typeface="Century Gothic"/>
                <a:sym typeface="Century Gothic"/>
              </a:rPr>
              <a:t>What is the plan to get to a “balanced” budget?</a:t>
            </a:r>
            <a:endParaRPr sz="1100" dirty="0"/>
          </a:p>
          <a:p>
            <a:pPr marL="393192" lvl="0" indent="-137160" algn="l" rtl="0">
              <a:lnSpc>
                <a:spcPct val="90000"/>
              </a:lnSpc>
              <a:spcBef>
                <a:spcPts val="800"/>
              </a:spcBef>
              <a:spcAft>
                <a:spcPts val="0"/>
              </a:spcAft>
              <a:buClr>
                <a:schemeClr val="dk1"/>
              </a:buClr>
              <a:buSzPct val="72000"/>
              <a:buFont typeface="Courier New" panose="02070309020205020404" pitchFamily="49" charset="0"/>
              <a:buChar char="o"/>
            </a:pPr>
            <a:r>
              <a:rPr lang="en" sz="2000" b="1" dirty="0">
                <a:latin typeface="Century Gothic"/>
                <a:ea typeface="Century Gothic"/>
                <a:cs typeface="Century Gothic"/>
                <a:sym typeface="Century Gothic"/>
              </a:rPr>
              <a:t>How do personnel costs contribute to a downward trend?</a:t>
            </a:r>
            <a:endParaRPr sz="1100" dirty="0"/>
          </a:p>
          <a:p>
            <a:pPr marL="393192" lvl="0" indent="-137160" algn="l" rtl="0">
              <a:lnSpc>
                <a:spcPct val="90000"/>
              </a:lnSpc>
              <a:spcBef>
                <a:spcPts val="800"/>
              </a:spcBef>
              <a:spcAft>
                <a:spcPts val="0"/>
              </a:spcAft>
              <a:buClr>
                <a:schemeClr val="dk1"/>
              </a:buClr>
              <a:buSzPct val="72000"/>
              <a:buFont typeface="Courier New" panose="02070309020205020404" pitchFamily="49" charset="0"/>
              <a:buChar char="o"/>
            </a:pPr>
            <a:r>
              <a:rPr lang="en" sz="2000" b="1" dirty="0">
                <a:latin typeface="Century Gothic"/>
                <a:ea typeface="Century Gothic"/>
                <a:cs typeface="Century Gothic"/>
                <a:sym typeface="Century Gothic"/>
              </a:rPr>
              <a:t>If it takes you time to institute change, how will you rebuild reserves?</a:t>
            </a:r>
            <a:endParaRPr sz="1100" dirty="0"/>
          </a:p>
        </p:txBody>
      </p:sp>
      <p:sp>
        <p:nvSpPr>
          <p:cNvPr id="770" name="Google Shape;770;p46"/>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1" name="Google Shape;771;p46"/>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772" name="Google Shape;772;p46"/>
          <p:cNvGrpSpPr/>
          <p:nvPr/>
        </p:nvGrpSpPr>
        <p:grpSpPr>
          <a:xfrm>
            <a:off x="5822442" y="54864"/>
            <a:ext cx="884224" cy="174722"/>
            <a:chOff x="7763256" y="73152"/>
            <a:chExt cx="1178966" cy="232963"/>
          </a:xfrm>
        </p:grpSpPr>
        <p:sp>
          <p:nvSpPr>
            <p:cNvPr id="773" name="Google Shape;773;p46"/>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4" name="Google Shape;774;p46"/>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5" name="Google Shape;775;p46"/>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6" name="Google Shape;776;p46"/>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7" name="Google Shape;777;p46"/>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8" name="Google Shape;778;p46"/>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9" name="Google Shape;779;p46"/>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0" name="Google Shape;780;p46"/>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1" name="Google Shape;781;p46"/>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2" name="Google Shape;782;p46"/>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3" name="Google Shape;783;p46"/>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4" name="Google Shape;784;p46"/>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5" name="Google Shape;785;p46"/>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6" name="Google Shape;786;p46"/>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7" name="Google Shape;787;p46"/>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8" name="Google Shape;788;p46"/>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9" name="Google Shape;789;p46"/>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0" name="Google Shape;790;p46"/>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1" name="Google Shape;791;p46"/>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2" name="Google Shape;792;p46"/>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793" name="Google Shape;793;p46"/>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47</a:t>
            </a:fld>
            <a:endParaRPr sz="1800" b="1">
              <a:solidFill>
                <a:schemeClr val="dk1"/>
              </a:solidFill>
              <a:latin typeface="Century Gothic"/>
              <a:ea typeface="Century Gothic"/>
              <a:cs typeface="Century Gothic"/>
              <a:sym typeface="Century Gothic"/>
            </a:endParaRPr>
          </a:p>
        </p:txBody>
      </p:sp>
      <p:pic>
        <p:nvPicPr>
          <p:cNvPr id="794" name="Google Shape;794;p46"/>
          <p:cNvPicPr preferRelativeResize="0"/>
          <p:nvPr/>
        </p:nvPicPr>
        <p:blipFill>
          <a:blip r:embed="rId3">
            <a:alphaModFix/>
          </a:blip>
          <a:stretch>
            <a:fillRect/>
          </a:stretch>
        </p:blipFill>
        <p:spPr>
          <a:xfrm>
            <a:off x="5203163" y="841461"/>
            <a:ext cx="3588861" cy="3460577"/>
          </a:xfrm>
          <a:prstGeom prst="rect">
            <a:avLst/>
          </a:prstGeom>
          <a:noFill/>
          <a:ln>
            <a:noFill/>
          </a:ln>
        </p:spPr>
      </p:pic>
      <p:pic>
        <p:nvPicPr>
          <p:cNvPr id="2" name="Google Shape;943;p50">
            <a:extLst>
              <a:ext uri="{FF2B5EF4-FFF2-40B4-BE49-F238E27FC236}">
                <a16:creationId xmlns:a16="http://schemas.microsoft.com/office/drawing/2014/main" id="{659B56B6-F9AB-4FAB-A5A1-FBA9C32A3B0B}"/>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3D88CBA6-D332-41F8-893A-82D521F4516C}"/>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2427F898-90E7-4ED8-AE3A-D6A6EF3493EC}"/>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E51ED6A8-CE54-4B52-BF08-9F00222A2830}"/>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7"/>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3" name="Google Shape;803;p47"/>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Century Gothic"/>
              <a:buNone/>
            </a:pPr>
            <a:r>
              <a:rPr lang="en" sz="3000" b="1" dirty="0">
                <a:latin typeface="Century Gothic"/>
                <a:ea typeface="Century Gothic"/>
                <a:cs typeface="Century Gothic"/>
                <a:sym typeface="Century Gothic"/>
              </a:rPr>
              <a:t>Let the facts do the work| Telling your story</a:t>
            </a:r>
            <a:endParaRPr sz="1100" dirty="0"/>
          </a:p>
        </p:txBody>
      </p:sp>
      <p:sp>
        <p:nvSpPr>
          <p:cNvPr id="804" name="Google Shape;804;p47"/>
          <p:cNvSpPr txBox="1">
            <a:spLocks noGrp="1"/>
          </p:cNvSpPr>
          <p:nvPr>
            <p:ph type="subTitle" idx="1"/>
          </p:nvPr>
        </p:nvSpPr>
        <p:spPr>
          <a:xfrm>
            <a:off x="589850" y="1152900"/>
            <a:ext cx="4685700" cy="3400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2300" b="1" dirty="0">
                <a:latin typeface="Century Gothic"/>
                <a:ea typeface="Century Gothic"/>
                <a:cs typeface="Century Gothic"/>
                <a:sym typeface="Century Gothic"/>
              </a:rPr>
              <a:t>Mine your data for your stories</a:t>
            </a:r>
            <a:endParaRPr sz="2300" dirty="0"/>
          </a:p>
          <a:p>
            <a:pPr marL="139700" lvl="0" indent="-146304" algn="l" rtl="0">
              <a:lnSpc>
                <a:spcPct val="80000"/>
              </a:lnSpc>
              <a:spcBef>
                <a:spcPts val="800"/>
              </a:spcBef>
              <a:spcAft>
                <a:spcPts val="0"/>
              </a:spcAft>
              <a:buClr>
                <a:schemeClr val="dk1"/>
              </a:buClr>
              <a:buSzPct val="100000"/>
              <a:buFont typeface="Arial"/>
              <a:buChar char="•"/>
            </a:pPr>
            <a:r>
              <a:rPr lang="en" sz="1900" dirty="0">
                <a:latin typeface="Century Gothic"/>
                <a:ea typeface="Century Gothic"/>
                <a:cs typeface="Century Gothic"/>
                <a:sym typeface="Century Gothic"/>
              </a:rPr>
              <a:t>How fast are you going through your reserves?</a:t>
            </a:r>
            <a:endParaRPr sz="1900" dirty="0"/>
          </a:p>
          <a:p>
            <a:pPr marL="139700" lvl="0" indent="-146304" algn="l" rtl="0">
              <a:lnSpc>
                <a:spcPct val="80000"/>
              </a:lnSpc>
              <a:spcBef>
                <a:spcPts val="800"/>
              </a:spcBef>
              <a:spcAft>
                <a:spcPts val="0"/>
              </a:spcAft>
              <a:buClr>
                <a:schemeClr val="dk1"/>
              </a:buClr>
              <a:buSzPct val="100000"/>
              <a:buFont typeface="Arial"/>
              <a:buChar char="•"/>
            </a:pPr>
            <a:r>
              <a:rPr lang="en" sz="1900" dirty="0">
                <a:latin typeface="Century Gothic"/>
                <a:ea typeface="Century Gothic"/>
                <a:cs typeface="Century Gothic"/>
                <a:sym typeface="Century Gothic"/>
              </a:rPr>
              <a:t>Uncertainty of future revenue levels – quick rebound vs. longer-term impacts</a:t>
            </a:r>
            <a:endParaRPr sz="1900" dirty="0"/>
          </a:p>
          <a:p>
            <a:pPr marL="139700" lvl="0" indent="-146304" algn="l" rtl="0">
              <a:lnSpc>
                <a:spcPct val="80000"/>
              </a:lnSpc>
              <a:spcBef>
                <a:spcPts val="800"/>
              </a:spcBef>
              <a:spcAft>
                <a:spcPts val="0"/>
              </a:spcAft>
              <a:buClr>
                <a:schemeClr val="dk1"/>
              </a:buClr>
              <a:buSzPct val="100000"/>
              <a:buFont typeface="Arial"/>
              <a:buChar char="•"/>
            </a:pPr>
            <a:r>
              <a:rPr lang="en" sz="1900" dirty="0">
                <a:latin typeface="Century Gothic"/>
                <a:ea typeface="Century Gothic"/>
                <a:cs typeface="Century Gothic"/>
                <a:sym typeface="Century Gothic"/>
              </a:rPr>
              <a:t>Longer-term impacts from pension increases, reserve replenishment, critical infrastructure needs</a:t>
            </a:r>
            <a:endParaRPr sz="1900" dirty="0"/>
          </a:p>
          <a:p>
            <a:pPr marL="139700" lvl="0" indent="-146304" algn="l" rtl="0">
              <a:lnSpc>
                <a:spcPct val="80000"/>
              </a:lnSpc>
              <a:spcBef>
                <a:spcPts val="800"/>
              </a:spcBef>
              <a:spcAft>
                <a:spcPts val="0"/>
              </a:spcAft>
              <a:buClr>
                <a:schemeClr val="dk1"/>
              </a:buClr>
              <a:buSzPct val="100000"/>
              <a:buFont typeface="Arial"/>
              <a:buChar char="•"/>
            </a:pPr>
            <a:r>
              <a:rPr lang="en" sz="1900" dirty="0">
                <a:latin typeface="Century Gothic"/>
                <a:ea typeface="Century Gothic"/>
                <a:cs typeface="Century Gothic"/>
                <a:sym typeface="Century Gothic"/>
              </a:rPr>
              <a:t>Show that uncertainty requires both caution and action—</a:t>
            </a:r>
            <a:r>
              <a:rPr lang="en" sz="1900" b="1" u="sng" dirty="0">
                <a:latin typeface="Century Gothic"/>
                <a:ea typeface="Century Gothic"/>
                <a:cs typeface="Century Gothic"/>
                <a:sym typeface="Century Gothic"/>
              </a:rPr>
              <a:t>just hoping to hang on may not be the right strategy</a:t>
            </a:r>
            <a:endParaRPr sz="1900" dirty="0"/>
          </a:p>
        </p:txBody>
      </p:sp>
      <p:sp>
        <p:nvSpPr>
          <p:cNvPr id="805" name="Google Shape;805;p47"/>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6" name="Google Shape;806;p47"/>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807" name="Google Shape;807;p47"/>
          <p:cNvGrpSpPr/>
          <p:nvPr/>
        </p:nvGrpSpPr>
        <p:grpSpPr>
          <a:xfrm>
            <a:off x="5822442" y="54864"/>
            <a:ext cx="884224" cy="174722"/>
            <a:chOff x="7763256" y="73152"/>
            <a:chExt cx="1178966" cy="232963"/>
          </a:xfrm>
        </p:grpSpPr>
        <p:sp>
          <p:nvSpPr>
            <p:cNvPr id="808" name="Google Shape;808;p47"/>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9" name="Google Shape;809;p47"/>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0" name="Google Shape;810;p47"/>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1" name="Google Shape;811;p47"/>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2" name="Google Shape;812;p47"/>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3" name="Google Shape;813;p47"/>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4" name="Google Shape;814;p47"/>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5" name="Google Shape;815;p47"/>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6" name="Google Shape;816;p47"/>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7" name="Google Shape;817;p47"/>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8" name="Google Shape;818;p47"/>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9" name="Google Shape;819;p47"/>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0" name="Google Shape;820;p47"/>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1" name="Google Shape;821;p47"/>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2" name="Google Shape;822;p47"/>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3" name="Google Shape;823;p47"/>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4" name="Google Shape;824;p47"/>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5" name="Google Shape;825;p47"/>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6" name="Google Shape;826;p47"/>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7" name="Google Shape;827;p47"/>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pic>
        <p:nvPicPr>
          <p:cNvPr id="828" name="Google Shape;828;p47" descr="A close up of text on a white background&#10;&#10;Description automatically generated"/>
          <p:cNvPicPr preferRelativeResize="0"/>
          <p:nvPr/>
        </p:nvPicPr>
        <p:blipFill rotWithShape="1">
          <a:blip r:embed="rId3">
            <a:alphaModFix/>
          </a:blip>
          <a:srcRect/>
          <a:stretch/>
        </p:blipFill>
        <p:spPr>
          <a:xfrm>
            <a:off x="5301335" y="1152900"/>
            <a:ext cx="3490622" cy="3020107"/>
          </a:xfrm>
          <a:prstGeom prst="rect">
            <a:avLst/>
          </a:prstGeom>
          <a:noFill/>
          <a:ln>
            <a:noFill/>
          </a:ln>
        </p:spPr>
      </p:pic>
      <p:sp>
        <p:nvSpPr>
          <p:cNvPr id="829" name="Google Shape;829;p47"/>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48</a:t>
            </a:fld>
            <a:endParaRPr sz="1800" b="1">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3E081EE8-FD02-4119-BC5A-9D4F55C436B1}"/>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F8A299F3-4D3E-48C5-99AF-EAC7EAD13AEF}"/>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05DD385E-9C8C-45A2-AA53-CFC89C754D86}"/>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12C30803-01B3-4E96-9D35-0E2073C102D3}"/>
              </a:ext>
            </a:extLst>
          </p:cNvPr>
          <p:cNvPicPr>
            <a:picLocks noChangeAspect="1"/>
          </p:cNvPicPr>
          <p:nvPr/>
        </p:nvPicPr>
        <p:blipFill>
          <a:blip r:embed="rId7"/>
          <a:stretch>
            <a:fillRect/>
          </a:stretch>
        </p:blipFill>
        <p:spPr>
          <a:xfrm>
            <a:off x="7734300" y="4979266"/>
            <a:ext cx="1405323" cy="20844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8"/>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8" name="Google Shape;838;p48"/>
          <p:cNvSpPr txBox="1">
            <a:spLocks noGrp="1"/>
          </p:cNvSpPr>
          <p:nvPr>
            <p:ph type="ctrTitle"/>
          </p:nvPr>
        </p:nvSpPr>
        <p:spPr>
          <a:xfrm>
            <a:off x="649424" y="353670"/>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000"/>
              <a:buFont typeface="Century Gothic"/>
              <a:buNone/>
            </a:pPr>
            <a:r>
              <a:rPr lang="en" sz="3300" b="1" dirty="0">
                <a:latin typeface="Century Gothic"/>
                <a:ea typeface="Century Gothic"/>
                <a:cs typeface="Century Gothic"/>
                <a:sym typeface="Century Gothic"/>
              </a:rPr>
              <a:t>Overall Financial Approach</a:t>
            </a:r>
            <a:endParaRPr sz="3300" dirty="0"/>
          </a:p>
        </p:txBody>
      </p:sp>
      <p:sp>
        <p:nvSpPr>
          <p:cNvPr id="839" name="Google Shape;839;p48"/>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0" name="Google Shape;840;p48"/>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841" name="Google Shape;841;p48"/>
          <p:cNvGrpSpPr/>
          <p:nvPr/>
        </p:nvGrpSpPr>
        <p:grpSpPr>
          <a:xfrm>
            <a:off x="5822442" y="54864"/>
            <a:ext cx="884224" cy="174722"/>
            <a:chOff x="7763256" y="73152"/>
            <a:chExt cx="1178966" cy="232963"/>
          </a:xfrm>
        </p:grpSpPr>
        <p:sp>
          <p:nvSpPr>
            <p:cNvPr id="842" name="Google Shape;842;p48"/>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3" name="Google Shape;843;p48"/>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4" name="Google Shape;844;p48"/>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5" name="Google Shape;845;p48"/>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6" name="Google Shape;846;p48"/>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7" name="Google Shape;847;p48"/>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8" name="Google Shape;848;p48"/>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9" name="Google Shape;849;p48"/>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0" name="Google Shape;850;p48"/>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1" name="Google Shape;851;p48"/>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2" name="Google Shape;852;p48"/>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3" name="Google Shape;853;p48"/>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4" name="Google Shape;854;p48"/>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5" name="Google Shape;855;p48"/>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6" name="Google Shape;856;p48"/>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7" name="Google Shape;857;p48"/>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8" name="Google Shape;858;p48"/>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9" name="Google Shape;859;p48"/>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0" name="Google Shape;860;p48"/>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1" name="Google Shape;861;p48"/>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62" name="Google Shape;862;p48"/>
          <p:cNvGrpSpPr/>
          <p:nvPr/>
        </p:nvGrpSpPr>
        <p:grpSpPr>
          <a:xfrm>
            <a:off x="703588" y="1000060"/>
            <a:ext cx="7734537" cy="3461440"/>
            <a:chOff x="0" y="95848"/>
            <a:chExt cx="10312716" cy="4615254"/>
          </a:xfrm>
        </p:grpSpPr>
        <p:sp>
          <p:nvSpPr>
            <p:cNvPr id="863" name="Google Shape;863;p48"/>
            <p:cNvSpPr/>
            <p:nvPr/>
          </p:nvSpPr>
          <p:spPr>
            <a:xfrm>
              <a:off x="0" y="659992"/>
              <a:ext cx="10312716" cy="5040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4" name="Google Shape;864;p48"/>
            <p:cNvSpPr/>
            <p:nvPr/>
          </p:nvSpPr>
          <p:spPr>
            <a:xfrm>
              <a:off x="515635" y="95848"/>
              <a:ext cx="8989048" cy="85934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5" name="Google Shape;865;p48"/>
            <p:cNvSpPr txBox="1"/>
            <p:nvPr/>
          </p:nvSpPr>
          <p:spPr>
            <a:xfrm>
              <a:off x="557585" y="137798"/>
              <a:ext cx="8905148" cy="775444"/>
            </a:xfrm>
            <a:prstGeom prst="rect">
              <a:avLst/>
            </a:prstGeom>
            <a:noFill/>
            <a:ln>
              <a:noFill/>
            </a:ln>
          </p:spPr>
          <p:txBody>
            <a:bodyPr spcFirstLastPara="1" wrap="square" lIns="204650" tIns="0" rIns="204650" bIns="0" anchor="ctr" anchorCtr="0">
              <a:noAutofit/>
            </a:bodyPr>
            <a:lstStyle/>
            <a:p>
              <a:pPr marL="0" marR="0" lvl="0" indent="0" algn="l" rtl="0">
                <a:lnSpc>
                  <a:spcPct val="90000"/>
                </a:lnSpc>
                <a:spcBef>
                  <a:spcPts val="0"/>
                </a:spcBef>
                <a:spcAft>
                  <a:spcPts val="0"/>
                </a:spcAft>
                <a:buClr>
                  <a:schemeClr val="lt1"/>
                </a:buClr>
                <a:buSzPts val="2100"/>
                <a:buFont typeface="Century Gothic"/>
                <a:buNone/>
              </a:pPr>
              <a:r>
                <a:rPr lang="en" sz="2000" b="1" dirty="0">
                  <a:solidFill>
                    <a:schemeClr val="lt1"/>
                  </a:solidFill>
                  <a:latin typeface="Century Gothic"/>
                  <a:ea typeface="Century Gothic"/>
                  <a:cs typeface="Century Gothic"/>
                  <a:sym typeface="Century Gothic"/>
                </a:rPr>
                <a:t>#1 - Know your data and present it in an accessible fashion</a:t>
              </a:r>
              <a:endParaRPr sz="2000" b="1" dirty="0"/>
            </a:p>
          </p:txBody>
        </p:sp>
        <p:sp>
          <p:nvSpPr>
            <p:cNvPr id="866" name="Google Shape;866;p48"/>
            <p:cNvSpPr/>
            <p:nvPr/>
          </p:nvSpPr>
          <p:spPr>
            <a:xfrm>
              <a:off x="0" y="1846871"/>
              <a:ext cx="10312716" cy="5040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7" name="Google Shape;867;p48"/>
            <p:cNvSpPr/>
            <p:nvPr/>
          </p:nvSpPr>
          <p:spPr>
            <a:xfrm>
              <a:off x="515635" y="1271992"/>
              <a:ext cx="8995978" cy="870078"/>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8" name="Google Shape;868;p48"/>
            <p:cNvSpPr txBox="1"/>
            <p:nvPr/>
          </p:nvSpPr>
          <p:spPr>
            <a:xfrm>
              <a:off x="558109" y="1314466"/>
              <a:ext cx="8911030" cy="785130"/>
            </a:xfrm>
            <a:prstGeom prst="rect">
              <a:avLst/>
            </a:prstGeom>
            <a:noFill/>
            <a:ln>
              <a:noFill/>
            </a:ln>
          </p:spPr>
          <p:txBody>
            <a:bodyPr spcFirstLastPara="1" wrap="square" lIns="204650" tIns="0" rIns="204650" bIns="0" anchor="ctr" anchorCtr="0">
              <a:noAutofit/>
            </a:bodyPr>
            <a:lstStyle/>
            <a:p>
              <a:pPr marL="0" marR="0" lvl="0" indent="0" algn="l" rtl="0">
                <a:lnSpc>
                  <a:spcPct val="90000"/>
                </a:lnSpc>
                <a:spcBef>
                  <a:spcPts val="0"/>
                </a:spcBef>
                <a:spcAft>
                  <a:spcPts val="0"/>
                </a:spcAft>
                <a:buClr>
                  <a:srgbClr val="FFFFFF"/>
                </a:buClr>
                <a:buSzPts val="2100"/>
                <a:buFont typeface="Century Gothic"/>
                <a:buNone/>
              </a:pPr>
              <a:r>
                <a:rPr lang="en" sz="2000" b="1" dirty="0">
                  <a:solidFill>
                    <a:srgbClr val="FFFFFF"/>
                  </a:solidFill>
                  <a:latin typeface="Century Gothic"/>
                  <a:ea typeface="Century Gothic"/>
                  <a:cs typeface="Century Gothic"/>
                  <a:sym typeface="Century Gothic"/>
                </a:rPr>
                <a:t>#2 - Put your labor negotiation in context of total agency needs </a:t>
              </a:r>
              <a:endParaRPr sz="2000" b="1" dirty="0"/>
            </a:p>
          </p:txBody>
        </p:sp>
        <p:sp>
          <p:nvSpPr>
            <p:cNvPr id="869" name="Google Shape;869;p48"/>
            <p:cNvSpPr/>
            <p:nvPr/>
          </p:nvSpPr>
          <p:spPr>
            <a:xfrm>
              <a:off x="0" y="3020518"/>
              <a:ext cx="10312716" cy="5040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0" name="Google Shape;870;p48"/>
            <p:cNvSpPr/>
            <p:nvPr/>
          </p:nvSpPr>
          <p:spPr>
            <a:xfrm>
              <a:off x="515635" y="2458871"/>
              <a:ext cx="9043623" cy="85684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1" name="Google Shape;871;p48"/>
            <p:cNvSpPr txBox="1"/>
            <p:nvPr/>
          </p:nvSpPr>
          <p:spPr>
            <a:xfrm>
              <a:off x="557463" y="2500699"/>
              <a:ext cx="8959967" cy="773191"/>
            </a:xfrm>
            <a:prstGeom prst="rect">
              <a:avLst/>
            </a:prstGeom>
            <a:noFill/>
            <a:ln>
              <a:noFill/>
            </a:ln>
          </p:spPr>
          <p:txBody>
            <a:bodyPr spcFirstLastPara="1" wrap="square" lIns="204650" tIns="0" rIns="204650" bIns="0" anchor="ctr" anchorCtr="0">
              <a:noAutofit/>
            </a:bodyPr>
            <a:lstStyle/>
            <a:p>
              <a:pPr marL="469900" marR="0" lvl="0" indent="-469900" algn="l" rtl="0">
                <a:lnSpc>
                  <a:spcPct val="90000"/>
                </a:lnSpc>
                <a:spcBef>
                  <a:spcPts val="0"/>
                </a:spcBef>
                <a:spcAft>
                  <a:spcPts val="0"/>
                </a:spcAft>
                <a:buClr>
                  <a:srgbClr val="FFFFFF"/>
                </a:buClr>
                <a:buSzPts val="2000"/>
                <a:buFont typeface="Century Gothic"/>
                <a:buNone/>
              </a:pPr>
              <a:r>
                <a:rPr lang="en" sz="1900" b="1" dirty="0">
                  <a:solidFill>
                    <a:srgbClr val="FFFFFF"/>
                  </a:solidFill>
                  <a:latin typeface="Century Gothic"/>
                  <a:ea typeface="Century Gothic"/>
                  <a:cs typeface="Century Gothic"/>
                  <a:sym typeface="Century Gothic"/>
                </a:rPr>
                <a:t>#3 - Talk about how labor cost fit into your agency’s current and long-term </a:t>
              </a:r>
              <a:r>
                <a:rPr lang="en" sz="1900" b="1" u="sng" dirty="0">
                  <a:solidFill>
                    <a:srgbClr val="FFFFFF"/>
                  </a:solidFill>
                  <a:latin typeface="Century Gothic"/>
                  <a:ea typeface="Century Gothic"/>
                  <a:cs typeface="Century Gothic"/>
                  <a:sym typeface="Century Gothic"/>
                </a:rPr>
                <a:t>service strategy</a:t>
              </a:r>
              <a:endParaRPr sz="1900" b="1" dirty="0"/>
            </a:p>
          </p:txBody>
        </p:sp>
        <p:sp>
          <p:nvSpPr>
            <p:cNvPr id="872" name="Google Shape;872;p48"/>
            <p:cNvSpPr/>
            <p:nvPr/>
          </p:nvSpPr>
          <p:spPr>
            <a:xfrm>
              <a:off x="0" y="4207102"/>
              <a:ext cx="10312716" cy="5040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3" name="Google Shape;873;p48"/>
            <p:cNvSpPr/>
            <p:nvPr/>
          </p:nvSpPr>
          <p:spPr>
            <a:xfrm>
              <a:off x="515635" y="3632518"/>
              <a:ext cx="9014964" cy="869783"/>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4" name="Google Shape;874;p48"/>
            <p:cNvSpPr txBox="1"/>
            <p:nvPr/>
          </p:nvSpPr>
          <p:spPr>
            <a:xfrm>
              <a:off x="558094" y="3674977"/>
              <a:ext cx="8930046" cy="784865"/>
            </a:xfrm>
            <a:prstGeom prst="rect">
              <a:avLst/>
            </a:prstGeom>
            <a:noFill/>
            <a:ln>
              <a:noFill/>
            </a:ln>
          </p:spPr>
          <p:txBody>
            <a:bodyPr spcFirstLastPara="1" wrap="square" lIns="204650" tIns="0" rIns="204650" bIns="0" anchor="ctr" anchorCtr="0">
              <a:noAutofit/>
            </a:bodyPr>
            <a:lstStyle/>
            <a:p>
              <a:pPr marL="381000" marR="0" lvl="0" indent="-381000" algn="l" rtl="0">
                <a:lnSpc>
                  <a:spcPct val="90000"/>
                </a:lnSpc>
                <a:spcBef>
                  <a:spcPts val="0"/>
                </a:spcBef>
                <a:spcAft>
                  <a:spcPts val="0"/>
                </a:spcAft>
                <a:buClr>
                  <a:srgbClr val="FFFFFF"/>
                </a:buClr>
                <a:buSzPts val="2100"/>
                <a:buFont typeface="Century Gothic"/>
                <a:buNone/>
              </a:pPr>
              <a:r>
                <a:rPr lang="en" sz="2100" b="1" u="none" dirty="0">
                  <a:solidFill>
                    <a:srgbClr val="FFFFFF"/>
                  </a:solidFill>
                  <a:latin typeface="Century Gothic"/>
                  <a:ea typeface="Century Gothic"/>
                  <a:cs typeface="Century Gothic"/>
                  <a:sym typeface="Century Gothic"/>
                </a:rPr>
                <a:t>#4 - </a:t>
              </a:r>
              <a:r>
                <a:rPr lang="en" sz="2000" b="1" i="0" dirty="0">
                  <a:solidFill>
                    <a:schemeClr val="lt1"/>
                  </a:solidFill>
                  <a:latin typeface="Century Gothic"/>
                  <a:ea typeface="Century Gothic"/>
                  <a:cs typeface="Century Gothic"/>
                  <a:sym typeface="Century Gothic"/>
                </a:rPr>
                <a:t>Focus on what you need to do now to limit long-term financial sustainability issues​</a:t>
              </a:r>
              <a:endParaRPr sz="2000" b="1" u="none" dirty="0">
                <a:solidFill>
                  <a:srgbClr val="FFFFFF"/>
                </a:solidFill>
                <a:latin typeface="Century Gothic"/>
                <a:ea typeface="Century Gothic"/>
                <a:cs typeface="Century Gothic"/>
                <a:sym typeface="Century Gothic"/>
              </a:endParaRPr>
            </a:p>
          </p:txBody>
        </p:sp>
      </p:grpSp>
      <p:sp>
        <p:nvSpPr>
          <p:cNvPr id="875" name="Google Shape;875;p48"/>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t>49</a:t>
            </a:fld>
            <a:endParaRPr sz="1800" b="1" dirty="0">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60AD5044-7EB6-498D-BA08-CC433C2C0F8C}"/>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4E0385B9-386F-4B4A-9F84-DFE7976616BD}"/>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535BEA12-0CCA-4569-BBB5-DF51FA6CED3C}"/>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F39CE31E-0A95-446C-B4FB-5A5FADB61D5D}"/>
              </a:ext>
            </a:extLst>
          </p:cNvPr>
          <p:cNvPicPr>
            <a:picLocks noChangeAspect="1"/>
          </p:cNvPicPr>
          <p:nvPr/>
        </p:nvPicPr>
        <p:blipFill>
          <a:blip r:embed="rId6"/>
          <a:stretch>
            <a:fillRect/>
          </a:stretch>
        </p:blipFill>
        <p:spPr>
          <a:xfrm>
            <a:off x="7734300" y="4979266"/>
            <a:ext cx="1405323" cy="2084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1322"/>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Fact-Based Bargaining</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7160" lvl="0" indent="-146304" algn="l" rtl="0">
              <a:lnSpc>
                <a:spcPct val="90000"/>
              </a:lnSpc>
              <a:spcBef>
                <a:spcPts val="0"/>
              </a:spcBef>
              <a:spcAft>
                <a:spcPts val="0"/>
              </a:spcAft>
              <a:buClr>
                <a:schemeClr val="dk1"/>
              </a:buClr>
              <a:buSzPts val="2300"/>
              <a:buFont typeface="Arial" panose="020B0604020202020204" pitchFamily="34" charset="0"/>
              <a:buChar char="•"/>
            </a:pPr>
            <a:r>
              <a:rPr lang="en-US" sz="2300" dirty="0">
                <a:latin typeface="Century Gothic"/>
                <a:ea typeface="Century Gothic"/>
                <a:cs typeface="Century Gothic"/>
                <a:sym typeface="Century Gothic"/>
              </a:rPr>
              <a:t>In a concessionary environment, communication of facts is critical</a:t>
            </a:r>
          </a:p>
          <a:p>
            <a:pPr marL="393192" lvl="1" indent="-137160" algn="l">
              <a:spcBef>
                <a:spcPts val="800"/>
              </a:spcBef>
              <a:buSzPct val="72000"/>
              <a:buFont typeface="Courier New" panose="02070309020205020404" pitchFamily="49" charset="0"/>
              <a:buChar char="o"/>
            </a:pPr>
            <a:r>
              <a:rPr lang="en-US" sz="1800" dirty="0">
                <a:solidFill>
                  <a:schemeClr val="tx1"/>
                </a:solidFill>
                <a:latin typeface="Century Gothic"/>
                <a:ea typeface="Century Gothic"/>
                <a:cs typeface="Century Gothic"/>
                <a:sym typeface="Century Gothic"/>
              </a:rPr>
              <a:t>The presentations you are about to hear are intended to help you think about communications that go beyond just the bottom-line. </a:t>
            </a:r>
          </a:p>
          <a:p>
            <a:pPr marL="393192" lvl="1" indent="-137160" algn="l">
              <a:spcBef>
                <a:spcPts val="800"/>
              </a:spcBef>
              <a:buSzPct val="72000"/>
              <a:buFont typeface="Courier New" panose="02070309020205020404" pitchFamily="49" charset="0"/>
              <a:buChar char="o"/>
            </a:pPr>
            <a:r>
              <a:rPr lang="en-US" sz="1800" dirty="0">
                <a:solidFill>
                  <a:schemeClr val="tx1"/>
                </a:solidFill>
                <a:latin typeface="Century Gothic"/>
                <a:ea typeface="Century Gothic"/>
                <a:cs typeface="Century Gothic"/>
                <a:sym typeface="Century Gothic"/>
              </a:rPr>
              <a:t>In a roll-over or concessionary environment, human resources professionals need to become their own experts on all of the moving parts involved in your jurisdiction’s finances. </a:t>
            </a:r>
          </a:p>
          <a:p>
            <a:pPr marL="393192" lvl="1" indent="-137160" algn="l">
              <a:spcBef>
                <a:spcPts val="800"/>
              </a:spcBef>
              <a:buSzPct val="72000"/>
              <a:buFont typeface="Courier New" panose="02070309020205020404" pitchFamily="49" charset="0"/>
              <a:buChar char="o"/>
            </a:pPr>
            <a:r>
              <a:rPr lang="en-US" sz="1800" dirty="0">
                <a:solidFill>
                  <a:schemeClr val="tx1"/>
                </a:solidFill>
                <a:latin typeface="Century Gothic"/>
                <a:ea typeface="Century Gothic"/>
                <a:cs typeface="Century Gothic"/>
                <a:sym typeface="Century Gothic"/>
              </a:rPr>
              <a:t>Both elected officials and unions continue to be in denial about the seriousness of the current downturn in revenues.</a:t>
            </a:r>
          </a:p>
          <a:p>
            <a:pPr marL="393192" lvl="1" indent="-137160" algn="l">
              <a:spcBef>
                <a:spcPts val="800"/>
              </a:spcBef>
              <a:buSzPct val="72000"/>
              <a:buFont typeface="Courier New" panose="02070309020205020404" pitchFamily="49" charset="0"/>
              <a:buChar char="o"/>
            </a:pPr>
            <a:r>
              <a:rPr lang="en-US" sz="1800" dirty="0">
                <a:solidFill>
                  <a:schemeClr val="tx1"/>
                </a:solidFill>
                <a:latin typeface="Century Gothic"/>
                <a:ea typeface="Century Gothic"/>
                <a:cs typeface="Century Gothic"/>
                <a:sym typeface="Century Gothic"/>
              </a:rPr>
              <a:t>While facts are not always welcomed, they’re the only tool to reaching voluntary agreements in the current environment</a:t>
            </a:r>
          </a:p>
          <a:p>
            <a:pPr marL="139700" lvl="0" indent="0" algn="l" rtl="0">
              <a:lnSpc>
                <a:spcPct val="90000"/>
              </a:lnSpc>
              <a:spcBef>
                <a:spcPts val="800"/>
              </a:spcBef>
              <a:spcAft>
                <a:spcPts val="0"/>
              </a:spcAft>
              <a:buClr>
                <a:schemeClr val="dk1"/>
              </a:buClr>
              <a:buSzPts val="2300"/>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4196" y="4737239"/>
            <a:ext cx="459424"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5</a:t>
            </a:fld>
            <a:endParaRPr sz="1800" b="1" dirty="0">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9D9D9319-2F7D-4666-B923-45BFD89C6272}"/>
              </a:ext>
            </a:extLst>
          </p:cNvPr>
          <p:cNvPicPr preferRelativeResize="0"/>
          <p:nvPr/>
        </p:nvPicPr>
        <p:blipFill rotWithShape="1">
          <a:blip r:embed="rId3">
            <a:alphaModFix/>
          </a:blip>
          <a:srcRect/>
          <a:stretch/>
        </p:blipFill>
        <p:spPr>
          <a:xfrm>
            <a:off x="7279905" y="3806816"/>
            <a:ext cx="1861809" cy="1335024"/>
          </a:xfrm>
          <a:prstGeom prst="rect">
            <a:avLst/>
          </a:prstGeom>
          <a:noFill/>
          <a:ln>
            <a:noFill/>
          </a:ln>
        </p:spPr>
      </p:pic>
      <p:pic>
        <p:nvPicPr>
          <p:cNvPr id="3" name="Google Shape;944;p50">
            <a:extLst>
              <a:ext uri="{FF2B5EF4-FFF2-40B4-BE49-F238E27FC236}">
                <a16:creationId xmlns:a16="http://schemas.microsoft.com/office/drawing/2014/main" id="{C67A60C8-0F19-4F3E-8D39-FFA2BECC8CFE}"/>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2B4B2DF8-E8E6-46DA-90CA-FF77D3BB6E75}"/>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4286C373-7940-4218-BA62-43179F148E6C}"/>
              </a:ext>
            </a:extLst>
          </p:cNvPr>
          <p:cNvPicPr>
            <a:picLocks noChangeAspect="1"/>
          </p:cNvPicPr>
          <p:nvPr/>
        </p:nvPicPr>
        <p:blipFill>
          <a:blip r:embed="rId6"/>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1102580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p:nvPr/>
        </p:nvSpPr>
        <p:spPr>
          <a:xfrm>
            <a:off x="-67101" y="-8"/>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9" name="Google Shape;149;p29"/>
          <p:cNvSpPr txBox="1">
            <a:spLocks noGrp="1"/>
          </p:cNvSpPr>
          <p:nvPr>
            <p:ph type="ctrTitle"/>
          </p:nvPr>
        </p:nvSpPr>
        <p:spPr>
          <a:xfrm>
            <a:off x="283759" y="970608"/>
            <a:ext cx="4431542" cy="762658"/>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500"/>
              <a:buFont typeface="Century Gothic"/>
              <a:buNone/>
            </a:pPr>
            <a:r>
              <a:rPr lang="en-US" sz="3600" b="1" dirty="0">
                <a:latin typeface="Century Gothic"/>
                <a:ea typeface="Century Gothic"/>
                <a:cs typeface="Century Gothic"/>
                <a:sym typeface="Century Gothic"/>
              </a:rPr>
              <a:t>Thank you!</a:t>
            </a:r>
            <a:endParaRPr lang="en-US" sz="3600" dirty="0">
              <a:latin typeface="Century Gothic"/>
              <a:ea typeface="Century Gothic"/>
              <a:cs typeface="Century Gothic"/>
              <a:sym typeface="Century Gothic"/>
            </a:endParaRPr>
          </a:p>
        </p:txBody>
      </p:sp>
      <p:sp>
        <p:nvSpPr>
          <p:cNvPr id="150" name="Google Shape;150;p29"/>
          <p:cNvSpPr txBox="1">
            <a:spLocks noGrp="1"/>
          </p:cNvSpPr>
          <p:nvPr>
            <p:ph type="subTitle" idx="1"/>
          </p:nvPr>
        </p:nvSpPr>
        <p:spPr>
          <a:xfrm>
            <a:off x="662390" y="3191524"/>
            <a:ext cx="3674279" cy="918079"/>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800"/>
              <a:buNone/>
            </a:pPr>
            <a:br>
              <a:rPr lang="en" dirty="0"/>
            </a:br>
            <a:endParaRPr dirty="0"/>
          </a:p>
        </p:txBody>
      </p:sp>
      <p:pic>
        <p:nvPicPr>
          <p:cNvPr id="151" name="Google Shape;151;p29" descr="Background pattern&#10;&#10;Description automatically generated"/>
          <p:cNvPicPr preferRelativeResize="0"/>
          <p:nvPr/>
        </p:nvPicPr>
        <p:blipFill rotWithShape="1">
          <a:blip r:embed="rId3">
            <a:alphaModFix/>
          </a:blip>
          <a:srcRect l="26119" r="13563" b="-1"/>
          <a:stretch/>
        </p:blipFill>
        <p:spPr>
          <a:xfrm>
            <a:off x="4859019" y="8"/>
            <a:ext cx="4292221" cy="5143493"/>
          </a:xfrm>
          <a:prstGeom prst="rect">
            <a:avLst/>
          </a:prstGeom>
          <a:noFill/>
          <a:ln>
            <a:noFill/>
          </a:ln>
        </p:spPr>
      </p:pic>
      <p:sp>
        <p:nvSpPr>
          <p:cNvPr id="6" name="Google Shape;953;p51">
            <a:extLst>
              <a:ext uri="{FF2B5EF4-FFF2-40B4-BE49-F238E27FC236}">
                <a16:creationId xmlns:a16="http://schemas.microsoft.com/office/drawing/2014/main" id="{58D1A64D-1075-440B-8CDA-C0BD0A99FF87}"/>
              </a:ext>
            </a:extLst>
          </p:cNvPr>
          <p:cNvSpPr txBox="1">
            <a:spLocks/>
          </p:cNvSpPr>
          <p:nvPr/>
        </p:nvSpPr>
        <p:spPr>
          <a:xfrm>
            <a:off x="556463" y="1894448"/>
            <a:ext cx="3886131" cy="281321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spcBef>
                <a:spcPts val="600"/>
              </a:spcBef>
            </a:pPr>
            <a:r>
              <a:rPr lang="en-US" sz="2400" dirty="0">
                <a:latin typeface="Century Gothic"/>
                <a:sym typeface="Century Gothic"/>
              </a:rPr>
              <a:t>Michael Coleman </a:t>
            </a:r>
            <a:endParaRPr lang="en-US" sz="2400" dirty="0">
              <a:latin typeface="Century Gothic"/>
            </a:endParaRPr>
          </a:p>
          <a:p>
            <a:pPr marL="0" indent="0">
              <a:spcBef>
                <a:spcPts val="600"/>
              </a:spcBef>
            </a:pPr>
            <a:r>
              <a:rPr lang="en-US" u="sng" dirty="0">
                <a:solidFill>
                  <a:schemeClr val="hlink"/>
                </a:solidFill>
                <a:latin typeface="Century Gothic"/>
                <a:sym typeface="Century Gothic"/>
                <a:hlinkClick r:id="rId4">
                  <a:extLst>
                    <a:ext uri="{A12FA001-AC4F-418D-AE19-62706E023703}">
                      <ahyp:hlinkClr xmlns:ahyp="http://schemas.microsoft.com/office/drawing/2018/hyperlinkcolor" val="tx"/>
                    </a:ext>
                  </a:extLst>
                </a:hlinkClick>
              </a:rPr>
              <a:t>coleman@muniwest.com</a:t>
            </a:r>
            <a:r>
              <a:rPr lang="en-US" u="sng" dirty="0">
                <a:solidFill>
                  <a:schemeClr val="hlink"/>
                </a:solidFill>
                <a:latin typeface="Century Gothic"/>
                <a:sym typeface="Century Gothic"/>
              </a:rPr>
              <a:t>  </a:t>
            </a:r>
            <a:endParaRPr lang="en-US" u="sng" dirty="0">
              <a:solidFill>
                <a:schemeClr val="hlink"/>
              </a:solidFill>
              <a:latin typeface="Century Gothic"/>
            </a:endParaRPr>
          </a:p>
          <a:p>
            <a:pPr marL="0" indent="0">
              <a:spcBef>
                <a:spcPts val="1200"/>
              </a:spcBef>
            </a:pPr>
            <a:r>
              <a:rPr lang="en-US" sz="2400" dirty="0">
                <a:latin typeface="Century Gothic"/>
                <a:ea typeface="Century Gothic"/>
                <a:cs typeface="Century Gothic"/>
                <a:sym typeface="Century Gothic"/>
              </a:rPr>
              <a:t>Russ Branson</a:t>
            </a:r>
          </a:p>
          <a:p>
            <a:pPr marL="0" indent="0">
              <a:spcBef>
                <a:spcPts val="600"/>
              </a:spcBef>
            </a:pPr>
            <a:r>
              <a:rPr lang="en-US" u="sng" dirty="0">
                <a:solidFill>
                  <a:schemeClr val="hlink"/>
                </a:solidFill>
                <a:latin typeface="Century Gothic"/>
                <a:ea typeface="Century Gothic"/>
                <a:cs typeface="Century Gothic"/>
                <a:sym typeface="Century Gothic"/>
                <a:hlinkClick r:id="rId5"/>
              </a:rPr>
              <a:t>russ@russbransonconsulting.com</a:t>
            </a:r>
            <a:r>
              <a:rPr lang="en-US" dirty="0">
                <a:latin typeface="Century Gothic"/>
                <a:ea typeface="Century Gothic"/>
                <a:cs typeface="Century Gothic"/>
                <a:sym typeface="Century Gothic"/>
              </a:rPr>
              <a:t> </a:t>
            </a:r>
            <a:r>
              <a:rPr lang="en-US" sz="1100" dirty="0">
                <a:latin typeface="Century Gothic"/>
                <a:ea typeface="Century Gothic"/>
                <a:cs typeface="Century Gothic"/>
                <a:sym typeface="Century Gothic"/>
              </a:rPr>
              <a:t> </a:t>
            </a:r>
            <a:endParaRPr lang="en-US" sz="1100" dirty="0"/>
          </a:p>
          <a:p>
            <a:pPr marL="0" indent="0">
              <a:spcBef>
                <a:spcPts val="1200"/>
              </a:spcBef>
            </a:pPr>
            <a:r>
              <a:rPr lang="en-US" sz="2400" dirty="0">
                <a:latin typeface="Century Gothic"/>
                <a:ea typeface="Century Gothic"/>
                <a:cs typeface="Century Gothic"/>
                <a:sym typeface="Century Gothic"/>
              </a:rPr>
              <a:t>Jonathan Holtzman</a:t>
            </a:r>
            <a:endParaRPr lang="en-US" sz="2400" dirty="0"/>
          </a:p>
          <a:p>
            <a:pPr marL="0" indent="0">
              <a:spcBef>
                <a:spcPts val="600"/>
              </a:spcBef>
            </a:pPr>
            <a:r>
              <a:rPr lang="en-US" u="sng" dirty="0">
                <a:solidFill>
                  <a:schemeClr val="hlink"/>
                </a:solidFill>
                <a:latin typeface="Century Gothic"/>
                <a:ea typeface="Century Gothic"/>
                <a:cs typeface="Century Gothic"/>
                <a:sym typeface="Century Gothic"/>
                <a:hlinkClick r:id="rId6"/>
              </a:rPr>
              <a:t>jholtzman@publiclawgroup.com</a:t>
            </a:r>
            <a:r>
              <a:rPr lang="en-US" dirty="0">
                <a:latin typeface="Century Gothic"/>
                <a:ea typeface="Century Gothic"/>
                <a:cs typeface="Century Gothic"/>
                <a:sym typeface="Century Gothic"/>
              </a:rPr>
              <a:t> </a:t>
            </a:r>
            <a:endParaRPr lang="en-US" dirty="0"/>
          </a:p>
        </p:txBody>
      </p:sp>
    </p:spTree>
    <p:extLst>
      <p:ext uri="{BB962C8B-B14F-4D97-AF65-F5344CB8AC3E}">
        <p14:creationId xmlns:p14="http://schemas.microsoft.com/office/powerpoint/2010/main" val="16209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p:nvPr/>
        </p:nvSpPr>
        <p:spPr>
          <a:xfrm>
            <a:off x="2286" y="-1"/>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225" name="Google Shape;225;p32"/>
          <p:cNvSpPr txBox="1">
            <a:spLocks noGrp="1"/>
          </p:cNvSpPr>
          <p:nvPr>
            <p:ph type="ctrTitle"/>
          </p:nvPr>
        </p:nvSpPr>
        <p:spPr>
          <a:xfrm>
            <a:off x="585316" y="2159839"/>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1F3864"/>
              </a:buClr>
              <a:buSzPts val="3600"/>
              <a:buFont typeface="Century Gothic"/>
              <a:buNone/>
            </a:pPr>
            <a:r>
              <a:rPr lang="en" sz="3600" b="1" dirty="0">
                <a:solidFill>
                  <a:srgbClr val="1F3864"/>
                </a:solidFill>
                <a:latin typeface="Century Gothic"/>
                <a:ea typeface="Century Gothic"/>
                <a:cs typeface="Century Gothic"/>
                <a:sym typeface="Century Gothic"/>
              </a:rPr>
              <a:t>Change in the Air</a:t>
            </a:r>
            <a:endParaRPr sz="3600" b="1" dirty="0">
              <a:latin typeface="Century Gothic"/>
              <a:ea typeface="Century Gothic"/>
              <a:cs typeface="Century Gothic"/>
              <a:sym typeface="Century Gothic"/>
            </a:endParaRPr>
          </a:p>
        </p:txBody>
      </p:sp>
      <p:sp>
        <p:nvSpPr>
          <p:cNvPr id="226" name="Google Shape;226;p32"/>
          <p:cNvSpPr txBox="1">
            <a:spLocks noGrp="1"/>
          </p:cNvSpPr>
          <p:nvPr>
            <p:ph type="subTitle" idx="1"/>
          </p:nvPr>
        </p:nvSpPr>
        <p:spPr>
          <a:xfrm>
            <a:off x="499591" y="2848961"/>
            <a:ext cx="8142533" cy="393421"/>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2500"/>
              <a:buNone/>
            </a:pPr>
            <a:r>
              <a:rPr lang="en-US" sz="2500" dirty="0">
                <a:solidFill>
                  <a:schemeClr val="dk1"/>
                </a:solidFill>
                <a:latin typeface="Century Gothic"/>
                <a:ea typeface="Century Gothic"/>
                <a:cs typeface="Century Gothic"/>
                <a:sym typeface="Century Gothic"/>
              </a:rPr>
              <a:t>A California Local Government Finance Update</a:t>
            </a:r>
          </a:p>
        </p:txBody>
      </p:sp>
      <p:sp>
        <p:nvSpPr>
          <p:cNvPr id="227" name="Google Shape;227;p32"/>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8" name="Google Shape;228;p32"/>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29" name="Google Shape;229;p32"/>
          <p:cNvGrpSpPr/>
          <p:nvPr/>
        </p:nvGrpSpPr>
        <p:grpSpPr>
          <a:xfrm>
            <a:off x="5822442" y="54864"/>
            <a:ext cx="884224" cy="174722"/>
            <a:chOff x="7763256" y="73152"/>
            <a:chExt cx="1178966" cy="232963"/>
          </a:xfrm>
        </p:grpSpPr>
        <p:sp>
          <p:nvSpPr>
            <p:cNvPr id="230" name="Google Shape;230;p32"/>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1" name="Google Shape;231;p32"/>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2" name="Google Shape;232;p32"/>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3" name="Google Shape;233;p32"/>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4" name="Google Shape;234;p32"/>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5" name="Google Shape;235;p32"/>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6" name="Google Shape;236;p32"/>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7" name="Google Shape;237;p32"/>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8" name="Google Shape;238;p32"/>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9" name="Google Shape;239;p32"/>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0" name="Google Shape;240;p32"/>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1" name="Google Shape;241;p32"/>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2" name="Google Shape;242;p32"/>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3" name="Google Shape;243;p32"/>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32"/>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5" name="Google Shape;245;p32"/>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6" name="Google Shape;246;p32"/>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7" name="Google Shape;247;p32"/>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8" name="Google Shape;248;p32"/>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9" name="Google Shape;249;p32"/>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250" name="Google Shape;250;p32"/>
          <p:cNvSpPr txBox="1"/>
          <p:nvPr/>
        </p:nvSpPr>
        <p:spPr>
          <a:xfrm>
            <a:off x="70090" y="4734063"/>
            <a:ext cx="31567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i="0" u="none" strike="noStrike" cap="none">
                <a:solidFill>
                  <a:schemeClr val="dk1"/>
                </a:solidFill>
                <a:latin typeface="Century Gothic"/>
                <a:ea typeface="Century Gothic"/>
                <a:cs typeface="Century Gothic"/>
                <a:sym typeface="Century Gothic"/>
              </a:rPr>
              <a:t>6</a:t>
            </a:fld>
            <a:endParaRPr sz="1800" b="1" i="0" u="none" strike="noStrike" cap="none">
              <a:solidFill>
                <a:schemeClr val="dk1"/>
              </a:solidFill>
              <a:latin typeface="Century Gothic"/>
              <a:ea typeface="Century Gothic"/>
              <a:cs typeface="Century Gothic"/>
              <a:sym typeface="Century Gothic"/>
            </a:endParaRPr>
          </a:p>
        </p:txBody>
      </p:sp>
      <p:pic>
        <p:nvPicPr>
          <p:cNvPr id="2" name="Google Shape;943;p50">
            <a:extLst>
              <a:ext uri="{FF2B5EF4-FFF2-40B4-BE49-F238E27FC236}">
                <a16:creationId xmlns:a16="http://schemas.microsoft.com/office/drawing/2014/main" id="{35ED4AD4-2582-4F5E-AC0B-14937B68075B}"/>
              </a:ext>
            </a:extLst>
          </p:cNvPr>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3" name="Google Shape;944;p50">
            <a:extLst>
              <a:ext uri="{FF2B5EF4-FFF2-40B4-BE49-F238E27FC236}">
                <a16:creationId xmlns:a16="http://schemas.microsoft.com/office/drawing/2014/main" id="{FAD1E3B6-E0D1-40AC-A121-0B41A0060E32}"/>
              </a:ext>
            </a:extLst>
          </p:cNvPr>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4" name="Google Shape;945;p50" descr="Logo&#10;&#10;Description automatically generated">
            <a:extLst>
              <a:ext uri="{FF2B5EF4-FFF2-40B4-BE49-F238E27FC236}">
                <a16:creationId xmlns:a16="http://schemas.microsoft.com/office/drawing/2014/main" id="{99301750-1E4C-415B-A73E-58F7D8CFB9CF}"/>
              </a:ext>
            </a:extLst>
          </p:cNvPr>
          <p:cNvPicPr preferRelativeResize="0"/>
          <p:nvPr/>
        </p:nvPicPr>
        <p:blipFill rotWithShape="1">
          <a:blip r:embed="rId5">
            <a:alphaModFix/>
          </a:blip>
          <a:srcRect/>
          <a:stretch/>
        </p:blipFill>
        <p:spPr>
          <a:xfrm>
            <a:off x="8387903" y="4173008"/>
            <a:ext cx="718688" cy="385034"/>
          </a:xfrm>
          <a:prstGeom prst="rect">
            <a:avLst/>
          </a:prstGeom>
          <a:noFill/>
          <a:ln>
            <a:noFill/>
          </a:ln>
        </p:spPr>
      </p:pic>
      <p:pic>
        <p:nvPicPr>
          <p:cNvPr id="5" name="Picture 4">
            <a:extLst>
              <a:ext uri="{FF2B5EF4-FFF2-40B4-BE49-F238E27FC236}">
                <a16:creationId xmlns:a16="http://schemas.microsoft.com/office/drawing/2014/main" id="{48F6A67B-8DFC-42B4-B53C-E4F0F5340CC0}"/>
              </a:ext>
            </a:extLst>
          </p:cNvPr>
          <p:cNvPicPr>
            <a:picLocks noChangeAspect="1"/>
          </p:cNvPicPr>
          <p:nvPr/>
        </p:nvPicPr>
        <p:blipFill>
          <a:blip r:embed="rId6"/>
          <a:stretch>
            <a:fillRect/>
          </a:stretch>
        </p:blipFill>
        <p:spPr>
          <a:xfrm>
            <a:off x="7734300" y="4979266"/>
            <a:ext cx="1405323" cy="208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anim calcmode="lin" valueType="num">
                                      <p:cBhvr>
                                        <p:cTn id="8" dur="1000" fill="hold"/>
                                        <p:tgtEl>
                                          <p:spTgt spid="224"/>
                                        </p:tgtEl>
                                        <p:attrNameLst>
                                          <p:attrName>ppt_x</p:attrName>
                                        </p:attrNameLst>
                                      </p:cBhvr>
                                      <p:tavLst>
                                        <p:tav tm="0">
                                          <p:val>
                                            <p:strVal val="#ppt_x"/>
                                          </p:val>
                                        </p:tav>
                                        <p:tav tm="100000">
                                          <p:val>
                                            <p:strVal val="#ppt_x"/>
                                          </p:val>
                                        </p:tav>
                                      </p:tavLst>
                                    </p:anim>
                                    <p:anim calcmode="lin" valueType="num">
                                      <p:cBhvr>
                                        <p:cTn id="9"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City Revenue Impacts – COVID-19</a:t>
            </a:r>
            <a:endParaRPr lang="en-US" sz="3300" dirty="0"/>
          </a:p>
        </p:txBody>
      </p:sp>
      <p:sp>
        <p:nvSpPr>
          <p:cNvPr id="919" name="Google Shape;919;p50"/>
          <p:cNvSpPr txBox="1">
            <a:spLocks noGrp="1"/>
          </p:cNvSpPr>
          <p:nvPr>
            <p:ph type="subTitle" idx="1"/>
          </p:nvPr>
        </p:nvSpPr>
        <p:spPr>
          <a:xfrm>
            <a:off x="649424" y="1031762"/>
            <a:ext cx="8142533" cy="3630358"/>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chemeClr val="dk1"/>
              </a:buClr>
              <a:buSzPts val="2300"/>
              <a:buFont typeface="Arial"/>
              <a:buNone/>
            </a:pPr>
            <a:endParaRPr sz="23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482600" lvl="1" indent="-38100" algn="just" rtl="0">
              <a:lnSpc>
                <a:spcPct val="90000"/>
              </a:lnSpc>
              <a:spcBef>
                <a:spcPts val="400"/>
              </a:spcBef>
              <a:spcAft>
                <a:spcPts val="0"/>
              </a:spcAft>
              <a:buClr>
                <a:schemeClr val="dk1"/>
              </a:buClr>
              <a:buSzPts val="1500"/>
              <a:buFont typeface="Arial"/>
              <a:buNone/>
            </a:pPr>
            <a:endParaRPr sz="1100" b="1"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800" dirty="0">
              <a:latin typeface="Century Gothic"/>
              <a:ea typeface="Century Gothic"/>
              <a:cs typeface="Century Gothic"/>
              <a:sym typeface="Century Gothic"/>
            </a:endParaRPr>
          </a:p>
          <a:p>
            <a:pPr marL="139700" lvl="0" indent="-25400" algn="just" rtl="0">
              <a:lnSpc>
                <a:spcPct val="90000"/>
              </a:lnSpc>
              <a:spcBef>
                <a:spcPts val="800"/>
              </a:spcBef>
              <a:spcAft>
                <a:spcPts val="0"/>
              </a:spcAft>
              <a:buClr>
                <a:schemeClr val="dk1"/>
              </a:buClr>
              <a:buSzPts val="1800"/>
              <a:buFont typeface="Arial"/>
              <a:buNone/>
            </a:pPr>
            <a:endParaRPr sz="1100" dirty="0">
              <a:latin typeface="Century Gothic"/>
              <a:ea typeface="Century Gothic"/>
              <a:cs typeface="Century Gothic"/>
              <a:sym typeface="Century Gothic"/>
            </a:endParaRPr>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pic>
        <p:nvPicPr>
          <p:cNvPr id="943" name="Google Shape;943;p50"/>
          <p:cNvPicPr preferRelativeResize="0"/>
          <p:nvPr/>
        </p:nvPicPr>
        <p:blipFill rotWithShape="1">
          <a:blip r:embed="rId3">
            <a:alphaModFix/>
          </a:blip>
          <a:srcRect/>
          <a:stretch/>
        </p:blipFill>
        <p:spPr>
          <a:xfrm>
            <a:off x="7279905" y="3806816"/>
            <a:ext cx="1861809" cy="1336684"/>
          </a:xfrm>
          <a:prstGeom prst="rect">
            <a:avLst/>
          </a:prstGeom>
          <a:noFill/>
          <a:ln>
            <a:noFill/>
          </a:ln>
        </p:spPr>
      </p:pic>
      <p:pic>
        <p:nvPicPr>
          <p:cNvPr id="944" name="Google Shape;944;p50"/>
          <p:cNvPicPr preferRelativeResize="0"/>
          <p:nvPr/>
        </p:nvPicPr>
        <p:blipFill rotWithShape="1">
          <a:blip r:embed="rId4">
            <a:alphaModFix/>
          </a:blip>
          <a:srcRect/>
          <a:stretch/>
        </p:blipFill>
        <p:spPr>
          <a:xfrm>
            <a:off x="8104355" y="4616301"/>
            <a:ext cx="881798" cy="294571"/>
          </a:xfrm>
          <a:prstGeom prst="rect">
            <a:avLst/>
          </a:prstGeom>
          <a:noFill/>
          <a:ln>
            <a:noFill/>
          </a:ln>
        </p:spPr>
      </p:pic>
      <p:pic>
        <p:nvPicPr>
          <p:cNvPr id="945" name="Google Shape;945;p50" descr="Logo&#10;&#10;Description automatically generated"/>
          <p:cNvPicPr preferRelativeResize="0"/>
          <p:nvPr/>
        </p:nvPicPr>
        <p:blipFill rotWithShape="1">
          <a:blip r:embed="rId5">
            <a:alphaModFix/>
          </a:blip>
          <a:srcRect/>
          <a:stretch/>
        </p:blipFill>
        <p:spPr>
          <a:xfrm>
            <a:off x="8387903" y="4173008"/>
            <a:ext cx="718688" cy="385034"/>
          </a:xfrm>
          <a:prstGeom prst="rect">
            <a:avLst/>
          </a:prstGeom>
          <a:noFill/>
          <a:ln>
            <a:noFill/>
          </a:ln>
        </p:spPr>
      </p:pic>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7</a:t>
            </a:fld>
            <a:endParaRPr sz="1800" b="1"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E285B997-6692-49A4-B3AF-A603FD68238F}"/>
              </a:ext>
            </a:extLst>
          </p:cNvPr>
          <p:cNvPicPr>
            <a:picLocks noChangeAspect="1"/>
          </p:cNvPicPr>
          <p:nvPr/>
        </p:nvPicPr>
        <p:blipFill>
          <a:blip r:embed="rId6"/>
          <a:stretch>
            <a:fillRect/>
          </a:stretch>
        </p:blipFill>
        <p:spPr>
          <a:xfrm>
            <a:off x="4848104" y="1280514"/>
            <a:ext cx="4279528" cy="2904694"/>
          </a:xfrm>
          <a:prstGeom prst="rect">
            <a:avLst/>
          </a:prstGeom>
        </p:spPr>
      </p:pic>
      <p:pic>
        <p:nvPicPr>
          <p:cNvPr id="13" name="Picture 12">
            <a:extLst>
              <a:ext uri="{FF2B5EF4-FFF2-40B4-BE49-F238E27FC236}">
                <a16:creationId xmlns:a16="http://schemas.microsoft.com/office/drawing/2014/main" id="{2360B1E5-1786-423A-B306-0311A95BE5C7}"/>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42269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City Revenue Impacts – COVID-19</a:t>
            </a:r>
            <a:endParaRPr lang="en-US" sz="3300" dirty="0"/>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8</a:t>
            </a:fld>
            <a:endParaRPr sz="1800" b="1"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E285B997-6692-49A4-B3AF-A603FD68238F}"/>
              </a:ext>
            </a:extLst>
          </p:cNvPr>
          <p:cNvPicPr>
            <a:picLocks noChangeAspect="1"/>
          </p:cNvPicPr>
          <p:nvPr/>
        </p:nvPicPr>
        <p:blipFill>
          <a:blip r:embed="rId3"/>
          <a:stretch>
            <a:fillRect/>
          </a:stretch>
        </p:blipFill>
        <p:spPr>
          <a:xfrm>
            <a:off x="4848104" y="1280514"/>
            <a:ext cx="4279528" cy="2904694"/>
          </a:xfrm>
          <a:prstGeom prst="rect">
            <a:avLst/>
          </a:prstGeom>
        </p:spPr>
      </p:pic>
      <p:sp>
        <p:nvSpPr>
          <p:cNvPr id="33" name="Rectangle 3">
            <a:extLst>
              <a:ext uri="{FF2B5EF4-FFF2-40B4-BE49-F238E27FC236}">
                <a16:creationId xmlns:a16="http://schemas.microsoft.com/office/drawing/2014/main" id="{4F4F984B-C995-4DE8-8ACA-1AB126612575}"/>
              </a:ext>
            </a:extLst>
          </p:cNvPr>
          <p:cNvSpPr txBox="1">
            <a:spLocks noChangeArrowheads="1"/>
          </p:cNvSpPr>
          <p:nvPr/>
        </p:nvSpPr>
        <p:spPr>
          <a:xfrm>
            <a:off x="665373" y="1384436"/>
            <a:ext cx="5134357" cy="309072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defTabSz="939800">
              <a:spcBef>
                <a:spcPts val="0"/>
              </a:spcBef>
              <a:buClr>
                <a:srgbClr val="FFC000"/>
              </a:buClr>
            </a:pPr>
            <a:r>
              <a:rPr lang="en-US" sz="2000" dirty="0">
                <a:latin typeface="Century Gothic" panose="020B0502020202020204" pitchFamily="34" charset="0"/>
              </a:rPr>
              <a:t>Financial impact estimating is a squirrel: </a:t>
            </a:r>
          </a:p>
          <a:p>
            <a:pPr marL="137160" indent="-146304" algn="l" defTabSz="939800">
              <a:buClrTx/>
              <a:buSzPct val="100000"/>
              <a:buFont typeface="Arial" panose="020B0604020202020204" pitchFamily="34" charset="0"/>
              <a:buChar char="•"/>
              <a:tabLst>
                <a:tab pos="914400" algn="l"/>
              </a:tabLst>
            </a:pPr>
            <a:r>
              <a:rPr lang="en-US" dirty="0">
                <a:latin typeface="Century Gothic" panose="020B0502020202020204" pitchFamily="34" charset="0"/>
              </a:rPr>
              <a:t>Moving target … clearer as we go.</a:t>
            </a:r>
          </a:p>
          <a:p>
            <a:pPr marL="137160" indent="-146304" algn="l" defTabSz="939800">
              <a:buClrTx/>
              <a:buSzPct val="100000"/>
              <a:buFont typeface="Arial" panose="020B0604020202020204" pitchFamily="34" charset="0"/>
              <a:buChar char="•"/>
            </a:pPr>
            <a:r>
              <a:rPr lang="en-US" dirty="0">
                <a:latin typeface="Century Gothic" panose="020B0502020202020204" pitchFamily="34" charset="0"/>
              </a:rPr>
              <a:t>Expect more frequent financial updates than in the past.</a:t>
            </a:r>
          </a:p>
          <a:p>
            <a:pPr marL="137160" indent="-173736" algn="l" defTabSz="939800">
              <a:spcBef>
                <a:spcPts val="0"/>
              </a:spcBef>
              <a:buClrTx/>
              <a:buSzPct val="100000"/>
              <a:buFont typeface="Arial" panose="020B0604020202020204" pitchFamily="34" charset="0"/>
              <a:buChar char="•"/>
            </a:pPr>
            <a:endParaRPr lang="en-US" dirty="0">
              <a:latin typeface="Century Gothic" panose="020B0502020202020204" pitchFamily="34" charset="0"/>
            </a:endParaRPr>
          </a:p>
          <a:p>
            <a:pPr marL="137160" indent="-173736" algn="l" defTabSz="939800">
              <a:buClrTx/>
              <a:buSzPct val="100000"/>
              <a:buFont typeface="Arial" panose="020B0604020202020204" pitchFamily="34" charset="0"/>
              <a:buChar char="•"/>
            </a:pPr>
            <a:endParaRPr lang="en-US" dirty="0">
              <a:latin typeface="Century Gothic" panose="020B0502020202020204" pitchFamily="34" charset="0"/>
            </a:endParaRPr>
          </a:p>
        </p:txBody>
      </p:sp>
      <p:pic>
        <p:nvPicPr>
          <p:cNvPr id="3" name="Google Shape;943;p50">
            <a:extLst>
              <a:ext uri="{FF2B5EF4-FFF2-40B4-BE49-F238E27FC236}">
                <a16:creationId xmlns:a16="http://schemas.microsoft.com/office/drawing/2014/main" id="{7342A070-0EFE-483A-B1DD-9233D722C54E}"/>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4" name="Google Shape;944;p50">
            <a:extLst>
              <a:ext uri="{FF2B5EF4-FFF2-40B4-BE49-F238E27FC236}">
                <a16:creationId xmlns:a16="http://schemas.microsoft.com/office/drawing/2014/main" id="{D5BA3049-7E0F-415D-B40D-67F8EE71BA35}"/>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5" name="Google Shape;945;p50" descr="Logo&#10;&#10;Description automatically generated">
            <a:extLst>
              <a:ext uri="{FF2B5EF4-FFF2-40B4-BE49-F238E27FC236}">
                <a16:creationId xmlns:a16="http://schemas.microsoft.com/office/drawing/2014/main" id="{97A3EE85-33B8-49E5-9B6C-7C0B45546201}"/>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6" name="Picture 5">
            <a:extLst>
              <a:ext uri="{FF2B5EF4-FFF2-40B4-BE49-F238E27FC236}">
                <a16:creationId xmlns:a16="http://schemas.microsoft.com/office/drawing/2014/main" id="{5FF93726-B78D-47F3-BE29-997192CEF57E}"/>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30224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50"/>
          <p:cNvSpPr txBox="1">
            <a:spLocks noGrp="1"/>
          </p:cNvSpPr>
          <p:nvPr>
            <p:ph type="ctrTitle"/>
          </p:nvPr>
        </p:nvSpPr>
        <p:spPr>
          <a:xfrm>
            <a:off x="649424" y="328505"/>
            <a:ext cx="8142533" cy="579175"/>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3300"/>
              <a:buFont typeface="Century Gothic"/>
              <a:buNone/>
            </a:pPr>
            <a:r>
              <a:rPr lang="en-US" sz="3300" b="1" dirty="0">
                <a:latin typeface="Century Gothic"/>
                <a:ea typeface="Century Gothic"/>
                <a:cs typeface="Century Gothic"/>
                <a:sym typeface="Century Gothic"/>
              </a:rPr>
              <a:t>City Revenue Impacts – COVID-19</a:t>
            </a:r>
            <a:endParaRPr lang="en-US" sz="3300" dirty="0"/>
          </a:p>
        </p:txBody>
      </p:sp>
      <p:sp>
        <p:nvSpPr>
          <p:cNvPr id="920" name="Google Shape;920;p50"/>
          <p:cNvSpPr/>
          <p:nvPr/>
        </p:nvSpPr>
        <p:spPr>
          <a:xfrm>
            <a:off x="-1" y="1"/>
            <a:ext cx="455229" cy="2425488"/>
          </a:xfrm>
          <a:prstGeom prst="rect">
            <a:avLst/>
          </a:pr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1" name="Google Shape;921;p50"/>
          <p:cNvSpPr/>
          <p:nvPr/>
        </p:nvSpPr>
        <p:spPr>
          <a:xfrm>
            <a:off x="-1" y="2425488"/>
            <a:ext cx="455229" cy="271801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22" name="Google Shape;922;p50"/>
          <p:cNvGrpSpPr/>
          <p:nvPr/>
        </p:nvGrpSpPr>
        <p:grpSpPr>
          <a:xfrm>
            <a:off x="5822442" y="54864"/>
            <a:ext cx="884224" cy="174722"/>
            <a:chOff x="7763256" y="73152"/>
            <a:chExt cx="1178966" cy="232963"/>
          </a:xfrm>
        </p:grpSpPr>
        <p:sp>
          <p:nvSpPr>
            <p:cNvPr id="923" name="Google Shape;923;p50"/>
            <p:cNvSpPr/>
            <p:nvPr/>
          </p:nvSpPr>
          <p:spPr>
            <a:xfrm>
              <a:off x="826307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4" name="Google Shape;924;p50"/>
            <p:cNvSpPr/>
            <p:nvPr/>
          </p:nvSpPr>
          <p:spPr>
            <a:xfrm>
              <a:off x="826307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50"/>
            <p:cNvSpPr/>
            <p:nvPr/>
          </p:nvSpPr>
          <p:spPr>
            <a:xfrm>
              <a:off x="8138122"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50"/>
            <p:cNvSpPr/>
            <p:nvPr/>
          </p:nvSpPr>
          <p:spPr>
            <a:xfrm>
              <a:off x="8138122"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50"/>
            <p:cNvSpPr/>
            <p:nvPr/>
          </p:nvSpPr>
          <p:spPr>
            <a:xfrm>
              <a:off x="8013167"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50"/>
            <p:cNvSpPr/>
            <p:nvPr/>
          </p:nvSpPr>
          <p:spPr>
            <a:xfrm>
              <a:off x="8013167"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9" name="Google Shape;929;p50"/>
            <p:cNvSpPr/>
            <p:nvPr/>
          </p:nvSpPr>
          <p:spPr>
            <a:xfrm>
              <a:off x="7888211"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50"/>
            <p:cNvSpPr/>
            <p:nvPr/>
          </p:nvSpPr>
          <p:spPr>
            <a:xfrm>
              <a:off x="7888211"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1" name="Google Shape;931;p50"/>
            <p:cNvSpPr/>
            <p:nvPr/>
          </p:nvSpPr>
          <p:spPr>
            <a:xfrm>
              <a:off x="7763256"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50"/>
            <p:cNvSpPr/>
            <p:nvPr/>
          </p:nvSpPr>
          <p:spPr>
            <a:xfrm>
              <a:off x="7763256"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50"/>
            <p:cNvSpPr/>
            <p:nvPr/>
          </p:nvSpPr>
          <p:spPr>
            <a:xfrm>
              <a:off x="888785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4" name="Google Shape;934;p50"/>
            <p:cNvSpPr/>
            <p:nvPr/>
          </p:nvSpPr>
          <p:spPr>
            <a:xfrm>
              <a:off x="888785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5" name="Google Shape;935;p50"/>
            <p:cNvSpPr/>
            <p:nvPr/>
          </p:nvSpPr>
          <p:spPr>
            <a:xfrm>
              <a:off x="8762899"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50"/>
            <p:cNvSpPr/>
            <p:nvPr/>
          </p:nvSpPr>
          <p:spPr>
            <a:xfrm>
              <a:off x="8762899"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50"/>
            <p:cNvSpPr/>
            <p:nvPr/>
          </p:nvSpPr>
          <p:spPr>
            <a:xfrm>
              <a:off x="8637944"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8" name="Google Shape;938;p50"/>
            <p:cNvSpPr/>
            <p:nvPr/>
          </p:nvSpPr>
          <p:spPr>
            <a:xfrm>
              <a:off x="8637944"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9" name="Google Shape;939;p50"/>
            <p:cNvSpPr/>
            <p:nvPr/>
          </p:nvSpPr>
          <p:spPr>
            <a:xfrm>
              <a:off x="8512988"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0" name="Google Shape;940;p50"/>
            <p:cNvSpPr/>
            <p:nvPr/>
          </p:nvSpPr>
          <p:spPr>
            <a:xfrm>
              <a:off x="8512988"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1" name="Google Shape;941;p50"/>
            <p:cNvSpPr/>
            <p:nvPr/>
          </p:nvSpPr>
          <p:spPr>
            <a:xfrm>
              <a:off x="8388033" y="73152"/>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2" name="Google Shape;942;p50"/>
            <p:cNvSpPr/>
            <p:nvPr/>
          </p:nvSpPr>
          <p:spPr>
            <a:xfrm>
              <a:off x="8388033" y="246888"/>
              <a:ext cx="54368" cy="5922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46" name="Google Shape;946;p50"/>
          <p:cNvSpPr txBox="1"/>
          <p:nvPr/>
        </p:nvSpPr>
        <p:spPr>
          <a:xfrm>
            <a:off x="16368" y="4727689"/>
            <a:ext cx="447433" cy="34624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fld id="{00000000-1234-1234-1234-123412341234}" type="slidenum">
              <a:rPr lang="en" sz="1800" b="1">
                <a:solidFill>
                  <a:schemeClr val="dk1"/>
                </a:solidFill>
                <a:latin typeface="Century Gothic"/>
                <a:ea typeface="Century Gothic"/>
                <a:cs typeface="Century Gothic"/>
                <a:sym typeface="Century Gothic"/>
              </a:rPr>
              <a:pPr marL="0" marR="0" lvl="0" indent="0" algn="ctr" rtl="0">
                <a:spcBef>
                  <a:spcPts val="0"/>
                </a:spcBef>
                <a:spcAft>
                  <a:spcPts val="0"/>
                </a:spcAft>
                <a:buNone/>
              </a:pPr>
              <a:t>9</a:t>
            </a:fld>
            <a:endParaRPr sz="1800" b="1" dirty="0">
              <a:solidFill>
                <a:schemeClr val="dk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E285B997-6692-49A4-B3AF-A603FD68238F}"/>
              </a:ext>
            </a:extLst>
          </p:cNvPr>
          <p:cNvPicPr>
            <a:picLocks noChangeAspect="1"/>
          </p:cNvPicPr>
          <p:nvPr/>
        </p:nvPicPr>
        <p:blipFill>
          <a:blip r:embed="rId3"/>
          <a:stretch>
            <a:fillRect/>
          </a:stretch>
        </p:blipFill>
        <p:spPr>
          <a:xfrm>
            <a:off x="4848104" y="1280514"/>
            <a:ext cx="4279528" cy="2904694"/>
          </a:xfrm>
          <a:prstGeom prst="rect">
            <a:avLst/>
          </a:prstGeom>
        </p:spPr>
      </p:pic>
      <p:sp>
        <p:nvSpPr>
          <p:cNvPr id="33" name="Rectangle 3">
            <a:extLst>
              <a:ext uri="{FF2B5EF4-FFF2-40B4-BE49-F238E27FC236}">
                <a16:creationId xmlns:a16="http://schemas.microsoft.com/office/drawing/2014/main" id="{4F4F984B-C995-4DE8-8ACA-1AB126612575}"/>
              </a:ext>
            </a:extLst>
          </p:cNvPr>
          <p:cNvSpPr txBox="1">
            <a:spLocks noChangeArrowheads="1"/>
          </p:cNvSpPr>
          <p:nvPr/>
        </p:nvSpPr>
        <p:spPr>
          <a:xfrm>
            <a:off x="665373" y="1384436"/>
            <a:ext cx="5134357" cy="309072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defTabSz="939800">
              <a:spcBef>
                <a:spcPts val="0"/>
              </a:spcBef>
              <a:buClr>
                <a:srgbClr val="FFC000"/>
              </a:buClr>
            </a:pPr>
            <a:r>
              <a:rPr lang="en-US" sz="2000" dirty="0">
                <a:latin typeface="Century Gothic" panose="020B0502020202020204" pitchFamily="34" charset="0"/>
              </a:rPr>
              <a:t>Financial impact estimating is a squirrel: </a:t>
            </a:r>
          </a:p>
          <a:p>
            <a:pPr marL="137160" indent="-146304" algn="l" defTabSz="939800">
              <a:buClrTx/>
              <a:buSzPct val="100000"/>
              <a:buFont typeface="Arial" panose="020B0604020202020204" pitchFamily="34" charset="0"/>
              <a:buChar char="•"/>
              <a:tabLst>
                <a:tab pos="914400" algn="l"/>
              </a:tabLst>
            </a:pPr>
            <a:r>
              <a:rPr lang="en-US" dirty="0">
                <a:latin typeface="Century Gothic" panose="020B0502020202020204" pitchFamily="34" charset="0"/>
              </a:rPr>
              <a:t>Moving target … clearer as we go.</a:t>
            </a:r>
          </a:p>
          <a:p>
            <a:pPr marL="137160" indent="-146304" algn="l" defTabSz="939800">
              <a:buClrTx/>
              <a:buSzPct val="100000"/>
              <a:buFont typeface="Arial" panose="020B0604020202020204" pitchFamily="34" charset="0"/>
              <a:buChar char="•"/>
            </a:pPr>
            <a:r>
              <a:rPr lang="en-US" dirty="0">
                <a:latin typeface="Century Gothic" panose="020B0502020202020204" pitchFamily="34" charset="0"/>
              </a:rPr>
              <a:t>Expect more frequent financial updates than in the past.</a:t>
            </a:r>
          </a:p>
          <a:p>
            <a:pPr marL="137160" indent="-173736" algn="l" defTabSz="939800">
              <a:spcBef>
                <a:spcPts val="0"/>
              </a:spcBef>
              <a:buClrTx/>
              <a:buSzPct val="100000"/>
              <a:buFont typeface="Arial" panose="020B0604020202020204" pitchFamily="34" charset="0"/>
              <a:buChar char="•"/>
            </a:pPr>
            <a:endParaRPr lang="en-US" dirty="0">
              <a:latin typeface="Century Gothic" panose="020B0502020202020204" pitchFamily="34" charset="0"/>
            </a:endParaRPr>
          </a:p>
          <a:p>
            <a:pPr marL="0" indent="0" algn="l" defTabSz="939800">
              <a:spcBef>
                <a:spcPts val="0"/>
              </a:spcBef>
              <a:buClr>
                <a:srgbClr val="FFC000"/>
              </a:buClr>
            </a:pPr>
            <a:r>
              <a:rPr lang="en-US" sz="2000" dirty="0">
                <a:latin typeface="Century Gothic" panose="020B0502020202020204" pitchFamily="34" charset="0"/>
              </a:rPr>
              <a:t>Each of these things is not like the others: </a:t>
            </a:r>
          </a:p>
          <a:p>
            <a:pPr marL="137160" indent="-146304" algn="l" defTabSz="939800">
              <a:buClrTx/>
              <a:buSzPct val="100000"/>
              <a:buFont typeface="Arial" panose="020B0604020202020204" pitchFamily="34" charset="0"/>
              <a:buChar char="•"/>
            </a:pPr>
            <a:r>
              <a:rPr lang="en-US" sz="1800" dirty="0">
                <a:latin typeface="Century Gothic" panose="020B0502020202020204" pitchFamily="34" charset="0"/>
              </a:rPr>
              <a:t>Your situation is unique. Most impacts depend on the unique character of </a:t>
            </a:r>
            <a:r>
              <a:rPr lang="en-US" sz="1800" i="1" dirty="0">
                <a:latin typeface="Century Gothic" panose="020B0502020202020204" pitchFamily="34" charset="0"/>
              </a:rPr>
              <a:t>your </a:t>
            </a:r>
            <a:r>
              <a:rPr lang="en-US" sz="1800" dirty="0">
                <a:latin typeface="Century Gothic" panose="020B0502020202020204" pitchFamily="34" charset="0"/>
              </a:rPr>
              <a:t>local economic base.</a:t>
            </a:r>
            <a:endParaRPr lang="en-US" sz="1600" dirty="0">
              <a:latin typeface="Century Gothic" panose="020B0502020202020204" pitchFamily="34" charset="0"/>
            </a:endParaRPr>
          </a:p>
          <a:p>
            <a:pPr marL="137160" indent="-173736" algn="l" defTabSz="939800">
              <a:buClrTx/>
              <a:buSzPct val="100000"/>
              <a:buFont typeface="Arial" panose="020B0604020202020204" pitchFamily="34" charset="0"/>
              <a:buChar char="•"/>
            </a:pPr>
            <a:endParaRPr lang="en-US" dirty="0">
              <a:latin typeface="Century Gothic" panose="020B0502020202020204" pitchFamily="34" charset="0"/>
            </a:endParaRPr>
          </a:p>
        </p:txBody>
      </p:sp>
      <p:pic>
        <p:nvPicPr>
          <p:cNvPr id="6" name="Google Shape;943;p50">
            <a:extLst>
              <a:ext uri="{FF2B5EF4-FFF2-40B4-BE49-F238E27FC236}">
                <a16:creationId xmlns:a16="http://schemas.microsoft.com/office/drawing/2014/main" id="{C874BA95-F649-44FB-987E-40AB47D4991A}"/>
              </a:ext>
            </a:extLst>
          </p:cNvPr>
          <p:cNvPicPr preferRelativeResize="0"/>
          <p:nvPr/>
        </p:nvPicPr>
        <p:blipFill rotWithShape="1">
          <a:blip r:embed="rId4">
            <a:alphaModFix/>
          </a:blip>
          <a:srcRect/>
          <a:stretch/>
        </p:blipFill>
        <p:spPr>
          <a:xfrm>
            <a:off x="7279905" y="3806816"/>
            <a:ext cx="1861809" cy="1336684"/>
          </a:xfrm>
          <a:prstGeom prst="rect">
            <a:avLst/>
          </a:prstGeom>
          <a:noFill/>
          <a:ln>
            <a:noFill/>
          </a:ln>
        </p:spPr>
      </p:pic>
      <p:pic>
        <p:nvPicPr>
          <p:cNvPr id="7" name="Google Shape;944;p50">
            <a:extLst>
              <a:ext uri="{FF2B5EF4-FFF2-40B4-BE49-F238E27FC236}">
                <a16:creationId xmlns:a16="http://schemas.microsoft.com/office/drawing/2014/main" id="{FFDE0D16-06AC-4AC3-8DB8-843F4B403E49}"/>
              </a:ext>
            </a:extLst>
          </p:cNvPr>
          <p:cNvPicPr preferRelativeResize="0"/>
          <p:nvPr/>
        </p:nvPicPr>
        <p:blipFill rotWithShape="1">
          <a:blip r:embed="rId5">
            <a:alphaModFix/>
          </a:blip>
          <a:srcRect/>
          <a:stretch/>
        </p:blipFill>
        <p:spPr>
          <a:xfrm>
            <a:off x="8104355" y="4616301"/>
            <a:ext cx="881798" cy="294571"/>
          </a:xfrm>
          <a:prstGeom prst="rect">
            <a:avLst/>
          </a:prstGeom>
          <a:noFill/>
          <a:ln>
            <a:noFill/>
          </a:ln>
        </p:spPr>
      </p:pic>
      <p:pic>
        <p:nvPicPr>
          <p:cNvPr id="8" name="Google Shape;945;p50" descr="Logo&#10;&#10;Description automatically generated">
            <a:extLst>
              <a:ext uri="{FF2B5EF4-FFF2-40B4-BE49-F238E27FC236}">
                <a16:creationId xmlns:a16="http://schemas.microsoft.com/office/drawing/2014/main" id="{0A2F7E3C-10C2-417B-8290-01FC65DABBD7}"/>
              </a:ext>
            </a:extLst>
          </p:cNvPr>
          <p:cNvPicPr preferRelativeResize="0"/>
          <p:nvPr/>
        </p:nvPicPr>
        <p:blipFill rotWithShape="1">
          <a:blip r:embed="rId6">
            <a:alphaModFix/>
          </a:blip>
          <a:srcRect/>
          <a:stretch/>
        </p:blipFill>
        <p:spPr>
          <a:xfrm>
            <a:off x="8387903" y="4173008"/>
            <a:ext cx="718688" cy="385034"/>
          </a:xfrm>
          <a:prstGeom prst="rect">
            <a:avLst/>
          </a:prstGeom>
          <a:noFill/>
          <a:ln>
            <a:noFill/>
          </a:ln>
        </p:spPr>
      </p:pic>
      <p:pic>
        <p:nvPicPr>
          <p:cNvPr id="9" name="Picture 8">
            <a:extLst>
              <a:ext uri="{FF2B5EF4-FFF2-40B4-BE49-F238E27FC236}">
                <a16:creationId xmlns:a16="http://schemas.microsoft.com/office/drawing/2014/main" id="{37EC7501-7596-4B79-A3EE-0650CC4E9EEE}"/>
              </a:ext>
            </a:extLst>
          </p:cNvPr>
          <p:cNvPicPr>
            <a:picLocks noChangeAspect="1"/>
          </p:cNvPicPr>
          <p:nvPr/>
        </p:nvPicPr>
        <p:blipFill>
          <a:blip r:embed="rId7"/>
          <a:stretch>
            <a:fillRect/>
          </a:stretch>
        </p:blipFill>
        <p:spPr>
          <a:xfrm>
            <a:off x="7734300" y="4979266"/>
            <a:ext cx="1405323" cy="208445"/>
          </a:xfrm>
          <a:prstGeom prst="rect">
            <a:avLst/>
          </a:prstGeom>
        </p:spPr>
      </p:pic>
    </p:spTree>
    <p:extLst>
      <p:ext uri="{BB962C8B-B14F-4D97-AF65-F5344CB8AC3E}">
        <p14:creationId xmlns:p14="http://schemas.microsoft.com/office/powerpoint/2010/main" val="8620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2513</Words>
  <Application>Microsoft Macintosh PowerPoint</Application>
  <PresentationFormat>On-screen Show (16:9)</PresentationFormat>
  <Paragraphs>476</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Century Gothic</vt:lpstr>
      <vt:lpstr>Georgia</vt:lpstr>
      <vt:lpstr>Arial Narrow</vt:lpstr>
      <vt:lpstr>Times New Roman</vt:lpstr>
      <vt:lpstr>Calibri</vt:lpstr>
      <vt:lpstr>Arial</vt:lpstr>
      <vt:lpstr>Courier New</vt:lpstr>
      <vt:lpstr>Century Schoolbook</vt:lpstr>
      <vt:lpstr>Office Theme</vt:lpstr>
      <vt:lpstr>Financial Outlook for Negotiators and Human Resource Professionals</vt:lpstr>
      <vt:lpstr>Introductions</vt:lpstr>
      <vt:lpstr>What Will Bargaining in 2021/22 Look Like?</vt:lpstr>
      <vt:lpstr>What is Your Plan for 2021 Bargaining?  </vt:lpstr>
      <vt:lpstr>Fact-Based Bargaining</vt:lpstr>
      <vt:lpstr>Change in the Air</vt:lpstr>
      <vt:lpstr>City Revenue Impacts – COVID-19</vt:lpstr>
      <vt:lpstr>City Revenue Impacts – COVID-19</vt:lpstr>
      <vt:lpstr>City Revenue Impacts – COVID-19</vt:lpstr>
      <vt:lpstr>Taxable Sales in California: 2020-Q2 v 2019-Q2</vt:lpstr>
      <vt:lpstr>Taxable Sales in California: 2020-Q2 v 2019-Q2</vt:lpstr>
      <vt:lpstr>Taxable Sales in California: 2020-Q2 v 2019-Q2</vt:lpstr>
      <vt:lpstr>Taxable Sales in California: 2020-Q2 v 2019-Q2</vt:lpstr>
      <vt:lpstr>Taxable Sales in California: 2020-Q2 v 2019-Q2</vt:lpstr>
      <vt:lpstr>Taxable Sales</vt:lpstr>
      <vt:lpstr>Taxable Sales</vt:lpstr>
      <vt:lpstr>Taxable Sales in California: 2020-Q2 v 2019-Q2</vt:lpstr>
      <vt:lpstr>Taxable Sales in California: 2020-Q2 v 2019-Q2</vt:lpstr>
      <vt:lpstr>Effects of Better Sales Tax Collection</vt:lpstr>
      <vt:lpstr>Effects of Better Sales Tax Collection</vt:lpstr>
      <vt:lpstr>Effects of Better Sales Tax Collection</vt:lpstr>
      <vt:lpstr>Effects of Better Sales Tax Collection</vt:lpstr>
      <vt:lpstr>Effects of Better Sales Tax Collection</vt:lpstr>
      <vt:lpstr>Fuel Consumption</vt:lpstr>
      <vt:lpstr>Fuel Consumption</vt:lpstr>
      <vt:lpstr>Fuel and Registration Tax Increases</vt:lpstr>
      <vt:lpstr>Local Streets and Roads $ to Cities and Counties</vt:lpstr>
      <vt:lpstr>Local Streets and Roads Revenues Key Points</vt:lpstr>
      <vt:lpstr>Local Tax and Bond  Measure Results</vt:lpstr>
      <vt:lpstr>Local Tax &amp; Bond Measures November 2020</vt:lpstr>
      <vt:lpstr>Local Tax &amp; Bond Measures November 2020</vt:lpstr>
      <vt:lpstr>Local Tax &amp; Bond Measures November 2020</vt:lpstr>
      <vt:lpstr>Preparing for Labor Negotiations</vt:lpstr>
      <vt:lpstr>What We Are Facing….</vt:lpstr>
      <vt:lpstr>A Balanced Budget…Is Not</vt:lpstr>
      <vt:lpstr>What a Balanced Budget Includes</vt:lpstr>
      <vt:lpstr>Components for Budget Sustainability</vt:lpstr>
      <vt:lpstr>PAST: Recovery Was Slow</vt:lpstr>
      <vt:lpstr>PAST: Expense Trends</vt:lpstr>
      <vt:lpstr>PAST AND PRESENT: Employees</vt:lpstr>
      <vt:lpstr>PRESENT: Service Solvency​</vt:lpstr>
      <vt:lpstr>PRESENT: Reserve Levels</vt:lpstr>
      <vt:lpstr>FUTURE: Economic Vulnerability</vt:lpstr>
      <vt:lpstr>FUTURE: Known Impacts</vt:lpstr>
      <vt:lpstr>FUTURE: Budget Forecast</vt:lpstr>
      <vt:lpstr>FUTURE: Impact of Labor Agreements</vt:lpstr>
      <vt:lpstr>FUTURE: Reserve Trajectory</vt:lpstr>
      <vt:lpstr>Let the facts do the work| Telling your story</vt:lpstr>
      <vt:lpstr>Overall Financial Approach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Outlook for Negotiators and Human Resource Professionals</dc:title>
  <dc:creator>Michael Coleman</dc:creator>
  <cp:lastModifiedBy>Skylar Hunter</cp:lastModifiedBy>
  <cp:revision>96</cp:revision>
  <dcterms:modified xsi:type="dcterms:W3CDTF">2020-11-20T23:41:34Z</dcterms:modified>
</cp:coreProperties>
</file>